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57"/>
  </p:notesMasterIdLst>
  <p:sldIdLst>
    <p:sldId id="256" r:id="rId2"/>
    <p:sldId id="257" r:id="rId3"/>
    <p:sldId id="277" r:id="rId4"/>
    <p:sldId id="258" r:id="rId5"/>
    <p:sldId id="304" r:id="rId6"/>
    <p:sldId id="278" r:id="rId7"/>
    <p:sldId id="259" r:id="rId8"/>
    <p:sldId id="279" r:id="rId9"/>
    <p:sldId id="294" r:id="rId10"/>
    <p:sldId id="297" r:id="rId11"/>
    <p:sldId id="295" r:id="rId12"/>
    <p:sldId id="298" r:id="rId13"/>
    <p:sldId id="299" r:id="rId14"/>
    <p:sldId id="300" r:id="rId15"/>
    <p:sldId id="301" r:id="rId16"/>
    <p:sldId id="303" r:id="rId17"/>
    <p:sldId id="302" r:id="rId18"/>
    <p:sldId id="296" r:id="rId19"/>
    <p:sldId id="260" r:id="rId20"/>
    <p:sldId id="287" r:id="rId21"/>
    <p:sldId id="288" r:id="rId22"/>
    <p:sldId id="290" r:id="rId23"/>
    <p:sldId id="305" r:id="rId24"/>
    <p:sldId id="292" r:id="rId25"/>
    <p:sldId id="320" r:id="rId26"/>
    <p:sldId id="309" r:id="rId27"/>
    <p:sldId id="280" r:id="rId28"/>
    <p:sldId id="261" r:id="rId29"/>
    <p:sldId id="281" r:id="rId30"/>
    <p:sldId id="262" r:id="rId31"/>
    <p:sldId id="310" r:id="rId32"/>
    <p:sldId id="316" r:id="rId33"/>
    <p:sldId id="315" r:id="rId34"/>
    <p:sldId id="311" r:id="rId35"/>
    <p:sldId id="319" r:id="rId36"/>
    <p:sldId id="312" r:id="rId37"/>
    <p:sldId id="321" r:id="rId38"/>
    <p:sldId id="313" r:id="rId39"/>
    <p:sldId id="322" r:id="rId40"/>
    <p:sldId id="326" r:id="rId41"/>
    <p:sldId id="327" r:id="rId42"/>
    <p:sldId id="317" r:id="rId43"/>
    <p:sldId id="318" r:id="rId44"/>
    <p:sldId id="325" r:id="rId45"/>
    <p:sldId id="324" r:id="rId46"/>
    <p:sldId id="282" r:id="rId47"/>
    <p:sldId id="273" r:id="rId48"/>
    <p:sldId id="283" r:id="rId49"/>
    <p:sldId id="274" r:id="rId50"/>
    <p:sldId id="284" r:id="rId51"/>
    <p:sldId id="276" r:id="rId52"/>
    <p:sldId id="285" r:id="rId53"/>
    <p:sldId id="286" r:id="rId54"/>
    <p:sldId id="306" r:id="rId55"/>
    <p:sldId id="275" r:id="rId5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4D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445" autoAdjust="0"/>
  </p:normalViewPr>
  <p:slideViewPr>
    <p:cSldViewPr snapToGrid="0">
      <p:cViewPr varScale="1">
        <p:scale>
          <a:sx n="90" d="100"/>
          <a:sy n="90" d="100"/>
        </p:scale>
        <p:origin x="162"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5CA275-FE80-462A-8AEB-CBFBBC94D665}" type="doc">
      <dgm:prSet loTypeId="urn:microsoft.com/office/officeart/2005/8/layout/chevron1" loCatId="process" qsTypeId="urn:microsoft.com/office/officeart/2005/8/quickstyle/simple1" qsCatId="simple" csTypeId="urn:microsoft.com/office/officeart/2005/8/colors/accent3_2" csCatId="accent3" phldr="1"/>
      <dgm:spPr/>
    </dgm:pt>
    <dgm:pt modelId="{3AF56E40-F3D8-4A49-9A0B-5EF54C7658FD}">
      <dgm:prSet phldrT="[Text]"/>
      <dgm:spPr/>
      <dgm:t>
        <a:bodyPr/>
        <a:lstStyle/>
        <a:p>
          <a:r>
            <a:rPr lang="de-DE" dirty="0" smtClean="0"/>
            <a:t>Topologie</a:t>
          </a:r>
          <a:endParaRPr lang="de-DE" dirty="0"/>
        </a:p>
      </dgm:t>
    </dgm:pt>
    <dgm:pt modelId="{C9232BE9-EB2C-4DF6-A966-9AD6B00D57F6}" type="parTrans" cxnId="{1F2F4A01-2DE2-4243-8762-6F23F41650FD}">
      <dgm:prSet/>
      <dgm:spPr/>
      <dgm:t>
        <a:bodyPr/>
        <a:lstStyle/>
        <a:p>
          <a:endParaRPr lang="de-DE"/>
        </a:p>
      </dgm:t>
    </dgm:pt>
    <dgm:pt modelId="{7A56F363-72EA-4FFB-BB5F-7C2043521FC3}" type="sibTrans" cxnId="{1F2F4A01-2DE2-4243-8762-6F23F41650FD}">
      <dgm:prSet/>
      <dgm:spPr/>
      <dgm:t>
        <a:bodyPr/>
        <a:lstStyle/>
        <a:p>
          <a:endParaRPr lang="de-DE"/>
        </a:p>
      </dgm:t>
    </dgm:pt>
    <dgm:pt modelId="{DD7F36FC-F40E-4253-89EF-D034576446D4}">
      <dgm:prSet phldrT="[Text]"/>
      <dgm:spPr/>
      <dgm:t>
        <a:bodyPr/>
        <a:lstStyle/>
        <a:p>
          <a:r>
            <a:rPr lang="de-DE" dirty="0" smtClean="0"/>
            <a:t>Transferfunktion</a:t>
          </a:r>
          <a:endParaRPr lang="de-DE" dirty="0"/>
        </a:p>
      </dgm:t>
    </dgm:pt>
    <dgm:pt modelId="{56AC5809-4958-4CE5-BEBA-E8A4DB16498F}" type="parTrans" cxnId="{82630183-6850-47AD-A80A-8B9F6D764D21}">
      <dgm:prSet/>
      <dgm:spPr/>
      <dgm:t>
        <a:bodyPr/>
        <a:lstStyle/>
        <a:p>
          <a:endParaRPr lang="de-DE"/>
        </a:p>
      </dgm:t>
    </dgm:pt>
    <dgm:pt modelId="{97FCE202-CEBD-4A36-896B-690460B1A5B0}" type="sibTrans" cxnId="{82630183-6850-47AD-A80A-8B9F6D764D21}">
      <dgm:prSet/>
      <dgm:spPr/>
      <dgm:t>
        <a:bodyPr/>
        <a:lstStyle/>
        <a:p>
          <a:endParaRPr lang="de-DE"/>
        </a:p>
      </dgm:t>
    </dgm:pt>
    <dgm:pt modelId="{DDB69E34-AF84-40D7-AA6F-C255B145739F}">
      <dgm:prSet phldrT="[Text]"/>
      <dgm:spPr/>
      <dgm:t>
        <a:bodyPr/>
        <a:lstStyle/>
        <a:p>
          <a:r>
            <a:rPr lang="de-DE" dirty="0" smtClean="0"/>
            <a:t>Lernregel</a:t>
          </a:r>
          <a:endParaRPr lang="de-DE" dirty="0"/>
        </a:p>
      </dgm:t>
    </dgm:pt>
    <dgm:pt modelId="{81336908-17DD-4294-B0B5-988352EC03D1}" type="parTrans" cxnId="{EDF304CC-D1DB-4EC4-B762-FC2DA12484EB}">
      <dgm:prSet/>
      <dgm:spPr/>
      <dgm:t>
        <a:bodyPr/>
        <a:lstStyle/>
        <a:p>
          <a:endParaRPr lang="de-DE"/>
        </a:p>
      </dgm:t>
    </dgm:pt>
    <dgm:pt modelId="{039F296E-0505-4EB8-9540-E516B0D75917}" type="sibTrans" cxnId="{EDF304CC-D1DB-4EC4-B762-FC2DA12484EB}">
      <dgm:prSet/>
      <dgm:spPr/>
      <dgm:t>
        <a:bodyPr/>
        <a:lstStyle/>
        <a:p>
          <a:endParaRPr lang="de-DE"/>
        </a:p>
      </dgm:t>
    </dgm:pt>
    <dgm:pt modelId="{A281B430-CED6-47C0-9CC8-6AAEF82CFA41}" type="pres">
      <dgm:prSet presAssocID="{CF5CA275-FE80-462A-8AEB-CBFBBC94D665}" presName="Name0" presStyleCnt="0">
        <dgm:presLayoutVars>
          <dgm:dir/>
          <dgm:animLvl val="lvl"/>
          <dgm:resizeHandles val="exact"/>
        </dgm:presLayoutVars>
      </dgm:prSet>
      <dgm:spPr/>
    </dgm:pt>
    <dgm:pt modelId="{53E4825B-3D66-406A-9713-5BB390890124}" type="pres">
      <dgm:prSet presAssocID="{3AF56E40-F3D8-4A49-9A0B-5EF54C7658FD}" presName="parTxOnly" presStyleLbl="node1" presStyleIdx="0" presStyleCnt="3" custLinFactNeighborX="-820" custLinFactNeighborY="685">
        <dgm:presLayoutVars>
          <dgm:chMax val="0"/>
          <dgm:chPref val="0"/>
          <dgm:bulletEnabled val="1"/>
        </dgm:presLayoutVars>
      </dgm:prSet>
      <dgm:spPr/>
      <dgm:t>
        <a:bodyPr/>
        <a:lstStyle/>
        <a:p>
          <a:endParaRPr lang="de-DE"/>
        </a:p>
      </dgm:t>
    </dgm:pt>
    <dgm:pt modelId="{26F2C24D-CB43-4EE9-9D99-8BBFE1CBDA90}" type="pres">
      <dgm:prSet presAssocID="{7A56F363-72EA-4FFB-BB5F-7C2043521FC3}" presName="parTxOnlySpace" presStyleCnt="0"/>
      <dgm:spPr/>
    </dgm:pt>
    <dgm:pt modelId="{6D6BD3B1-FDF8-44BB-99F4-33A9A894F98B}" type="pres">
      <dgm:prSet presAssocID="{DD7F36FC-F40E-4253-89EF-D034576446D4}" presName="parTxOnly" presStyleLbl="node1" presStyleIdx="1" presStyleCnt="3">
        <dgm:presLayoutVars>
          <dgm:chMax val="0"/>
          <dgm:chPref val="0"/>
          <dgm:bulletEnabled val="1"/>
        </dgm:presLayoutVars>
      </dgm:prSet>
      <dgm:spPr/>
      <dgm:t>
        <a:bodyPr/>
        <a:lstStyle/>
        <a:p>
          <a:endParaRPr lang="de-DE"/>
        </a:p>
      </dgm:t>
    </dgm:pt>
    <dgm:pt modelId="{C13A21D1-9BC4-47CB-8EA5-4FE2F53B7833}" type="pres">
      <dgm:prSet presAssocID="{97FCE202-CEBD-4A36-896B-690460B1A5B0}" presName="parTxOnlySpace" presStyleCnt="0"/>
      <dgm:spPr/>
    </dgm:pt>
    <dgm:pt modelId="{1759F37C-CE72-40A5-B310-ECFA8240AA69}" type="pres">
      <dgm:prSet presAssocID="{DDB69E34-AF84-40D7-AA6F-C255B145739F}" presName="parTxOnly" presStyleLbl="node1" presStyleIdx="2" presStyleCnt="3">
        <dgm:presLayoutVars>
          <dgm:chMax val="0"/>
          <dgm:chPref val="0"/>
          <dgm:bulletEnabled val="1"/>
        </dgm:presLayoutVars>
      </dgm:prSet>
      <dgm:spPr/>
      <dgm:t>
        <a:bodyPr/>
        <a:lstStyle/>
        <a:p>
          <a:endParaRPr lang="de-DE"/>
        </a:p>
      </dgm:t>
    </dgm:pt>
  </dgm:ptLst>
  <dgm:cxnLst>
    <dgm:cxn modelId="{FD03F84F-EB2F-4D0C-B14C-4BAC6C14CECA}" type="presOf" srcId="{CF5CA275-FE80-462A-8AEB-CBFBBC94D665}" destId="{A281B430-CED6-47C0-9CC8-6AAEF82CFA41}" srcOrd="0" destOrd="0" presId="urn:microsoft.com/office/officeart/2005/8/layout/chevron1"/>
    <dgm:cxn modelId="{1F2F4A01-2DE2-4243-8762-6F23F41650FD}" srcId="{CF5CA275-FE80-462A-8AEB-CBFBBC94D665}" destId="{3AF56E40-F3D8-4A49-9A0B-5EF54C7658FD}" srcOrd="0" destOrd="0" parTransId="{C9232BE9-EB2C-4DF6-A966-9AD6B00D57F6}" sibTransId="{7A56F363-72EA-4FFB-BB5F-7C2043521FC3}"/>
    <dgm:cxn modelId="{EDF304CC-D1DB-4EC4-B762-FC2DA12484EB}" srcId="{CF5CA275-FE80-462A-8AEB-CBFBBC94D665}" destId="{DDB69E34-AF84-40D7-AA6F-C255B145739F}" srcOrd="2" destOrd="0" parTransId="{81336908-17DD-4294-B0B5-988352EC03D1}" sibTransId="{039F296E-0505-4EB8-9540-E516B0D75917}"/>
    <dgm:cxn modelId="{82630183-6850-47AD-A80A-8B9F6D764D21}" srcId="{CF5CA275-FE80-462A-8AEB-CBFBBC94D665}" destId="{DD7F36FC-F40E-4253-89EF-D034576446D4}" srcOrd="1" destOrd="0" parTransId="{56AC5809-4958-4CE5-BEBA-E8A4DB16498F}" sibTransId="{97FCE202-CEBD-4A36-896B-690460B1A5B0}"/>
    <dgm:cxn modelId="{E1A36DD9-A14A-4FE1-96CD-D9D4452E0243}" type="presOf" srcId="{DD7F36FC-F40E-4253-89EF-D034576446D4}" destId="{6D6BD3B1-FDF8-44BB-99F4-33A9A894F98B}" srcOrd="0" destOrd="0" presId="urn:microsoft.com/office/officeart/2005/8/layout/chevron1"/>
    <dgm:cxn modelId="{9A0B5275-09BB-4D0D-97EF-47757802DFB0}" type="presOf" srcId="{DDB69E34-AF84-40D7-AA6F-C255B145739F}" destId="{1759F37C-CE72-40A5-B310-ECFA8240AA69}" srcOrd="0" destOrd="0" presId="urn:microsoft.com/office/officeart/2005/8/layout/chevron1"/>
    <dgm:cxn modelId="{FC9F4226-26A5-4C87-8258-3805A1AF2FCD}" type="presOf" srcId="{3AF56E40-F3D8-4A49-9A0B-5EF54C7658FD}" destId="{53E4825B-3D66-406A-9713-5BB390890124}" srcOrd="0" destOrd="0" presId="urn:microsoft.com/office/officeart/2005/8/layout/chevron1"/>
    <dgm:cxn modelId="{145F1155-463C-455B-9750-106730AD5107}" type="presParOf" srcId="{A281B430-CED6-47C0-9CC8-6AAEF82CFA41}" destId="{53E4825B-3D66-406A-9713-5BB390890124}" srcOrd="0" destOrd="0" presId="urn:microsoft.com/office/officeart/2005/8/layout/chevron1"/>
    <dgm:cxn modelId="{7116C5E6-7881-4FB2-BA16-600425F5EF32}" type="presParOf" srcId="{A281B430-CED6-47C0-9CC8-6AAEF82CFA41}" destId="{26F2C24D-CB43-4EE9-9D99-8BBFE1CBDA90}" srcOrd="1" destOrd="0" presId="urn:microsoft.com/office/officeart/2005/8/layout/chevron1"/>
    <dgm:cxn modelId="{D0DEB894-BDEA-4F79-9653-E4E09E3BEBFB}" type="presParOf" srcId="{A281B430-CED6-47C0-9CC8-6AAEF82CFA41}" destId="{6D6BD3B1-FDF8-44BB-99F4-33A9A894F98B}" srcOrd="2" destOrd="0" presId="urn:microsoft.com/office/officeart/2005/8/layout/chevron1"/>
    <dgm:cxn modelId="{DC5F9341-69C6-49B9-888B-83932E858C90}" type="presParOf" srcId="{A281B430-CED6-47C0-9CC8-6AAEF82CFA41}" destId="{C13A21D1-9BC4-47CB-8EA5-4FE2F53B7833}" srcOrd="3" destOrd="0" presId="urn:microsoft.com/office/officeart/2005/8/layout/chevron1"/>
    <dgm:cxn modelId="{90E7D515-F84E-4819-9916-15838F0145A7}" type="presParOf" srcId="{A281B430-CED6-47C0-9CC8-6AAEF82CFA41}" destId="{1759F37C-CE72-40A5-B310-ECFA8240AA69}"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E4825B-3D66-406A-9713-5BB390890124}">
      <dsp:nvSpPr>
        <dsp:cNvPr id="0" name=""/>
        <dsp:cNvSpPr/>
      </dsp:nvSpPr>
      <dsp:spPr>
        <a:xfrm>
          <a:off x="3" y="2160766"/>
          <a:ext cx="3814229" cy="1525691"/>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lvl="0" algn="ctr" defTabSz="1111250">
            <a:lnSpc>
              <a:spcPct val="90000"/>
            </a:lnSpc>
            <a:spcBef>
              <a:spcPct val="0"/>
            </a:spcBef>
            <a:spcAft>
              <a:spcPct val="35000"/>
            </a:spcAft>
          </a:pPr>
          <a:r>
            <a:rPr lang="de-DE" sz="2500" kern="1200" dirty="0" smtClean="0"/>
            <a:t>Topologie</a:t>
          </a:r>
          <a:endParaRPr lang="de-DE" sz="2500" kern="1200" dirty="0"/>
        </a:p>
      </dsp:txBody>
      <dsp:txXfrm>
        <a:off x="762849" y="2160766"/>
        <a:ext cx="2288538" cy="1525691"/>
      </dsp:txXfrm>
    </dsp:sp>
    <dsp:sp modelId="{6D6BD3B1-FDF8-44BB-99F4-33A9A894F98B}">
      <dsp:nvSpPr>
        <dsp:cNvPr id="0" name=""/>
        <dsp:cNvSpPr/>
      </dsp:nvSpPr>
      <dsp:spPr>
        <a:xfrm>
          <a:off x="3435937" y="2150315"/>
          <a:ext cx="3814229" cy="1525691"/>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lvl="0" algn="ctr" defTabSz="1111250">
            <a:lnSpc>
              <a:spcPct val="90000"/>
            </a:lnSpc>
            <a:spcBef>
              <a:spcPct val="0"/>
            </a:spcBef>
            <a:spcAft>
              <a:spcPct val="35000"/>
            </a:spcAft>
          </a:pPr>
          <a:r>
            <a:rPr lang="de-DE" sz="2500" kern="1200" dirty="0" smtClean="0"/>
            <a:t>Transferfunktion</a:t>
          </a:r>
          <a:endParaRPr lang="de-DE" sz="2500" kern="1200" dirty="0"/>
        </a:p>
      </dsp:txBody>
      <dsp:txXfrm>
        <a:off x="4198783" y="2150315"/>
        <a:ext cx="2288538" cy="1525691"/>
      </dsp:txXfrm>
    </dsp:sp>
    <dsp:sp modelId="{1759F37C-CE72-40A5-B310-ECFA8240AA69}">
      <dsp:nvSpPr>
        <dsp:cNvPr id="0" name=""/>
        <dsp:cNvSpPr/>
      </dsp:nvSpPr>
      <dsp:spPr>
        <a:xfrm>
          <a:off x="6868744" y="2150315"/>
          <a:ext cx="3814229" cy="1525691"/>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lvl="0" algn="ctr" defTabSz="1111250">
            <a:lnSpc>
              <a:spcPct val="90000"/>
            </a:lnSpc>
            <a:spcBef>
              <a:spcPct val="0"/>
            </a:spcBef>
            <a:spcAft>
              <a:spcPct val="35000"/>
            </a:spcAft>
          </a:pPr>
          <a:r>
            <a:rPr lang="de-DE" sz="2500" kern="1200" dirty="0" smtClean="0"/>
            <a:t>Lernregel</a:t>
          </a:r>
          <a:endParaRPr lang="de-DE" sz="2500" kern="1200" dirty="0"/>
        </a:p>
      </dsp:txBody>
      <dsp:txXfrm>
        <a:off x="7631590" y="2150315"/>
        <a:ext cx="2288538" cy="152569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20BD12-1583-495B-85C5-BFC7DD39358E}" type="datetimeFigureOut">
              <a:rPr lang="de-DE" smtClean="0"/>
              <a:pPr/>
              <a:t>17.12.2015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7A52FC-885B-48D0-94A7-F9F16D60E366}" type="slidenum">
              <a:rPr lang="de-DE" smtClean="0"/>
              <a:pPr/>
              <a:t>‹Nr.›</a:t>
            </a:fld>
            <a:endParaRPr lang="de-DE"/>
          </a:p>
        </p:txBody>
      </p:sp>
    </p:spTree>
    <p:extLst>
      <p:ext uri="{BB962C8B-B14F-4D97-AF65-F5344CB8AC3E}">
        <p14:creationId xmlns:p14="http://schemas.microsoft.com/office/powerpoint/2010/main" val="3523217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3</a:t>
            </a:fld>
            <a:endParaRPr lang="de-DE"/>
          </a:p>
        </p:txBody>
      </p:sp>
    </p:spTree>
    <p:extLst>
      <p:ext uri="{BB962C8B-B14F-4D97-AF65-F5344CB8AC3E}">
        <p14:creationId xmlns:p14="http://schemas.microsoft.com/office/powerpoint/2010/main" val="3881716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35</a:t>
            </a:fld>
            <a:endParaRPr lang="de-DE"/>
          </a:p>
        </p:txBody>
      </p:sp>
    </p:spTree>
    <p:extLst>
      <p:ext uri="{BB962C8B-B14F-4D97-AF65-F5344CB8AC3E}">
        <p14:creationId xmlns:p14="http://schemas.microsoft.com/office/powerpoint/2010/main" val="1760629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36</a:t>
            </a:fld>
            <a:endParaRPr lang="de-DE"/>
          </a:p>
        </p:txBody>
      </p:sp>
    </p:spTree>
    <p:extLst>
      <p:ext uri="{BB962C8B-B14F-4D97-AF65-F5344CB8AC3E}">
        <p14:creationId xmlns:p14="http://schemas.microsoft.com/office/powerpoint/2010/main" val="1760629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37</a:t>
            </a:fld>
            <a:endParaRPr lang="de-DE"/>
          </a:p>
        </p:txBody>
      </p:sp>
    </p:spTree>
    <p:extLst>
      <p:ext uri="{BB962C8B-B14F-4D97-AF65-F5344CB8AC3E}">
        <p14:creationId xmlns:p14="http://schemas.microsoft.com/office/powerpoint/2010/main" val="2972790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38</a:t>
            </a:fld>
            <a:endParaRPr lang="de-DE"/>
          </a:p>
        </p:txBody>
      </p:sp>
    </p:spTree>
    <p:extLst>
      <p:ext uri="{BB962C8B-B14F-4D97-AF65-F5344CB8AC3E}">
        <p14:creationId xmlns:p14="http://schemas.microsoft.com/office/powerpoint/2010/main" val="2972790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is relatively intuitive to understand. If the slope goes up, we adjust the weight downward (first case). Conversely, the weight is adjusted upward if the gradient is negative (second case). If there is no slope, we must be in a minima, so no step is necessary (third case)</a:t>
            </a:r>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39</a:t>
            </a:fld>
            <a:endParaRPr lang="de-DE"/>
          </a:p>
        </p:txBody>
      </p:sp>
    </p:spTree>
    <p:extLst>
      <p:ext uri="{BB962C8B-B14F-4D97-AF65-F5344CB8AC3E}">
        <p14:creationId xmlns:p14="http://schemas.microsoft.com/office/powerpoint/2010/main" val="3143386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a:t>
            </a:r>
            <a:r>
              <a:rPr lang="en-US" sz="1200" b="0" i="0" kern="1200" baseline="300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and h</a:t>
            </a:r>
            <a:r>
              <a:rPr lang="en-US" sz="1200" b="0" i="0" kern="1200" baseline="300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are constants defined such that 0&lt;h</a:t>
            </a:r>
            <a:r>
              <a:rPr lang="en-US" sz="1200" b="0" i="0" kern="1200" baseline="300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&lt;1&lt;h</a:t>
            </a:r>
            <a:r>
              <a:rPr lang="en-US" sz="1200" b="0" i="0" kern="1200" baseline="300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Informally, the size of the step is increased (multiplied by h</a:t>
            </a:r>
            <a:r>
              <a:rPr lang="en-US" sz="1200" b="0" i="0" kern="1200" baseline="300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if the gradient maintains the same direction (first case). The step size is decreased (multiplied by h</a:t>
            </a:r>
            <a:r>
              <a:rPr lang="en-US" sz="1200" b="0" i="0" kern="1200" baseline="300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if the gradient changes sign (second case). Otherwise, the step size is left untouched if the gradient is 0</a:t>
            </a:r>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40</a:t>
            </a:fld>
            <a:endParaRPr lang="de-DE"/>
          </a:p>
        </p:txBody>
      </p:sp>
    </p:spTree>
    <p:extLst>
      <p:ext uri="{BB962C8B-B14F-4D97-AF65-F5344CB8AC3E}">
        <p14:creationId xmlns:p14="http://schemas.microsoft.com/office/powerpoint/2010/main" val="4167393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41</a:t>
            </a:fld>
            <a:endParaRPr lang="de-DE"/>
          </a:p>
        </p:txBody>
      </p:sp>
    </p:spTree>
    <p:extLst>
      <p:ext uri="{BB962C8B-B14F-4D97-AF65-F5344CB8AC3E}">
        <p14:creationId xmlns:p14="http://schemas.microsoft.com/office/powerpoint/2010/main" val="1788656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42</a:t>
            </a:fld>
            <a:endParaRPr lang="de-DE"/>
          </a:p>
        </p:txBody>
      </p:sp>
    </p:spTree>
    <p:extLst>
      <p:ext uri="{BB962C8B-B14F-4D97-AF65-F5344CB8AC3E}">
        <p14:creationId xmlns:p14="http://schemas.microsoft.com/office/powerpoint/2010/main" val="170008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43</a:t>
            </a:fld>
            <a:endParaRPr lang="de-DE"/>
          </a:p>
        </p:txBody>
      </p:sp>
    </p:spTree>
    <p:extLst>
      <p:ext uri="{BB962C8B-B14F-4D97-AF65-F5344CB8AC3E}">
        <p14:creationId xmlns:p14="http://schemas.microsoft.com/office/powerpoint/2010/main" val="32627894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44</a:t>
            </a:fld>
            <a:endParaRPr lang="de-DE"/>
          </a:p>
        </p:txBody>
      </p:sp>
    </p:spTree>
    <p:extLst>
      <p:ext uri="{BB962C8B-B14F-4D97-AF65-F5344CB8AC3E}">
        <p14:creationId xmlns:p14="http://schemas.microsoft.com/office/powerpoint/2010/main" val="2735871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An Tafel</a:t>
            </a:r>
            <a:r>
              <a:rPr lang="de-DE" baseline="0" dirty="0" smtClean="0"/>
              <a:t> Beweis führen</a:t>
            </a:r>
          </a:p>
          <a:p>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13</a:t>
            </a:fld>
            <a:endParaRPr lang="de-DE"/>
          </a:p>
        </p:txBody>
      </p:sp>
    </p:spTree>
    <p:extLst>
      <p:ext uri="{BB962C8B-B14F-4D97-AF65-F5344CB8AC3E}">
        <p14:creationId xmlns:p14="http://schemas.microsoft.com/office/powerpoint/2010/main" val="1971542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Testdaten zur Generalisierungsfähigkeit</a:t>
            </a:r>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21</a:t>
            </a:fld>
            <a:endParaRPr lang="de-DE"/>
          </a:p>
        </p:txBody>
      </p:sp>
    </p:spTree>
    <p:extLst>
      <p:ext uri="{BB962C8B-B14F-4D97-AF65-F5344CB8AC3E}">
        <p14:creationId xmlns:p14="http://schemas.microsoft.com/office/powerpoint/2010/main" val="3377859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29</a:t>
            </a:fld>
            <a:endParaRPr lang="de-DE"/>
          </a:p>
        </p:txBody>
      </p:sp>
    </p:spTree>
    <p:extLst>
      <p:ext uri="{BB962C8B-B14F-4D97-AF65-F5344CB8AC3E}">
        <p14:creationId xmlns:p14="http://schemas.microsoft.com/office/powerpoint/2010/main" val="205740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30</a:t>
            </a:fld>
            <a:endParaRPr lang="de-DE"/>
          </a:p>
        </p:txBody>
      </p:sp>
    </p:spTree>
    <p:extLst>
      <p:ext uri="{BB962C8B-B14F-4D97-AF65-F5344CB8AC3E}">
        <p14:creationId xmlns:p14="http://schemas.microsoft.com/office/powerpoint/2010/main" val="3394450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31</a:t>
            </a:fld>
            <a:endParaRPr lang="de-DE"/>
          </a:p>
        </p:txBody>
      </p:sp>
    </p:spTree>
    <p:extLst>
      <p:ext uri="{BB962C8B-B14F-4D97-AF65-F5344CB8AC3E}">
        <p14:creationId xmlns:p14="http://schemas.microsoft.com/office/powerpoint/2010/main" val="1710726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32</a:t>
            </a:fld>
            <a:endParaRPr lang="de-DE"/>
          </a:p>
        </p:txBody>
      </p:sp>
    </p:spTree>
    <p:extLst>
      <p:ext uri="{BB962C8B-B14F-4D97-AF65-F5344CB8AC3E}">
        <p14:creationId xmlns:p14="http://schemas.microsoft.com/office/powerpoint/2010/main" val="2205954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33</a:t>
            </a:fld>
            <a:endParaRPr lang="de-DE"/>
          </a:p>
        </p:txBody>
      </p:sp>
    </p:spTree>
    <p:extLst>
      <p:ext uri="{BB962C8B-B14F-4D97-AF65-F5344CB8AC3E}">
        <p14:creationId xmlns:p14="http://schemas.microsoft.com/office/powerpoint/2010/main" val="3403097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B7A52FC-885B-48D0-94A7-F9F16D60E366}" type="slidenum">
              <a:rPr lang="de-DE" smtClean="0"/>
              <a:pPr/>
              <a:t>34</a:t>
            </a:fld>
            <a:endParaRPr lang="de-DE"/>
          </a:p>
        </p:txBody>
      </p:sp>
    </p:spTree>
    <p:extLst>
      <p:ext uri="{BB962C8B-B14F-4D97-AF65-F5344CB8AC3E}">
        <p14:creationId xmlns:p14="http://schemas.microsoft.com/office/powerpoint/2010/main" val="1754346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de-DE" dirty="0" smtClean="0"/>
              <a:t>Titelmasterformat durch Klicken bearbeiten</a:t>
            </a:r>
            <a:endParaRPr lang="de-DE" dirty="0"/>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smtClean="0"/>
              <a:t>Formatvorlage des Untertitelmasters durch Klicken bearbeiten</a:t>
            </a:r>
            <a:endParaRPr lang="de-DE" dirty="0"/>
          </a:p>
        </p:txBody>
      </p:sp>
    </p:spTree>
    <p:extLst>
      <p:ext uri="{BB962C8B-B14F-4D97-AF65-F5344CB8AC3E}">
        <p14:creationId xmlns:p14="http://schemas.microsoft.com/office/powerpoint/2010/main" val="18151453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FEB60944-69D9-40E2-805F-52E6DDFC3E05}"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‹Nr.›</a:t>
            </a:fld>
            <a:endParaRPr lang="de-DE"/>
          </a:p>
        </p:txBody>
      </p:sp>
    </p:spTree>
    <p:extLst>
      <p:ext uri="{BB962C8B-B14F-4D97-AF65-F5344CB8AC3E}">
        <p14:creationId xmlns:p14="http://schemas.microsoft.com/office/powerpoint/2010/main" val="117152742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43C6271B-4DF3-4799-BDC9-4973FE68CB18}"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‹Nr.›</a:t>
            </a:fld>
            <a:endParaRPr lang="de-DE"/>
          </a:p>
        </p:txBody>
      </p:sp>
    </p:spTree>
    <p:extLst>
      <p:ext uri="{BB962C8B-B14F-4D97-AF65-F5344CB8AC3E}">
        <p14:creationId xmlns:p14="http://schemas.microsoft.com/office/powerpoint/2010/main" val="364339423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lvl1pPr marL="228600" indent="-228600">
              <a:buFont typeface="Wingdings" panose="05000000000000000000" pitchFamily="2" charset="2"/>
              <a:buChar char="§"/>
              <a:defRPr/>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stStyle>
          <a:p>
            <a:pPr lvl="0"/>
            <a:r>
              <a:rPr lang="de-DE" dirty="0" smtClean="0"/>
              <a:t>Textmasterformat bearbeiten</a:t>
            </a:r>
          </a:p>
          <a:p>
            <a:pPr lvl="1"/>
            <a:r>
              <a:rPr lang="de-DE" dirty="0" smtClean="0"/>
              <a:t>Zweite Ebene</a:t>
            </a:r>
          </a:p>
          <a:p>
            <a:pPr lvl="2"/>
            <a:r>
              <a:rPr lang="de-DE" dirty="0" smtClean="0"/>
              <a:t>Dritte Ebene</a:t>
            </a:r>
          </a:p>
        </p:txBody>
      </p:sp>
      <p:sp>
        <p:nvSpPr>
          <p:cNvPr id="4" name="Datumsplatzhalter 3"/>
          <p:cNvSpPr>
            <a:spLocks noGrp="1"/>
          </p:cNvSpPr>
          <p:nvPr>
            <p:ph type="dt" sz="half" idx="10"/>
          </p:nvPr>
        </p:nvSpPr>
        <p:spPr/>
        <p:txBody>
          <a:bodyPr/>
          <a:lstStyle/>
          <a:p>
            <a:fld id="{7AC709DD-AC18-4FBA-B4E6-46DED743653E}"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‹Nr.›</a:t>
            </a:fld>
            <a:endParaRPr lang="de-DE" dirty="0"/>
          </a:p>
        </p:txBody>
      </p:sp>
    </p:spTree>
    <p:extLst>
      <p:ext uri="{BB962C8B-B14F-4D97-AF65-F5344CB8AC3E}">
        <p14:creationId xmlns:p14="http://schemas.microsoft.com/office/powerpoint/2010/main" val="733883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F3A5CA38-DE03-43E0-AAE8-40DE9D126515}"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‹Nr.›</a:t>
            </a:fld>
            <a:endParaRPr lang="de-DE" dirty="0"/>
          </a:p>
        </p:txBody>
      </p:sp>
    </p:spTree>
    <p:extLst>
      <p:ext uri="{BB962C8B-B14F-4D97-AF65-F5344CB8AC3E}">
        <p14:creationId xmlns:p14="http://schemas.microsoft.com/office/powerpoint/2010/main" val="5508942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1090321-36FA-45A6-9663-BC38008A0E9B}" type="datetime1">
              <a:rPr lang="de-DE" smtClean="0"/>
              <a:pPr/>
              <a:t>17.12.2015</a:t>
            </a:fld>
            <a:endParaRPr lang="de-DE"/>
          </a:p>
        </p:txBody>
      </p:sp>
      <p:sp>
        <p:nvSpPr>
          <p:cNvPr id="6" name="Fußzeilenplatzhalter 5"/>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7" name="Foliennummernplatzhalter 6"/>
          <p:cNvSpPr>
            <a:spLocks noGrp="1"/>
          </p:cNvSpPr>
          <p:nvPr>
            <p:ph type="sldNum" sz="quarter" idx="12"/>
          </p:nvPr>
        </p:nvSpPr>
        <p:spPr/>
        <p:txBody>
          <a:bodyPr/>
          <a:lstStyle/>
          <a:p>
            <a:fld id="{0E226D3C-400E-4353-AAC2-09A0472DC536}" type="slidenum">
              <a:rPr lang="de-DE" smtClean="0"/>
              <a:pPr/>
              <a:t>‹Nr.›</a:t>
            </a:fld>
            <a:endParaRPr lang="de-DE" dirty="0"/>
          </a:p>
        </p:txBody>
      </p:sp>
    </p:spTree>
    <p:extLst>
      <p:ext uri="{BB962C8B-B14F-4D97-AF65-F5344CB8AC3E}">
        <p14:creationId xmlns:p14="http://schemas.microsoft.com/office/powerpoint/2010/main" val="19963933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256C77CD-8025-4CCE-8E91-02984A062E73}" type="datetime1">
              <a:rPr lang="de-DE" smtClean="0"/>
              <a:pPr/>
              <a:t>17.12.2015</a:t>
            </a:fld>
            <a:endParaRPr lang="de-DE"/>
          </a:p>
        </p:txBody>
      </p:sp>
      <p:sp>
        <p:nvSpPr>
          <p:cNvPr id="8" name="Fußzeilenplatzhalter 7"/>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9" name="Foliennummernplatzhalter 8"/>
          <p:cNvSpPr>
            <a:spLocks noGrp="1"/>
          </p:cNvSpPr>
          <p:nvPr>
            <p:ph type="sldNum" sz="quarter" idx="12"/>
          </p:nvPr>
        </p:nvSpPr>
        <p:spPr/>
        <p:txBody>
          <a:bodyPr/>
          <a:lstStyle/>
          <a:p>
            <a:fld id="{0E226D3C-400E-4353-AAC2-09A0472DC536}" type="slidenum">
              <a:rPr lang="de-DE" smtClean="0"/>
              <a:pPr/>
              <a:t>‹Nr.›</a:t>
            </a:fld>
            <a:endParaRPr lang="de-DE"/>
          </a:p>
        </p:txBody>
      </p:sp>
    </p:spTree>
    <p:extLst>
      <p:ext uri="{BB962C8B-B14F-4D97-AF65-F5344CB8AC3E}">
        <p14:creationId xmlns:p14="http://schemas.microsoft.com/office/powerpoint/2010/main" val="275899832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613140FE-C567-4560-9D45-46486DBA67D5}" type="datetime1">
              <a:rPr lang="de-DE" smtClean="0"/>
              <a:pPr/>
              <a:t>17.12.2015</a:t>
            </a:fld>
            <a:endParaRPr lang="de-DE"/>
          </a:p>
        </p:txBody>
      </p:sp>
      <p:sp>
        <p:nvSpPr>
          <p:cNvPr id="4" name="Fußzeilenplatzhalter 3"/>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5" name="Foliennummernplatzhalter 4"/>
          <p:cNvSpPr>
            <a:spLocks noGrp="1"/>
          </p:cNvSpPr>
          <p:nvPr>
            <p:ph type="sldNum" sz="quarter" idx="12"/>
          </p:nvPr>
        </p:nvSpPr>
        <p:spPr/>
        <p:txBody>
          <a:bodyPr/>
          <a:lstStyle/>
          <a:p>
            <a:fld id="{0E226D3C-400E-4353-AAC2-09A0472DC536}" type="slidenum">
              <a:rPr lang="de-DE" smtClean="0"/>
              <a:pPr/>
              <a:t>‹Nr.›</a:t>
            </a:fld>
            <a:endParaRPr lang="de-DE"/>
          </a:p>
        </p:txBody>
      </p:sp>
    </p:spTree>
    <p:extLst>
      <p:ext uri="{BB962C8B-B14F-4D97-AF65-F5344CB8AC3E}">
        <p14:creationId xmlns:p14="http://schemas.microsoft.com/office/powerpoint/2010/main" val="186377002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64489CE-C1E2-4395-A707-33A40D5C0A6A}" type="datetime1">
              <a:rPr lang="de-DE" smtClean="0"/>
              <a:pPr/>
              <a:t>17.12.2015</a:t>
            </a:fld>
            <a:endParaRPr lang="de-DE"/>
          </a:p>
        </p:txBody>
      </p:sp>
      <p:sp>
        <p:nvSpPr>
          <p:cNvPr id="3" name="Fußzeilenplatzhalter 2"/>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4" name="Foliennummernplatzhalter 3"/>
          <p:cNvSpPr>
            <a:spLocks noGrp="1"/>
          </p:cNvSpPr>
          <p:nvPr>
            <p:ph type="sldNum" sz="quarter" idx="12"/>
          </p:nvPr>
        </p:nvSpPr>
        <p:spPr/>
        <p:txBody>
          <a:bodyPr/>
          <a:lstStyle/>
          <a:p>
            <a:fld id="{0E226D3C-400E-4353-AAC2-09A0472DC536}" type="slidenum">
              <a:rPr lang="de-DE" smtClean="0"/>
              <a:pPr/>
              <a:t>‹Nr.›</a:t>
            </a:fld>
            <a:endParaRPr lang="de-DE"/>
          </a:p>
        </p:txBody>
      </p:sp>
    </p:spTree>
    <p:extLst>
      <p:ext uri="{BB962C8B-B14F-4D97-AF65-F5344CB8AC3E}">
        <p14:creationId xmlns:p14="http://schemas.microsoft.com/office/powerpoint/2010/main" val="363607973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BE84FF2F-E5B7-4AEF-A728-DCB9E7CE66D1}" type="datetime1">
              <a:rPr lang="de-DE" smtClean="0"/>
              <a:pPr/>
              <a:t>17.12.2015</a:t>
            </a:fld>
            <a:endParaRPr lang="de-DE"/>
          </a:p>
        </p:txBody>
      </p:sp>
      <p:sp>
        <p:nvSpPr>
          <p:cNvPr id="6" name="Fußzeilenplatzhalter 5"/>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7" name="Foliennummernplatzhalter 6"/>
          <p:cNvSpPr>
            <a:spLocks noGrp="1"/>
          </p:cNvSpPr>
          <p:nvPr>
            <p:ph type="sldNum" sz="quarter" idx="12"/>
          </p:nvPr>
        </p:nvSpPr>
        <p:spPr/>
        <p:txBody>
          <a:bodyPr/>
          <a:lstStyle/>
          <a:p>
            <a:fld id="{0E226D3C-400E-4353-AAC2-09A0472DC536}" type="slidenum">
              <a:rPr lang="de-DE" smtClean="0"/>
              <a:pPr/>
              <a:t>‹Nr.›</a:t>
            </a:fld>
            <a:endParaRPr lang="de-DE"/>
          </a:p>
        </p:txBody>
      </p:sp>
    </p:spTree>
    <p:extLst>
      <p:ext uri="{BB962C8B-B14F-4D97-AF65-F5344CB8AC3E}">
        <p14:creationId xmlns:p14="http://schemas.microsoft.com/office/powerpoint/2010/main" val="155807473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1C1C31E4-1EA5-4909-922A-9F42F675C505}" type="datetime1">
              <a:rPr lang="de-DE" smtClean="0"/>
              <a:pPr/>
              <a:t>17.12.2015</a:t>
            </a:fld>
            <a:endParaRPr lang="de-DE"/>
          </a:p>
        </p:txBody>
      </p:sp>
      <p:sp>
        <p:nvSpPr>
          <p:cNvPr id="6" name="Fußzeilenplatzhalter 5"/>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7" name="Foliennummernplatzhalter 6"/>
          <p:cNvSpPr>
            <a:spLocks noGrp="1"/>
          </p:cNvSpPr>
          <p:nvPr>
            <p:ph type="sldNum" sz="quarter" idx="12"/>
          </p:nvPr>
        </p:nvSpPr>
        <p:spPr/>
        <p:txBody>
          <a:bodyPr/>
          <a:lstStyle/>
          <a:p>
            <a:fld id="{0E226D3C-400E-4353-AAC2-09A0472DC536}" type="slidenum">
              <a:rPr lang="de-DE" smtClean="0"/>
              <a:pPr/>
              <a:t>‹Nr.›</a:t>
            </a:fld>
            <a:endParaRPr lang="de-DE"/>
          </a:p>
        </p:txBody>
      </p:sp>
    </p:spTree>
    <p:extLst>
      <p:ext uri="{BB962C8B-B14F-4D97-AF65-F5344CB8AC3E}">
        <p14:creationId xmlns:p14="http://schemas.microsoft.com/office/powerpoint/2010/main" val="262736741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p:txBody>
      </p:sp>
      <p:sp>
        <p:nvSpPr>
          <p:cNvPr id="4" name="Datumsplatzhalter 3"/>
          <p:cNvSpPr>
            <a:spLocks noGrp="1"/>
          </p:cNvSpPr>
          <p:nvPr>
            <p:ph type="dt" sz="half" idx="2"/>
          </p:nvPr>
        </p:nvSpPr>
        <p:spPr>
          <a:xfrm>
            <a:off x="9582302" y="6353327"/>
            <a:ext cx="999066" cy="365125"/>
          </a:xfrm>
          <a:prstGeom prst="rect">
            <a:avLst/>
          </a:prstGeom>
        </p:spPr>
        <p:txBody>
          <a:bodyPr vert="horz" lIns="91440" tIns="45720" rIns="91440" bIns="45720" rtlCol="0" anchor="ctr"/>
          <a:lstStyle>
            <a:lvl1pPr algn="l">
              <a:defRPr sz="1400">
                <a:solidFill>
                  <a:srgbClr val="034DA2"/>
                </a:solidFill>
              </a:defRPr>
            </a:lvl1pPr>
          </a:lstStyle>
          <a:p>
            <a:fld id="{19652882-9BC8-4FD3-AB94-9F037815DBC2}" type="datetime1">
              <a:rPr lang="de-DE" smtClean="0"/>
              <a:pPr/>
              <a:t>17.12.2015</a:t>
            </a:fld>
            <a:endParaRPr lang="de-DE" dirty="0"/>
          </a:p>
        </p:txBody>
      </p:sp>
      <p:sp>
        <p:nvSpPr>
          <p:cNvPr id="5" name="Fußzeilenplatzhalter 4"/>
          <p:cNvSpPr>
            <a:spLocks noGrp="1"/>
          </p:cNvSpPr>
          <p:nvPr>
            <p:ph type="ftr" sz="quarter" idx="3"/>
          </p:nvPr>
        </p:nvSpPr>
        <p:spPr>
          <a:xfrm>
            <a:off x="4129541" y="6353327"/>
            <a:ext cx="5188329" cy="365125"/>
          </a:xfrm>
          <a:prstGeom prst="rect">
            <a:avLst/>
          </a:prstGeom>
        </p:spPr>
        <p:txBody>
          <a:bodyPr vert="horz" lIns="91440" tIns="45720" rIns="91440" bIns="45720" rtlCol="0" anchor="ctr"/>
          <a:lstStyle>
            <a:lvl1pPr algn="ctr">
              <a:defRPr sz="1400">
                <a:solidFill>
                  <a:srgbClr val="034DA2"/>
                </a:solidFill>
              </a:defRPr>
            </a:lvl1pPr>
          </a:lstStyle>
          <a:p>
            <a:r>
              <a:rPr lang="de-DE" dirty="0" smtClean="0"/>
              <a:t>Fakultät Informatik             Sebastian Schötteler &amp; Benedikt Hofrichter</a:t>
            </a:r>
            <a:endParaRPr lang="de-DE" dirty="0"/>
          </a:p>
        </p:txBody>
      </p:sp>
      <p:sp>
        <p:nvSpPr>
          <p:cNvPr id="6" name="Foliennummernplatzhalter 5"/>
          <p:cNvSpPr>
            <a:spLocks noGrp="1"/>
          </p:cNvSpPr>
          <p:nvPr>
            <p:ph type="sldNum" sz="quarter" idx="4"/>
          </p:nvPr>
        </p:nvSpPr>
        <p:spPr>
          <a:xfrm>
            <a:off x="10845800" y="6356350"/>
            <a:ext cx="508000" cy="365125"/>
          </a:xfrm>
          <a:prstGeom prst="rect">
            <a:avLst/>
          </a:prstGeom>
        </p:spPr>
        <p:txBody>
          <a:bodyPr vert="horz" lIns="91440" tIns="45720" rIns="91440" bIns="45720" rtlCol="0" anchor="ctr"/>
          <a:lstStyle>
            <a:lvl1pPr algn="r">
              <a:defRPr sz="1400">
                <a:solidFill>
                  <a:srgbClr val="034DA2"/>
                </a:solidFill>
              </a:defRPr>
            </a:lvl1pPr>
          </a:lstStyle>
          <a:p>
            <a:fld id="{0E226D3C-400E-4353-AAC2-09A0472DC536}" type="slidenum">
              <a:rPr lang="de-DE" smtClean="0"/>
              <a:pPr/>
              <a:t>‹Nr.›</a:t>
            </a:fld>
            <a:endParaRPr lang="de-DE" dirty="0"/>
          </a:p>
        </p:txBody>
      </p:sp>
      <p:pic>
        <p:nvPicPr>
          <p:cNvPr id="7" name="Grafik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65262" y="6268293"/>
            <a:ext cx="2253343" cy="433277"/>
          </a:xfrm>
          <a:prstGeom prst="rect">
            <a:avLst/>
          </a:prstGeom>
        </p:spPr>
      </p:pic>
    </p:spTree>
    <p:extLst>
      <p:ext uri="{BB962C8B-B14F-4D97-AF65-F5344CB8AC3E}">
        <p14:creationId xmlns:p14="http://schemas.microsoft.com/office/powerpoint/2010/main" val="3134868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3600"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34DA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34DA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8.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9.png"/><Relationship Id="rId9"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0.png"/></Relationships>
</file>

<file path=ppt/slides/_rels/slide35.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Autofit/>
          </a:bodyPr>
          <a:lstStyle/>
          <a:p>
            <a:r>
              <a:rPr lang="de-DE" sz="4400" dirty="0" smtClean="0"/>
              <a:t>Prognose von Zeitreihen mit Hilfe von künstlichen neuronalen Netzen am Beispiel von Börsenprognosen</a:t>
            </a:r>
            <a:endParaRPr lang="de-DE" sz="4400" dirty="0"/>
          </a:p>
        </p:txBody>
      </p:sp>
      <p:sp>
        <p:nvSpPr>
          <p:cNvPr id="3" name="Untertitel 2"/>
          <p:cNvSpPr>
            <a:spLocks noGrp="1"/>
          </p:cNvSpPr>
          <p:nvPr>
            <p:ph type="subTitle" idx="1"/>
          </p:nvPr>
        </p:nvSpPr>
        <p:spPr>
          <a:xfrm>
            <a:off x="2965622" y="3602038"/>
            <a:ext cx="6334897" cy="1655762"/>
          </a:xfrm>
        </p:spPr>
        <p:txBody>
          <a:bodyPr anchor="ctr"/>
          <a:lstStyle/>
          <a:p>
            <a:r>
              <a:rPr lang="de-DE" dirty="0" smtClean="0"/>
              <a:t>Vortrag zur Seminararbeit </a:t>
            </a:r>
            <a:endParaRPr lang="de-DE" dirty="0"/>
          </a:p>
        </p:txBody>
      </p:sp>
      <p:cxnSp>
        <p:nvCxnSpPr>
          <p:cNvPr id="6" name="Gerader Verbinder 5"/>
          <p:cNvCxnSpPr/>
          <p:nvPr/>
        </p:nvCxnSpPr>
        <p:spPr>
          <a:xfrm flipH="1">
            <a:off x="8641491" y="5184000"/>
            <a:ext cx="8238" cy="1584000"/>
          </a:xfrm>
          <a:prstGeom prst="line">
            <a:avLst/>
          </a:prstGeom>
        </p:spPr>
        <p:style>
          <a:lnRef idx="1">
            <a:schemeClr val="dk1"/>
          </a:lnRef>
          <a:fillRef idx="0">
            <a:schemeClr val="dk1"/>
          </a:fillRef>
          <a:effectRef idx="0">
            <a:schemeClr val="dk1"/>
          </a:effectRef>
          <a:fontRef idx="minor">
            <a:schemeClr val="tx1"/>
          </a:fontRef>
        </p:style>
      </p:cxnSp>
      <p:sp>
        <p:nvSpPr>
          <p:cNvPr id="9" name="Textfeld 8"/>
          <p:cNvSpPr txBox="1"/>
          <p:nvPr/>
        </p:nvSpPr>
        <p:spPr>
          <a:xfrm>
            <a:off x="8649729" y="5117414"/>
            <a:ext cx="3295135" cy="1569660"/>
          </a:xfrm>
          <a:prstGeom prst="rect">
            <a:avLst/>
          </a:prstGeom>
          <a:noFill/>
        </p:spPr>
        <p:txBody>
          <a:bodyPr wrap="square" rtlCol="0">
            <a:spAutoFit/>
          </a:bodyPr>
          <a:lstStyle/>
          <a:p>
            <a:r>
              <a:rPr lang="de-DE" sz="1600" dirty="0" smtClean="0"/>
              <a:t>Fach: 	Softcomputing</a:t>
            </a:r>
          </a:p>
          <a:p>
            <a:r>
              <a:rPr lang="de-DE" sz="1600" dirty="0" smtClean="0"/>
              <a:t>Dozent: 	Prof. Dr. Reinhard Eck</a:t>
            </a:r>
          </a:p>
          <a:p>
            <a:endParaRPr lang="de-DE" sz="1600" dirty="0" smtClean="0"/>
          </a:p>
          <a:p>
            <a:r>
              <a:rPr lang="de-DE" sz="1600" dirty="0" smtClean="0"/>
              <a:t>Vorgelegt von:</a:t>
            </a:r>
          </a:p>
          <a:p>
            <a:pPr marL="742950" lvl="1" indent="-285750">
              <a:buFont typeface="Arial" panose="020B0604020202020204" pitchFamily="34" charset="0"/>
              <a:buChar char="•"/>
            </a:pPr>
            <a:r>
              <a:rPr lang="de-DE" sz="1600" dirty="0" smtClean="0"/>
              <a:t>Sebastian Schötteler</a:t>
            </a:r>
          </a:p>
          <a:p>
            <a:pPr marL="742950" lvl="1" indent="-285750">
              <a:buFont typeface="Arial" panose="020B0604020202020204" pitchFamily="34" charset="0"/>
              <a:buChar char="•"/>
            </a:pPr>
            <a:r>
              <a:rPr lang="de-DE" sz="1600" dirty="0" smtClean="0"/>
              <a:t>Benedikt Hofrichter</a:t>
            </a:r>
          </a:p>
        </p:txBody>
      </p:sp>
    </p:spTree>
    <p:extLst>
      <p:ext uri="{BB962C8B-B14F-4D97-AF65-F5344CB8AC3E}">
        <p14:creationId xmlns:p14="http://schemas.microsoft.com/office/powerpoint/2010/main" val="3260007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p:sp>
        <p:nvSpPr>
          <p:cNvPr id="3" name="Inhaltsplatzhalter 2"/>
          <p:cNvSpPr>
            <a:spLocks noGrp="1"/>
          </p:cNvSpPr>
          <p:nvPr>
            <p:ph idx="1"/>
          </p:nvPr>
        </p:nvSpPr>
        <p:spPr>
          <a:xfrm>
            <a:off x="838199" y="1825625"/>
            <a:ext cx="10602433" cy="4351338"/>
          </a:xfrm>
        </p:spPr>
        <p:txBody>
          <a:bodyPr/>
          <a:lstStyle/>
          <a:p>
            <a:r>
              <a:rPr lang="de-DE" dirty="0" smtClean="0"/>
              <a:t>Netztyp</a:t>
            </a:r>
          </a:p>
          <a:p>
            <a:pPr lvl="1"/>
            <a:r>
              <a:rPr lang="de-DE" dirty="0" smtClean="0"/>
              <a:t>Wir bilden einen Eingabevektor auf einen skalaren Wert ab.</a:t>
            </a:r>
            <a:endParaRPr lang="de-DE" dirty="0"/>
          </a:p>
          <a:p>
            <a:pPr marL="914400" lvl="2"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9</a:t>
            </a:fld>
            <a:endParaRPr lang="de-DE" dirty="0"/>
          </a:p>
        </p:txBody>
      </p:sp>
      <p:graphicFrame>
        <p:nvGraphicFramePr>
          <p:cNvPr id="8" name="Tabelle 7"/>
          <p:cNvGraphicFramePr>
            <a:graphicFrameLocks noGrp="1"/>
          </p:cNvGraphicFramePr>
          <p:nvPr>
            <p:extLst>
              <p:ext uri="{D42A27DB-BD31-4B8C-83A1-F6EECF244321}">
                <p14:modId xmlns:p14="http://schemas.microsoft.com/office/powerpoint/2010/main" val="1676678340"/>
              </p:ext>
            </p:extLst>
          </p:nvPr>
        </p:nvGraphicFramePr>
        <p:xfrm>
          <a:off x="2425579" y="4015759"/>
          <a:ext cx="8128000" cy="1854200"/>
        </p:xfrm>
        <a:graphic>
          <a:graphicData uri="http://schemas.openxmlformats.org/drawingml/2006/table">
            <a:tbl>
              <a:tblPr firstRow="1" bandRow="1">
                <a:tableStyleId>{2D5ABB26-0587-4C30-8999-92F81FD0307C}</a:tableStyleId>
              </a:tblPr>
              <a:tblGrid>
                <a:gridCol w="4064000"/>
                <a:gridCol w="4064000"/>
              </a:tblGrid>
              <a:tr h="370840">
                <a:tc>
                  <a:txBody>
                    <a:bodyPr/>
                    <a:lstStyle/>
                    <a:p>
                      <a:pPr algn="ctr"/>
                      <a:r>
                        <a:rPr lang="de-DE" b="1" dirty="0" smtClean="0"/>
                        <a:t>Heteroassoziative</a:t>
                      </a:r>
                      <a:r>
                        <a:rPr lang="de-DE" b="1" baseline="0" dirty="0" smtClean="0"/>
                        <a:t> Netze</a:t>
                      </a:r>
                      <a:endParaRPr lang="de-DE"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b="1" dirty="0" smtClean="0"/>
                        <a:t>Autoassoziative</a:t>
                      </a:r>
                      <a:r>
                        <a:rPr lang="de-DE" b="1" baseline="0" dirty="0" smtClean="0"/>
                        <a:t> Netze</a:t>
                      </a:r>
                      <a:endParaRPr lang="de-DE"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de-DE" dirty="0" smtClean="0"/>
                        <a:t>Adaline</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dirty="0" smtClean="0"/>
                        <a:t>Hopfield-Netze</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de-DE" dirty="0" smtClean="0"/>
                        <a:t>Madaline</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dirty="0" smtClean="0"/>
                        <a:t>Boltzmann-Maschine</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de-DE" dirty="0" smtClean="0"/>
                        <a:t>Perzeptron</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de-DE" dirty="0" smtClean="0"/>
                        <a:t>Multilayerperzeptron</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hteck 8"/>
          <p:cNvSpPr/>
          <p:nvPr/>
        </p:nvSpPr>
        <p:spPr>
          <a:xfrm>
            <a:off x="2413591" y="4032000"/>
            <a:ext cx="4068000" cy="18360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2758982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p:sp>
        <p:nvSpPr>
          <p:cNvPr id="3" name="Inhaltsplatzhalter 2"/>
          <p:cNvSpPr>
            <a:spLocks noGrp="1"/>
          </p:cNvSpPr>
          <p:nvPr>
            <p:ph idx="1"/>
          </p:nvPr>
        </p:nvSpPr>
        <p:spPr/>
        <p:txBody>
          <a:bodyPr/>
          <a:lstStyle/>
          <a:p>
            <a:r>
              <a:rPr lang="de-DE" dirty="0" smtClean="0"/>
              <a:t>Netztyp</a:t>
            </a:r>
          </a:p>
          <a:p>
            <a:pPr lvl="1"/>
            <a:r>
              <a:rPr lang="de-DE" dirty="0" smtClean="0"/>
              <a:t>Definition &amp; Theorem zur weiteren Bestimmung des Netztyps</a:t>
            </a:r>
          </a:p>
          <a:p>
            <a:pPr lvl="2"/>
            <a:r>
              <a:rPr lang="de-DE" dirty="0" smtClean="0"/>
              <a:t>Definition der linearen </a:t>
            </a:r>
            <a:r>
              <a:rPr lang="de-DE" dirty="0" smtClean="0"/>
              <a:t>Separierbarkeit. </a:t>
            </a:r>
            <a:endParaRPr lang="de-DE" dirty="0" smtClean="0"/>
          </a:p>
          <a:p>
            <a:pPr lvl="2"/>
            <a:r>
              <a:rPr lang="de-DE" dirty="0" smtClean="0"/>
              <a:t>Beweis der eingeschränkten Fähigkeit von einschichtigen neuronalen Netzen.</a:t>
            </a:r>
          </a:p>
          <a:p>
            <a:pPr lvl="2"/>
            <a:r>
              <a:rPr lang="de-DE" dirty="0" smtClean="0"/>
              <a:t> </a:t>
            </a:r>
            <a:r>
              <a:rPr lang="de-DE" dirty="0" smtClean="0"/>
              <a:t>Konvergenz-Theorem von Rosenblatt </a:t>
            </a:r>
            <a:r>
              <a:rPr lang="de-DE" dirty="0" smtClean="0"/>
              <a:t>&amp; Theorem von </a:t>
            </a:r>
            <a:r>
              <a:rPr lang="de-DE" dirty="0" smtClean="0"/>
              <a:t>Kolmogorov.</a:t>
            </a: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10</a:t>
            </a:fld>
            <a:endParaRPr lang="de-DE" dirty="0"/>
          </a:p>
        </p:txBody>
      </p:sp>
      <p:graphicFrame>
        <p:nvGraphicFramePr>
          <p:cNvPr id="7" name="Tabelle 6"/>
          <p:cNvGraphicFramePr>
            <a:graphicFrameLocks noGrp="1"/>
          </p:cNvGraphicFramePr>
          <p:nvPr>
            <p:extLst>
              <p:ext uri="{D42A27DB-BD31-4B8C-83A1-F6EECF244321}">
                <p14:modId xmlns:p14="http://schemas.microsoft.com/office/powerpoint/2010/main" val="2215371179"/>
              </p:ext>
            </p:extLst>
          </p:nvPr>
        </p:nvGraphicFramePr>
        <p:xfrm>
          <a:off x="2425579" y="4015759"/>
          <a:ext cx="8128000" cy="1854200"/>
        </p:xfrm>
        <a:graphic>
          <a:graphicData uri="http://schemas.openxmlformats.org/drawingml/2006/table">
            <a:tbl>
              <a:tblPr firstRow="1" bandRow="1">
                <a:tableStyleId>{2D5ABB26-0587-4C30-8999-92F81FD0307C}</a:tableStyleId>
              </a:tblPr>
              <a:tblGrid>
                <a:gridCol w="4064000"/>
                <a:gridCol w="4064000"/>
              </a:tblGrid>
              <a:tr h="370840">
                <a:tc>
                  <a:txBody>
                    <a:bodyPr/>
                    <a:lstStyle/>
                    <a:p>
                      <a:pPr algn="ctr"/>
                      <a:r>
                        <a:rPr lang="de-DE" b="1" dirty="0" smtClean="0"/>
                        <a:t>Heteroassoziative</a:t>
                      </a:r>
                      <a:r>
                        <a:rPr lang="de-DE" b="1" baseline="0" dirty="0" smtClean="0"/>
                        <a:t> Netze</a:t>
                      </a:r>
                      <a:endParaRPr lang="de-DE"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b="1" dirty="0" smtClean="0"/>
                        <a:t>Autoassoziative</a:t>
                      </a:r>
                      <a:r>
                        <a:rPr lang="de-DE" b="1" baseline="0" dirty="0" smtClean="0"/>
                        <a:t> Netze</a:t>
                      </a:r>
                      <a:endParaRPr lang="de-DE"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de-DE" dirty="0" smtClean="0"/>
                        <a:t>Adaline</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dirty="0" smtClean="0"/>
                        <a:t>Hopfield-Netze</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de-DE" dirty="0" smtClean="0"/>
                        <a:t>Madaline</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dirty="0" smtClean="0"/>
                        <a:t>Boltzmann-Maschine</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de-DE" dirty="0" smtClean="0"/>
                        <a:t>Perzeptron</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de-DE" dirty="0" smtClean="0"/>
                        <a:t>Multilayerperzeptron</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Rechteck 7"/>
          <p:cNvSpPr/>
          <p:nvPr/>
        </p:nvSpPr>
        <p:spPr>
          <a:xfrm>
            <a:off x="2413591" y="4032000"/>
            <a:ext cx="4068000" cy="18360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p:cNvSpPr txBox="1"/>
          <p:nvPr/>
        </p:nvSpPr>
        <p:spPr>
          <a:xfrm>
            <a:off x="1751037" y="4565279"/>
            <a:ext cx="437707" cy="769441"/>
          </a:xfrm>
          <a:prstGeom prst="rect">
            <a:avLst/>
          </a:prstGeom>
          <a:noFill/>
        </p:spPr>
        <p:txBody>
          <a:bodyPr wrap="square" rtlCol="0">
            <a:spAutoFit/>
          </a:bodyPr>
          <a:lstStyle/>
          <a:p>
            <a:r>
              <a:rPr lang="de-DE" sz="4400" dirty="0" smtClean="0"/>
              <a:t>?</a:t>
            </a:r>
            <a:endParaRPr lang="de-DE" sz="4400" dirty="0"/>
          </a:p>
        </p:txBody>
      </p:sp>
    </p:spTree>
    <p:extLst>
      <p:ext uri="{BB962C8B-B14F-4D97-AF65-F5344CB8AC3E}">
        <p14:creationId xmlns:p14="http://schemas.microsoft.com/office/powerpoint/2010/main" val="15241667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a:xfrm>
                <a:off x="838200" y="1889423"/>
                <a:ext cx="10515600" cy="4351338"/>
              </a:xfrm>
            </p:spPr>
            <p:txBody>
              <a:bodyPr>
                <a:normAutofit fontScale="92500" lnSpcReduction="10000"/>
              </a:bodyPr>
              <a:lstStyle/>
              <a:p>
                <a:r>
                  <a:rPr lang="de-DE" sz="3000" dirty="0" smtClean="0"/>
                  <a:t>Netztyp</a:t>
                </a:r>
              </a:p>
              <a:p>
                <a:pPr lvl="1"/>
                <a:r>
                  <a:rPr lang="de-DE" sz="2600" dirty="0" smtClean="0"/>
                  <a:t>Definition der linearen Separierbarkeit</a:t>
                </a:r>
                <a:r>
                  <a:rPr lang="de-DE" sz="2600" dirty="0" smtClean="0"/>
                  <a:t>:</a:t>
                </a:r>
                <a:endParaRPr lang="de-DE" sz="2600" dirty="0" smtClean="0"/>
              </a:p>
              <a:p>
                <a:pPr marL="457200" lvl="1" indent="0">
                  <a:buNone/>
                </a:pPr>
                <a:r>
                  <a:rPr lang="de-DE" dirty="0" smtClean="0"/>
                  <a:t>Seien</a:t>
                </a:r>
                <a:r>
                  <a:rPr lang="de-DE" dirty="0" smtClean="0"/>
                  <a:t> </a:t>
                </a:r>
                <a14:m>
                  <m:oMath xmlns:m="http://schemas.openxmlformats.org/officeDocument/2006/math">
                    <m:sSub>
                      <m:sSubPr>
                        <m:ctrlPr>
                          <a:rPr lang="de-DE"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𝑋</m:t>
                        </m:r>
                      </m:e>
                      <m:sub>
                        <m:r>
                          <a:rPr lang="de-DE" i="1">
                            <a:latin typeface="Cambria Math" panose="02040503050406030204" pitchFamily="18" charset="0"/>
                            <a:ea typeface="Cambria Math" panose="02040503050406030204" pitchFamily="18" charset="0"/>
                          </a:rPr>
                          <m:t>1</m:t>
                        </m:r>
                      </m:sub>
                    </m:sSub>
                  </m:oMath>
                </a14:m>
                <a:r>
                  <a:rPr lang="de-DE" dirty="0" smtClean="0"/>
                  <a:t> und </a:t>
                </a:r>
                <a14:m>
                  <m:oMath xmlns:m="http://schemas.openxmlformats.org/officeDocument/2006/math">
                    <m:sSub>
                      <m:sSubPr>
                        <m:ctrlPr>
                          <a:rPr lang="de-DE"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𝑋</m:t>
                        </m:r>
                      </m:e>
                      <m:sub>
                        <m:r>
                          <a:rPr lang="de-DE" b="0" i="1" smtClean="0">
                            <a:latin typeface="Cambria Math" panose="02040503050406030204" pitchFamily="18" charset="0"/>
                            <a:ea typeface="Cambria Math" panose="02040503050406030204" pitchFamily="18" charset="0"/>
                          </a:rPr>
                          <m:t>2</m:t>
                        </m:r>
                      </m:sub>
                    </m:sSub>
                  </m:oMath>
                </a14:m>
                <a:r>
                  <a:rPr lang="de-DE" dirty="0" smtClean="0"/>
                  <a:t> zwei Wertemengen im </a:t>
                </a:r>
                <a14:m>
                  <m:oMath xmlns:m="http://schemas.openxmlformats.org/officeDocument/2006/math">
                    <m:r>
                      <a:rPr lang="de-DE" b="0" i="1" smtClean="0">
                        <a:latin typeface="Cambria Math" panose="02040503050406030204" pitchFamily="18" charset="0"/>
                        <a:ea typeface="Cambria Math" panose="02040503050406030204" pitchFamily="18" charset="0"/>
                      </a:rPr>
                      <m:t>𝑛</m:t>
                    </m:r>
                  </m:oMath>
                </a14:m>
                <a:r>
                  <a:rPr lang="de-DE" dirty="0" smtClean="0"/>
                  <a:t>-dimensionalen euklidischen Raum. Diese sind genau dann linear sepairerbar, wenn </a:t>
                </a:r>
                <a14:m>
                  <m:oMath xmlns:m="http://schemas.openxmlformats.org/officeDocument/2006/math">
                    <m:r>
                      <a:rPr lang="de-DE" b="0" i="1" smtClean="0">
                        <a:latin typeface="Cambria Math" panose="02040503050406030204" pitchFamily="18" charset="0"/>
                      </a:rPr>
                      <m:t>𝑛</m:t>
                    </m:r>
                    <m:r>
                      <a:rPr lang="de-DE" b="0" i="1" smtClean="0">
                        <a:latin typeface="Cambria Math" panose="02040503050406030204" pitchFamily="18" charset="0"/>
                      </a:rPr>
                      <m:t>+1</m:t>
                    </m:r>
                  </m:oMath>
                </a14:m>
                <a:r>
                  <a:rPr lang="de-DE" dirty="0" smtClean="0"/>
                  <a:t> reelle Zahlen </a:t>
                </a:r>
                <a14:m>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1</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𝑛</m:t>
                        </m:r>
                      </m:sub>
                    </m:sSub>
                    <m:r>
                      <a:rPr lang="de-DE" b="0" i="1" smtClean="0">
                        <a:latin typeface="Cambria Math" panose="02040503050406030204" pitchFamily="18" charset="0"/>
                      </a:rPr>
                      <m:t>, </m:t>
                    </m:r>
                    <m:r>
                      <a:rPr lang="de-DE" b="0" i="1" smtClean="0">
                        <a:latin typeface="Cambria Math" panose="02040503050406030204" pitchFamily="18" charset="0"/>
                      </a:rPr>
                      <m:t>𝑘</m:t>
                    </m:r>
                    <m:r>
                      <a:rPr lang="de-DE" b="0" i="1" smtClean="0">
                        <a:latin typeface="Cambria Math" panose="02040503050406030204" pitchFamily="18" charset="0"/>
                      </a:rPr>
                      <m:t> </m:t>
                    </m:r>
                  </m:oMath>
                </a14:m>
                <a:r>
                  <a:rPr lang="de-DE" dirty="0" smtClean="0"/>
                  <a:t>existieren, sodass für alle </a:t>
                </a:r>
                <a14:m>
                  <m:oMath xmlns:m="http://schemas.openxmlformats.org/officeDocument/2006/math">
                    <m:r>
                      <m:rPr>
                        <m:sty m:val="p"/>
                      </m:rPr>
                      <a:rPr lang="de-DE" b="0" i="0" smtClean="0">
                        <a:latin typeface="Cambria Math" panose="02040503050406030204" pitchFamily="18" charset="0"/>
                        <a:ea typeface="Cambria Math" panose="02040503050406030204" pitchFamily="18" charset="0"/>
                      </a:rPr>
                      <m:t>x</m:t>
                    </m:r>
                    <m:r>
                      <a:rPr lang="de-DE" b="0" i="0"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m:t>
                    </m:r>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𝑋</m:t>
                        </m:r>
                      </m:e>
                      <m:sub>
                        <m:r>
                          <a:rPr lang="de-DE" b="0" i="1" smtClean="0">
                            <a:latin typeface="Cambria Math" panose="02040503050406030204" pitchFamily="18" charset="0"/>
                            <a:ea typeface="Cambria Math" panose="02040503050406030204" pitchFamily="18" charset="0"/>
                          </a:rPr>
                          <m:t>1</m:t>
                        </m:r>
                      </m:sub>
                    </m:sSub>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𝑦</m:t>
                    </m:r>
                    <m:r>
                      <a:rPr lang="de-DE" b="0" i="1" smtClean="0">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ea typeface="Cambria Math" panose="02040503050406030204" pitchFamily="18" charset="0"/>
                          </a:rPr>
                        </m:ctrlPr>
                      </m:sSubPr>
                      <m:e>
                        <m:r>
                          <a:rPr lang="de-DE" i="1">
                            <a:latin typeface="Cambria Math" panose="02040503050406030204" pitchFamily="18" charset="0"/>
                            <a:ea typeface="Cambria Math" panose="02040503050406030204" pitchFamily="18" charset="0"/>
                          </a:rPr>
                          <m:t>𝑋</m:t>
                        </m:r>
                      </m:e>
                      <m:sub>
                        <m:r>
                          <a:rPr lang="de-DE" b="0" i="1" smtClean="0">
                            <a:latin typeface="Cambria Math" panose="02040503050406030204" pitchFamily="18" charset="0"/>
                            <a:ea typeface="Cambria Math" panose="02040503050406030204" pitchFamily="18" charset="0"/>
                          </a:rPr>
                          <m:t>2</m:t>
                        </m:r>
                      </m:sub>
                    </m:sSub>
                  </m:oMath>
                </a14:m>
                <a:r>
                  <a:rPr lang="de-DE" dirty="0" smtClean="0"/>
                  <a:t> die folgende Ungleichung erfüllt ist:</a:t>
                </a:r>
                <a:endParaRPr lang="de-DE" dirty="0" smtClean="0"/>
              </a:p>
              <a:p>
                <a:pPr marL="457200" lvl="1" indent="0">
                  <a:buNone/>
                </a:pPr>
                <a:endParaRPr lang="pt-BR" i="1" dirty="0" smtClean="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nary>
                        <m:naryPr>
                          <m:chr m:val="∑"/>
                          <m:ctrlPr>
                            <a:rPr lang="pt-BR" i="1" smtClean="0">
                              <a:latin typeface="Cambria Math" panose="02040503050406030204" pitchFamily="18" charset="0"/>
                            </a:rPr>
                          </m:ctrlPr>
                        </m:naryPr>
                        <m:sub>
                          <m:r>
                            <a:rPr lang="pt-BR" i="1" smtClean="0">
                              <a:latin typeface="Cambria Math" panose="02040503050406030204" pitchFamily="18" charset="0"/>
                            </a:rPr>
                            <m:t>𝑘</m:t>
                          </m:r>
                          <m:r>
                            <a:rPr lang="pt-BR" i="1" smtClean="0">
                              <a:latin typeface="Cambria Math" panose="02040503050406030204" pitchFamily="18" charset="0"/>
                            </a:rPr>
                            <m:t>=0</m:t>
                          </m:r>
                        </m:sub>
                        <m:sup>
                          <m:r>
                            <a:rPr lang="pt-BR" i="1" smtClean="0">
                              <a:latin typeface="Cambria Math" panose="02040503050406030204" pitchFamily="18" charset="0"/>
                            </a:rPr>
                            <m:t>𝑛</m:t>
                          </m:r>
                        </m:sup>
                        <m:e>
                          <m:sSub>
                            <m:sSubPr>
                              <m:ctrlPr>
                                <a:rPr lang="pt-BR"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𝑖</m:t>
                              </m:r>
                            </m:sub>
                          </m:sSub>
                          <m:sSub>
                            <m:sSubPr>
                              <m:ctrlPr>
                                <a:rPr lang="pt-BR" i="1" smtClean="0">
                                  <a:latin typeface="Cambria Math" panose="02040503050406030204" pitchFamily="18" charset="0"/>
                                </a:rPr>
                              </m:ctrlPr>
                            </m:sSubPr>
                            <m:e>
                              <m:r>
                                <a:rPr lang="de-DE" b="0" i="1" smtClean="0">
                                  <a:latin typeface="Cambria Math" panose="02040503050406030204" pitchFamily="18" charset="0"/>
                                </a:rPr>
                                <m:t>𝑥</m:t>
                              </m:r>
                            </m:e>
                            <m:sub>
                              <m:r>
                                <a:rPr lang="de-DE" b="0" i="1" smtClean="0">
                                  <a:latin typeface="Cambria Math" panose="02040503050406030204" pitchFamily="18" charset="0"/>
                                </a:rPr>
                                <m:t>𝑖</m:t>
                              </m:r>
                            </m:sub>
                          </m:sSub>
                        </m:e>
                      </m:nary>
                      <m:r>
                        <a:rPr lang="de-DE" b="0" i="1" smtClean="0">
                          <a:latin typeface="Cambria Math" panose="02040503050406030204" pitchFamily="18" charset="0"/>
                        </a:rPr>
                        <m:t> </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𝑘</m:t>
                      </m:r>
                      <m:r>
                        <a:rPr lang="de-DE" b="0" i="1" smtClean="0">
                          <a:latin typeface="Cambria Math" panose="02040503050406030204" pitchFamily="18" charset="0"/>
                          <a:ea typeface="Cambria Math" panose="02040503050406030204" pitchFamily="18" charset="0"/>
                        </a:rPr>
                        <m:t>&lt;</m:t>
                      </m:r>
                      <m:nary>
                        <m:naryPr>
                          <m:chr m:val="∑"/>
                          <m:ctrlPr>
                            <a:rPr lang="pt-BR" i="1">
                              <a:latin typeface="Cambria Math" panose="02040503050406030204" pitchFamily="18" charset="0"/>
                            </a:rPr>
                          </m:ctrlPr>
                        </m:naryPr>
                        <m:sub>
                          <m:r>
                            <a:rPr lang="pt-BR" i="1">
                              <a:latin typeface="Cambria Math" panose="02040503050406030204" pitchFamily="18" charset="0"/>
                            </a:rPr>
                            <m:t>𝑘</m:t>
                          </m:r>
                          <m:r>
                            <a:rPr lang="pt-BR" i="1">
                              <a:latin typeface="Cambria Math" panose="02040503050406030204" pitchFamily="18" charset="0"/>
                            </a:rPr>
                            <m:t>=0</m:t>
                          </m:r>
                        </m:sub>
                        <m:sup>
                          <m:r>
                            <a:rPr lang="pt-BR" i="1">
                              <a:latin typeface="Cambria Math" panose="02040503050406030204" pitchFamily="18" charset="0"/>
                            </a:rPr>
                            <m:t>𝑛</m:t>
                          </m:r>
                        </m:sup>
                        <m:e>
                          <m:sSub>
                            <m:sSubPr>
                              <m:ctrlPr>
                                <a:rPr lang="pt-BR" i="1">
                                  <a:latin typeface="Cambria Math" panose="02040503050406030204" pitchFamily="18" charset="0"/>
                                </a:rPr>
                              </m:ctrlPr>
                            </m:sSubPr>
                            <m:e>
                              <m:r>
                                <a:rPr lang="de-DE" i="1">
                                  <a:latin typeface="Cambria Math" panose="02040503050406030204" pitchFamily="18" charset="0"/>
                                </a:rPr>
                                <m:t>𝑤</m:t>
                              </m:r>
                            </m:e>
                            <m:sub>
                              <m:r>
                                <a:rPr lang="de-DE" i="1">
                                  <a:latin typeface="Cambria Math" panose="02040503050406030204" pitchFamily="18" charset="0"/>
                                </a:rPr>
                                <m:t>𝑖</m:t>
                              </m:r>
                            </m:sub>
                          </m:sSub>
                          <m:sSub>
                            <m:sSubPr>
                              <m:ctrlPr>
                                <a:rPr lang="de-DE" i="1" smtClean="0">
                                  <a:latin typeface="Cambria Math" panose="02040503050406030204" pitchFamily="18" charset="0"/>
                                </a:rPr>
                              </m:ctrlPr>
                            </m:sSubPr>
                            <m:e>
                              <m:r>
                                <a:rPr lang="de-DE" b="0" i="1" smtClean="0">
                                  <a:latin typeface="Cambria Math" panose="02040503050406030204" pitchFamily="18" charset="0"/>
                                </a:rPr>
                                <m:t>𝑦</m:t>
                              </m:r>
                            </m:e>
                            <m:sub>
                              <m:r>
                                <a:rPr lang="de-DE" b="0" i="1" smtClean="0">
                                  <a:latin typeface="Cambria Math" panose="02040503050406030204" pitchFamily="18" charset="0"/>
                                </a:rPr>
                                <m:t>𝑖</m:t>
                              </m:r>
                            </m:sub>
                          </m:sSub>
                        </m:e>
                      </m:nary>
                    </m:oMath>
                  </m:oMathPara>
                </a14:m>
                <a:endParaRPr lang="de-DE" dirty="0"/>
              </a:p>
              <a:p>
                <a:pPr marL="457200" lvl="1" indent="0">
                  <a:buNone/>
                </a:pPr>
                <a:endParaRPr lang="de-DE" dirty="0"/>
              </a:p>
              <a:p>
                <a:pPr lvl="1"/>
                <a:r>
                  <a:rPr lang="de-DE" sz="2600" dirty="0" smtClean="0"/>
                  <a:t>2 Klassen sind linear separierbar, wenn ihre konvexen Hüllen disjunkt sind.</a:t>
                </a:r>
              </a:p>
              <a:p>
                <a:pPr lvl="1"/>
                <a:r>
                  <a:rPr lang="de-DE" sz="2600" dirty="0" smtClean="0"/>
                  <a:t>2 Klassen sind  linear separierbar, wenn sie durch eine Gerade geteilt werden    können. </a:t>
                </a:r>
              </a:p>
            </p:txBody>
          </p:sp>
        </mc:Choice>
        <mc:Fallback>
          <p:sp>
            <p:nvSpPr>
              <p:cNvPr id="3" name="Inhaltsplatzhalter 2"/>
              <p:cNvSpPr>
                <a:spLocks noGrp="1" noRot="1" noChangeAspect="1" noMove="1" noResize="1" noEditPoints="1" noAdjustHandles="1" noChangeArrowheads="1" noChangeShapeType="1" noTextEdit="1"/>
              </p:cNvSpPr>
              <p:nvPr>
                <p:ph idx="1"/>
              </p:nvPr>
            </p:nvSpPr>
            <p:spPr>
              <a:xfrm>
                <a:off x="838200" y="1889423"/>
                <a:ext cx="10515600" cy="4351338"/>
              </a:xfrm>
              <a:blipFill rotWithShape="0">
                <a:blip r:embed="rId2"/>
                <a:stretch>
                  <a:fillRect l="-1043" t="-3221" r="-2029"/>
                </a:stretch>
              </a:blipFill>
            </p:spPr>
            <p:txBody>
              <a:bodyPr/>
              <a:lstStyle/>
              <a:p>
                <a:r>
                  <a:rPr lang="de-DE">
                    <a:noFill/>
                  </a:rPr>
                  <a:t> </a:t>
                </a:r>
              </a:p>
            </p:txBody>
          </p:sp>
        </mc:Fallback>
      </mc:AlternateContent>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11</a:t>
            </a:fld>
            <a:endParaRPr lang="de-DE" dirty="0"/>
          </a:p>
        </p:txBody>
      </p:sp>
    </p:spTree>
    <p:extLst>
      <p:ext uri="{BB962C8B-B14F-4D97-AF65-F5344CB8AC3E}">
        <p14:creationId xmlns:p14="http://schemas.microsoft.com/office/powerpoint/2010/main" val="1350897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p:sp>
        <p:nvSpPr>
          <p:cNvPr id="3" name="Inhaltsplatzhalter 2"/>
          <p:cNvSpPr>
            <a:spLocks noGrp="1"/>
          </p:cNvSpPr>
          <p:nvPr>
            <p:ph idx="1"/>
          </p:nvPr>
        </p:nvSpPr>
        <p:spPr/>
        <p:txBody>
          <a:bodyPr/>
          <a:lstStyle/>
          <a:p>
            <a:r>
              <a:rPr lang="de-DE" dirty="0" smtClean="0"/>
              <a:t>Netztyp</a:t>
            </a:r>
          </a:p>
          <a:p>
            <a:pPr lvl="1"/>
            <a:r>
              <a:rPr lang="de-DE" dirty="0" smtClean="0"/>
              <a:t>Einschichtige neuronale Netze können nur linear separierbare Funktionen klassifizieren </a:t>
            </a:r>
          </a:p>
        </p:txBody>
      </p:sp>
      <p:sp>
        <p:nvSpPr>
          <p:cNvPr id="4" name="Datumsplatzhalter 3"/>
          <p:cNvSpPr>
            <a:spLocks noGrp="1"/>
          </p:cNvSpPr>
          <p:nvPr>
            <p:ph type="dt" sz="half" idx="10"/>
          </p:nvPr>
        </p:nvSpPr>
        <p:spPr/>
        <p:txBody>
          <a:bodyPr/>
          <a:lstStyle/>
          <a:p>
            <a:fld id="{7AC709DD-AC18-4FBA-B4E6-46DED743653E}"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12</a:t>
            </a:fld>
            <a:endParaRPr lang="de-DE" dirty="0"/>
          </a:p>
        </p:txBody>
      </p:sp>
      <p:pic>
        <p:nvPicPr>
          <p:cNvPr id="8" name="Grafik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31335" y="3215837"/>
            <a:ext cx="2228571" cy="2123810"/>
          </a:xfrm>
          <a:prstGeom prst="rect">
            <a:avLst/>
          </a:prstGeom>
        </p:spPr>
      </p:pic>
      <p:pic>
        <p:nvPicPr>
          <p:cNvPr id="10" name="Grafik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64739" y="2766828"/>
            <a:ext cx="6350000" cy="3302000"/>
          </a:xfrm>
          <a:prstGeom prst="rect">
            <a:avLst/>
          </a:prstGeom>
        </p:spPr>
      </p:pic>
    </p:spTree>
    <p:extLst>
      <p:ext uri="{BB962C8B-B14F-4D97-AF65-F5344CB8AC3E}">
        <p14:creationId xmlns:p14="http://schemas.microsoft.com/office/powerpoint/2010/main" val="11073450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p:sp>
        <p:nvSpPr>
          <p:cNvPr id="3" name="Inhaltsplatzhalter 2"/>
          <p:cNvSpPr>
            <a:spLocks noGrp="1"/>
          </p:cNvSpPr>
          <p:nvPr>
            <p:ph idx="1"/>
          </p:nvPr>
        </p:nvSpPr>
        <p:spPr>
          <a:xfrm>
            <a:off x="838200" y="1825624"/>
            <a:ext cx="10515600" cy="4351338"/>
          </a:xfrm>
        </p:spPr>
        <p:txBody>
          <a:bodyPr/>
          <a:lstStyle/>
          <a:p>
            <a:r>
              <a:rPr lang="de-DE" dirty="0" smtClean="0"/>
              <a:t>Netztyp</a:t>
            </a:r>
          </a:p>
          <a:p>
            <a:pPr lvl="1"/>
            <a:r>
              <a:rPr lang="de-DE" dirty="0" smtClean="0"/>
              <a:t>Kontradiktionsbeweis der eingeschränkten Fähigkeit von einschichtigen neuronalen Netzen beim XOR-Problem nach Minski / Papert:</a:t>
            </a:r>
          </a:p>
          <a:p>
            <a:pPr marL="457200" lvl="1" indent="0">
              <a:buNone/>
            </a:pPr>
            <a:r>
              <a:rPr lang="de-DE" dirty="0" smtClean="0"/>
              <a:t> </a:t>
            </a:r>
          </a:p>
        </p:txBody>
      </p:sp>
      <p:sp>
        <p:nvSpPr>
          <p:cNvPr id="4" name="Datumsplatzhalter 3"/>
          <p:cNvSpPr>
            <a:spLocks noGrp="1"/>
          </p:cNvSpPr>
          <p:nvPr>
            <p:ph type="dt" sz="half" idx="10"/>
          </p:nvPr>
        </p:nvSpPr>
        <p:spPr/>
        <p:txBody>
          <a:bodyPr/>
          <a:lstStyle/>
          <a:p>
            <a:fld id="{7AC709DD-AC18-4FBA-B4E6-46DED743653E}"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13</a:t>
            </a:fld>
            <a:endParaRPr lang="de-DE" dirty="0"/>
          </a:p>
        </p:txBody>
      </p:sp>
      <p:pic>
        <p:nvPicPr>
          <p:cNvPr id="15" name="Grafik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8567" y="3127527"/>
            <a:ext cx="2114845" cy="3048425"/>
          </a:xfrm>
          <a:prstGeom prst="rect">
            <a:avLst/>
          </a:prstGeom>
        </p:spPr>
      </p:pic>
      <mc:AlternateContent xmlns:mc="http://schemas.openxmlformats.org/markup-compatibility/2006" xmlns:a14="http://schemas.microsoft.com/office/drawing/2010/main">
        <mc:Choice Requires="a14">
          <p:sp>
            <p:nvSpPr>
              <p:cNvPr id="16" name="Textfeld 15"/>
              <p:cNvSpPr txBox="1"/>
              <p:nvPr/>
            </p:nvSpPr>
            <p:spPr>
              <a:xfrm>
                <a:off x="3942907" y="3058907"/>
                <a:ext cx="7410893" cy="3831818"/>
              </a:xfrm>
              <a:prstGeom prst="rect">
                <a:avLst/>
              </a:prstGeom>
              <a:noFill/>
            </p:spPr>
            <p:txBody>
              <a:bodyPr wrap="square" rtlCol="0">
                <a:spAutoFit/>
              </a:bodyPr>
              <a:lstStyle/>
              <a:p>
                <a:r>
                  <a:rPr lang="de-DE" dirty="0" smtClean="0">
                    <a:latin typeface="Cambria Math" panose="02040503050406030204" pitchFamily="18" charset="0"/>
                  </a:rPr>
                  <a:t>Gegeben:</a:t>
                </a:r>
              </a:p>
              <a:p>
                <a:pPr/>
                <a14:m>
                  <m:oMathPara xmlns:m="http://schemas.openxmlformats.org/officeDocument/2006/math">
                    <m:oMathParaPr>
                      <m:jc m:val="left"/>
                    </m:oMathParaPr>
                    <m:oMath xmlns:m="http://schemas.openxmlformats.org/officeDocument/2006/math">
                      <m:r>
                        <a:rPr lang="de-DE" b="0" i="1" smtClean="0">
                          <a:latin typeface="Cambria Math" panose="02040503050406030204" pitchFamily="18" charset="0"/>
                        </a:rPr>
                        <m:t>𝑛𝑒𝑡</m:t>
                      </m:r>
                      <m:r>
                        <a:rPr lang="de-DE" i="1" smtClean="0">
                          <a:latin typeface="Cambria Math" panose="02040503050406030204" pitchFamily="18" charset="0"/>
                        </a:rPr>
                        <m:t>=</m:t>
                      </m:r>
                      <m:sSub>
                        <m:sSubPr>
                          <m:ctrlPr>
                            <a:rPr lang="de-DE" i="1" smtClean="0">
                              <a:latin typeface="Cambria Math" panose="02040503050406030204" pitchFamily="18" charset="0"/>
                            </a:rPr>
                          </m:ctrlPr>
                        </m:sSubPr>
                        <m:e>
                          <m:r>
                            <a:rPr lang="de-DE" b="0" i="1" smtClean="0">
                              <a:latin typeface="Cambria Math" panose="02040503050406030204" pitchFamily="18" charset="0"/>
                            </a:rPr>
                            <m:t>𝑜</m:t>
                          </m:r>
                        </m:e>
                        <m:sub>
                          <m:r>
                            <a:rPr lang="de-DE" b="0" i="1" smtClean="0">
                              <a:latin typeface="Cambria Math" panose="02040503050406030204" pitchFamily="18" charset="0"/>
                            </a:rPr>
                            <m:t>1</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1</m:t>
                          </m:r>
                        </m:sub>
                      </m:sSub>
                      <m:r>
                        <a:rPr lang="de-DE" b="0" i="1" smtClean="0">
                          <a:latin typeface="Cambria Math" panose="02040503050406030204" pitchFamily="18" charset="0"/>
                        </a:rPr>
                        <m:t>+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𝑜</m:t>
                          </m:r>
                        </m:e>
                        <m:sub>
                          <m:r>
                            <a:rPr lang="de-DE" b="0" i="1" smtClean="0">
                              <a:latin typeface="Cambria Math" panose="02040503050406030204" pitchFamily="18" charset="0"/>
                            </a:rPr>
                            <m:t>2</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2</m:t>
                          </m:r>
                        </m:sub>
                      </m:sSub>
                    </m:oMath>
                  </m:oMathPara>
                </a14:m>
                <a:endParaRPr lang="de-DE" dirty="0" smtClean="0"/>
              </a:p>
              <a:p>
                <a:pPr/>
                <a14:m>
                  <m:oMathPara xmlns:m="http://schemas.openxmlformats.org/officeDocument/2006/math">
                    <m:oMathParaPr>
                      <m:jc m:val="left"/>
                    </m:oMathParaPr>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𝑓</m:t>
                          </m:r>
                        </m:e>
                        <m:sub>
                          <m:r>
                            <a:rPr lang="de-DE" b="0" i="1" smtClean="0">
                              <a:latin typeface="Cambria Math" panose="02040503050406030204" pitchFamily="18" charset="0"/>
                            </a:rPr>
                            <m:t>𝑜𝑢𝑡</m:t>
                          </m:r>
                        </m:sub>
                      </m:sSub>
                      <m:d>
                        <m:dPr>
                          <m:ctrlPr>
                            <a:rPr lang="de-DE" b="0" i="1" smtClean="0">
                              <a:latin typeface="Cambria Math" panose="02040503050406030204" pitchFamily="18" charset="0"/>
                            </a:rPr>
                          </m:ctrlPr>
                        </m:dPr>
                        <m:e>
                          <m:r>
                            <a:rPr lang="de-DE" b="0" i="1" smtClean="0">
                              <a:latin typeface="Cambria Math" panose="02040503050406030204" pitchFamily="18" charset="0"/>
                            </a:rPr>
                            <m:t>𝑎𝑐𝑡</m:t>
                          </m:r>
                        </m:e>
                      </m:d>
                      <m:r>
                        <a:rPr lang="de-DE" b="0" i="1" smtClean="0">
                          <a:latin typeface="Cambria Math" panose="02040503050406030204" pitchFamily="18" charset="0"/>
                        </a:rPr>
                        <m:t>=</m:t>
                      </m:r>
                      <m:r>
                        <a:rPr lang="de-DE" b="0" i="1" smtClean="0">
                          <a:latin typeface="Cambria Math" panose="02040503050406030204" pitchFamily="18" charset="0"/>
                        </a:rPr>
                        <m:t>𝐼𝑑</m:t>
                      </m:r>
                      <m:r>
                        <a:rPr lang="de-DE" b="0" i="1" smtClean="0">
                          <a:latin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𝑜</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𝑎𝑐𝑡</m:t>
                      </m:r>
                    </m:oMath>
                  </m:oMathPara>
                </a14:m>
                <a:endParaRPr lang="de-DE" dirty="0" smtClean="0"/>
              </a:p>
              <a:p>
                <a:endParaRPr lang="de-DE" dirty="0" smtClean="0"/>
              </a:p>
              <a:p>
                <a:r>
                  <a:rPr lang="de-DE" dirty="0" smtClean="0"/>
                  <a:t>a) </a:t>
                </a:r>
                <a14:m>
                  <m:oMath xmlns:m="http://schemas.openxmlformats.org/officeDocument/2006/math">
                    <m:r>
                      <a:rPr lang="de-DE" b="0" i="0" smtClean="0">
                        <a:latin typeface="Cambria Math" panose="02040503050406030204" pitchFamily="18" charset="0"/>
                      </a:rPr>
                      <m:t> 0</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1</m:t>
                        </m:r>
                      </m:sub>
                    </m:sSub>
                    <m:r>
                      <a:rPr lang="de-DE" b="0" i="1" smtClean="0">
                        <a:latin typeface="Cambria Math" panose="02040503050406030204" pitchFamily="18" charset="0"/>
                      </a:rPr>
                      <m:t>+0∗</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2</m:t>
                        </m:r>
                      </m:sub>
                    </m:sSub>
                    <m:r>
                      <a:rPr lang="de-DE" b="0" i="1" smtClean="0">
                        <a:latin typeface="Cambria Math" panose="02040503050406030204" pitchFamily="18" charset="0"/>
                      </a:rPr>
                      <m:t> </m:t>
                    </m:r>
                    <m:r>
                      <a:rPr lang="de-DE" b="0" i="1" smtClean="0">
                        <a:latin typeface="Cambria Math" panose="02040503050406030204" pitchFamily="18" charset="0"/>
                        <a:ea typeface="Cambria Math" panose="02040503050406030204" pitchFamily="18" charset="0"/>
                      </a:rPr>
                      <m:t>&lt;</m:t>
                    </m:r>
                    <m:r>
                      <m:rPr>
                        <m:nor/>
                      </m:rPr>
                      <a:rPr lang="de-DE"/>
                      <m:t>Ø</m:t>
                    </m:r>
                    <m:r>
                      <m:rPr>
                        <m:nor/>
                      </m:rPr>
                      <a:rPr lang="de-DE" b="0" i="0" smtClean="0"/>
                      <m:t>  </m:t>
                    </m:r>
                    <m:r>
                      <m:rPr>
                        <m:nor/>
                      </m:rPr>
                      <a:rPr lang="de-DE" b="0" i="0" smtClean="0"/>
                      <m:t>Inputvektor</m:t>
                    </m:r>
                    <m:r>
                      <m:rPr>
                        <m:nor/>
                      </m:rPr>
                      <a:rPr lang="de-DE" b="0" i="0" smtClean="0"/>
                      <m:t> (0,0) </m:t>
                    </m:r>
                    <m:r>
                      <m:rPr>
                        <m:nor/>
                      </m:rPr>
                      <a:rPr lang="de-DE" b="0" i="0" smtClean="0"/>
                      <m:t>liefert</m:t>
                    </m:r>
                    <m:r>
                      <m:rPr>
                        <m:nor/>
                      </m:rPr>
                      <a:rPr lang="de-DE" b="0" i="0" smtClean="0"/>
                      <m:t> </m:t>
                    </m:r>
                    <m:r>
                      <m:rPr>
                        <m:nor/>
                      </m:rPr>
                      <a:rPr lang="de-DE" b="0" i="0" smtClean="0"/>
                      <m:t>den</m:t>
                    </m:r>
                    <m:r>
                      <m:rPr>
                        <m:nor/>
                      </m:rPr>
                      <a:rPr lang="de-DE" b="0" i="0" smtClean="0"/>
                      <m:t> </m:t>
                    </m:r>
                    <m:r>
                      <m:rPr>
                        <m:nor/>
                      </m:rPr>
                      <a:rPr lang="de-DE" b="0" i="0" smtClean="0"/>
                      <m:t>Output</m:t>
                    </m:r>
                    <m:r>
                      <m:rPr>
                        <m:nor/>
                      </m:rPr>
                      <a:rPr lang="de-DE" b="0" i="0" smtClean="0"/>
                      <m:t> 0</m:t>
                    </m:r>
                  </m:oMath>
                </a14:m>
                <a:r>
                  <a:rPr lang="de-DE" dirty="0" smtClean="0"/>
                  <a:t>.</a:t>
                </a:r>
              </a:p>
              <a:p>
                <a:r>
                  <a:rPr lang="de-DE" dirty="0" smtClean="0"/>
                  <a:t>b)  </a:t>
                </a:r>
                <a14:m>
                  <m:oMath xmlns:m="http://schemas.openxmlformats.org/officeDocument/2006/math">
                    <m:r>
                      <a:rPr lang="de-DE" b="0" i="0" smtClean="0">
                        <a:latin typeface="Cambria Math" panose="02040503050406030204" pitchFamily="18" charset="0"/>
                      </a:rPr>
                      <m:t>0</m:t>
                    </m:r>
                    <m:r>
                      <a:rPr lang="de-DE" i="1">
                        <a:latin typeface="Cambria Math" panose="02040503050406030204" pitchFamily="18" charset="0"/>
                      </a:rPr>
                      <m:t>∗</m:t>
                    </m:r>
                    <m:sSub>
                      <m:sSubPr>
                        <m:ctrlPr>
                          <a:rPr lang="de-DE" i="1">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1</m:t>
                        </m:r>
                      </m:sub>
                    </m:sSub>
                    <m:r>
                      <a:rPr lang="de-DE" i="1">
                        <a:latin typeface="Cambria Math" panose="02040503050406030204" pitchFamily="18" charset="0"/>
                      </a:rPr>
                      <m:t>+</m:t>
                    </m:r>
                    <m:r>
                      <a:rPr lang="de-DE" b="0" i="1" smtClean="0">
                        <a:latin typeface="Cambria Math" panose="02040503050406030204" pitchFamily="18" charset="0"/>
                      </a:rPr>
                      <m:t>1</m:t>
                    </m:r>
                    <m:r>
                      <a:rPr lang="de-DE" i="1">
                        <a:latin typeface="Cambria Math" panose="02040503050406030204" pitchFamily="18" charset="0"/>
                      </a:rPr>
                      <m:t>∗</m:t>
                    </m:r>
                    <m:sSub>
                      <m:sSubPr>
                        <m:ctrlPr>
                          <a:rPr lang="de-DE" i="1">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2</m:t>
                        </m:r>
                      </m:sub>
                    </m:sSub>
                    <m:r>
                      <a:rPr lang="de-DE" b="0" i="1" smtClean="0">
                        <a:latin typeface="Cambria Math" panose="02040503050406030204" pitchFamily="18" charset="0"/>
                      </a:rPr>
                      <m:t> ≥</m:t>
                    </m:r>
                    <m:r>
                      <m:rPr>
                        <m:nor/>
                      </m:rPr>
                      <a:rPr lang="de-DE"/>
                      <m:t>Ø  </m:t>
                    </m:r>
                    <m:r>
                      <m:rPr>
                        <m:nor/>
                      </m:rPr>
                      <a:rPr lang="de-DE"/>
                      <m:t>Inputvektor</m:t>
                    </m:r>
                    <m:r>
                      <m:rPr>
                        <m:nor/>
                      </m:rPr>
                      <a:rPr lang="de-DE"/>
                      <m:t> (0,1) </m:t>
                    </m:r>
                    <m:r>
                      <m:rPr>
                        <m:nor/>
                      </m:rPr>
                      <a:rPr lang="de-DE"/>
                      <m:t>liefert</m:t>
                    </m:r>
                    <m:r>
                      <m:rPr>
                        <m:nor/>
                      </m:rPr>
                      <a:rPr lang="de-DE"/>
                      <m:t> </m:t>
                    </m:r>
                    <m:r>
                      <m:rPr>
                        <m:nor/>
                      </m:rPr>
                      <a:rPr lang="de-DE"/>
                      <m:t>den</m:t>
                    </m:r>
                    <m:r>
                      <m:rPr>
                        <m:nor/>
                      </m:rPr>
                      <a:rPr lang="de-DE"/>
                      <m:t> </m:t>
                    </m:r>
                    <m:r>
                      <m:rPr>
                        <m:nor/>
                      </m:rPr>
                      <a:rPr lang="de-DE"/>
                      <m:t>Output</m:t>
                    </m:r>
                    <m:r>
                      <m:rPr>
                        <m:nor/>
                      </m:rPr>
                      <a:rPr lang="de-DE"/>
                      <m:t> 1</m:t>
                    </m:r>
                  </m:oMath>
                </a14:m>
                <a:r>
                  <a:rPr lang="de-DE" dirty="0" smtClean="0"/>
                  <a:t>.</a:t>
                </a:r>
              </a:p>
              <a:p>
                <a:r>
                  <a:rPr lang="de-DE" dirty="0" smtClean="0"/>
                  <a:t>c)</a:t>
                </a:r>
                <a:r>
                  <a:rPr lang="de-DE" dirty="0"/>
                  <a:t> </a:t>
                </a:r>
                <a14:m>
                  <m:oMath xmlns:m="http://schemas.openxmlformats.org/officeDocument/2006/math">
                    <m:r>
                      <a:rPr lang="de-DE" b="0" i="0" smtClean="0">
                        <a:latin typeface="Cambria Math" panose="02040503050406030204" pitchFamily="18" charset="0"/>
                      </a:rPr>
                      <m:t> 1</m:t>
                    </m:r>
                    <m:r>
                      <a:rPr lang="de-DE" i="1">
                        <a:latin typeface="Cambria Math" panose="02040503050406030204" pitchFamily="18" charset="0"/>
                      </a:rPr>
                      <m:t>∗</m:t>
                    </m:r>
                    <m:sSub>
                      <m:sSubPr>
                        <m:ctrlPr>
                          <a:rPr lang="de-DE" i="1">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1</m:t>
                        </m:r>
                      </m:sub>
                    </m:sSub>
                    <m:r>
                      <a:rPr lang="de-DE" i="1">
                        <a:latin typeface="Cambria Math" panose="02040503050406030204" pitchFamily="18" charset="0"/>
                      </a:rPr>
                      <m:t>+</m:t>
                    </m:r>
                    <m:r>
                      <a:rPr lang="de-DE" b="0" i="1" smtClean="0">
                        <a:latin typeface="Cambria Math" panose="02040503050406030204" pitchFamily="18" charset="0"/>
                      </a:rPr>
                      <m:t>0</m:t>
                    </m:r>
                    <m:r>
                      <a:rPr lang="de-DE" i="1">
                        <a:latin typeface="Cambria Math" panose="02040503050406030204" pitchFamily="18" charset="0"/>
                      </a:rPr>
                      <m:t>∗</m:t>
                    </m:r>
                    <m:sSub>
                      <m:sSubPr>
                        <m:ctrlPr>
                          <a:rPr lang="de-DE" i="1">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2</m:t>
                        </m:r>
                      </m:sub>
                    </m:sSub>
                    <m:r>
                      <a:rPr lang="de-DE" b="0" i="1" smtClean="0">
                        <a:latin typeface="Cambria Math" panose="02040503050406030204" pitchFamily="18" charset="0"/>
                      </a:rPr>
                      <m:t>≥ </m:t>
                    </m:r>
                    <m:r>
                      <m:rPr>
                        <m:nor/>
                      </m:rPr>
                      <a:rPr lang="de-DE"/>
                      <m:t>Ø  </m:t>
                    </m:r>
                    <m:r>
                      <m:rPr>
                        <m:nor/>
                      </m:rPr>
                      <a:rPr lang="de-DE"/>
                      <m:t>Inputvektor</m:t>
                    </m:r>
                    <m:r>
                      <m:rPr>
                        <m:nor/>
                      </m:rPr>
                      <a:rPr lang="de-DE"/>
                      <m:t> (1,0) </m:t>
                    </m:r>
                    <m:r>
                      <m:rPr>
                        <m:nor/>
                      </m:rPr>
                      <a:rPr lang="de-DE"/>
                      <m:t>liefert</m:t>
                    </m:r>
                    <m:r>
                      <m:rPr>
                        <m:nor/>
                      </m:rPr>
                      <a:rPr lang="de-DE"/>
                      <m:t> </m:t>
                    </m:r>
                    <m:r>
                      <m:rPr>
                        <m:nor/>
                      </m:rPr>
                      <a:rPr lang="de-DE"/>
                      <m:t>den</m:t>
                    </m:r>
                    <m:r>
                      <m:rPr>
                        <m:nor/>
                      </m:rPr>
                      <a:rPr lang="de-DE"/>
                      <m:t> </m:t>
                    </m:r>
                    <m:r>
                      <m:rPr>
                        <m:nor/>
                      </m:rPr>
                      <a:rPr lang="de-DE"/>
                      <m:t>Output</m:t>
                    </m:r>
                    <m:r>
                      <m:rPr>
                        <m:nor/>
                      </m:rPr>
                      <a:rPr lang="de-DE"/>
                      <m:t> 1.</m:t>
                    </m:r>
                  </m:oMath>
                </a14:m>
                <a:endParaRPr lang="de-DE" dirty="0" smtClean="0"/>
              </a:p>
              <a:p>
                <a:r>
                  <a:rPr lang="de-DE" dirty="0" smtClean="0"/>
                  <a:t>d)  </a:t>
                </a:r>
                <a14:m>
                  <m:oMath xmlns:m="http://schemas.openxmlformats.org/officeDocument/2006/math">
                    <m:r>
                      <a:rPr lang="de-DE" b="0" i="0" smtClean="0">
                        <a:latin typeface="Cambria Math" panose="02040503050406030204" pitchFamily="18" charset="0"/>
                      </a:rPr>
                      <m:t>1</m:t>
                    </m:r>
                    <m:r>
                      <a:rPr lang="de-DE" i="1">
                        <a:latin typeface="Cambria Math" panose="02040503050406030204" pitchFamily="18" charset="0"/>
                      </a:rPr>
                      <m:t>∗</m:t>
                    </m:r>
                    <m:sSub>
                      <m:sSubPr>
                        <m:ctrlPr>
                          <a:rPr lang="de-DE" i="1">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1</m:t>
                        </m:r>
                      </m:sub>
                    </m:sSub>
                    <m:r>
                      <a:rPr lang="de-DE" i="1">
                        <a:latin typeface="Cambria Math" panose="02040503050406030204" pitchFamily="18" charset="0"/>
                      </a:rPr>
                      <m:t>+</m:t>
                    </m:r>
                    <m:r>
                      <a:rPr lang="de-DE" b="0" i="1" smtClean="0">
                        <a:latin typeface="Cambria Math" panose="02040503050406030204" pitchFamily="18" charset="0"/>
                      </a:rPr>
                      <m:t>1</m:t>
                    </m:r>
                    <m:r>
                      <a:rPr lang="de-DE" i="1">
                        <a:latin typeface="Cambria Math" panose="02040503050406030204" pitchFamily="18" charset="0"/>
                      </a:rPr>
                      <m:t>∗</m:t>
                    </m:r>
                    <m:sSub>
                      <m:sSubPr>
                        <m:ctrlPr>
                          <a:rPr lang="de-DE" i="1">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2</m:t>
                        </m:r>
                      </m:sub>
                    </m:sSub>
                    <m:r>
                      <a:rPr lang="de-DE" i="1">
                        <a:latin typeface="Cambria Math" panose="02040503050406030204" pitchFamily="18" charset="0"/>
                      </a:rPr>
                      <m:t> </m:t>
                    </m:r>
                    <m:r>
                      <a:rPr lang="de-DE" i="1">
                        <a:latin typeface="Cambria Math" panose="02040503050406030204" pitchFamily="18" charset="0"/>
                        <a:ea typeface="Cambria Math" panose="02040503050406030204" pitchFamily="18" charset="0"/>
                      </a:rPr>
                      <m:t>&lt;</m:t>
                    </m:r>
                    <m:r>
                      <m:rPr>
                        <m:nor/>
                      </m:rPr>
                      <a:rPr lang="de-DE"/>
                      <m:t>Ø  </m:t>
                    </m:r>
                    <m:r>
                      <m:rPr>
                        <m:nor/>
                      </m:rPr>
                      <a:rPr lang="de-DE"/>
                      <m:t>Inputvektor</m:t>
                    </m:r>
                    <m:r>
                      <m:rPr>
                        <m:nor/>
                      </m:rPr>
                      <a:rPr lang="de-DE"/>
                      <m:t> (1,1) </m:t>
                    </m:r>
                    <m:r>
                      <m:rPr>
                        <m:nor/>
                      </m:rPr>
                      <a:rPr lang="de-DE"/>
                      <m:t>liefert</m:t>
                    </m:r>
                    <m:r>
                      <m:rPr>
                        <m:nor/>
                      </m:rPr>
                      <a:rPr lang="de-DE"/>
                      <m:t> </m:t>
                    </m:r>
                    <m:r>
                      <m:rPr>
                        <m:nor/>
                      </m:rPr>
                      <a:rPr lang="de-DE"/>
                      <m:t>den</m:t>
                    </m:r>
                    <m:r>
                      <m:rPr>
                        <m:nor/>
                      </m:rPr>
                      <a:rPr lang="de-DE"/>
                      <m:t> </m:t>
                    </m:r>
                    <m:r>
                      <m:rPr>
                        <m:nor/>
                      </m:rPr>
                      <a:rPr lang="de-DE"/>
                      <m:t>Output</m:t>
                    </m:r>
                    <m:r>
                      <m:rPr>
                        <m:nor/>
                      </m:rPr>
                      <a:rPr lang="de-DE"/>
                      <m:t> 0.</m:t>
                    </m:r>
                  </m:oMath>
                </a14:m>
                <a:endParaRPr lang="de-DE" dirty="0" smtClean="0"/>
              </a:p>
              <a:p>
                <a:pPr>
                  <a:lnSpc>
                    <a:spcPct val="150000"/>
                  </a:lnSpc>
                </a:pPr>
                <a14:m>
                  <m:oMath xmlns:m="http://schemas.openxmlformats.org/officeDocument/2006/math">
                    <m:r>
                      <a:rPr lang="de-DE" i="1" smtClean="0">
                        <a:latin typeface="Cambria Math" panose="02040503050406030204" pitchFamily="18" charset="0"/>
                        <a:ea typeface="Cambria Math" panose="02040503050406030204" pitchFamily="18" charset="0"/>
                      </a:rPr>
                      <m:t>→</m:t>
                    </m:r>
                  </m:oMath>
                </a14:m>
                <a:r>
                  <a:rPr lang="de-DE" dirty="0" smtClean="0"/>
                  <a:t> Widerspruch:  </a:t>
                </a:r>
                <a14:m>
                  <m:oMath xmlns:m="http://schemas.openxmlformats.org/officeDocument/2006/math">
                    <m:d>
                      <m:dPr>
                        <m:ctrlPr>
                          <a:rPr lang="de-DE" b="0" i="1" smtClean="0">
                            <a:latin typeface="Cambria Math" panose="02040503050406030204" pitchFamily="18" charset="0"/>
                          </a:rPr>
                        </m:ctrlPr>
                      </m:dPr>
                      <m:e>
                        <m:r>
                          <a:rPr lang="de-DE" b="0" i="1" smtClean="0">
                            <a:latin typeface="Cambria Math" panose="02040503050406030204" pitchFamily="18" charset="0"/>
                          </a:rPr>
                          <m:t>𝑏</m:t>
                        </m:r>
                        <m:r>
                          <a:rPr lang="de-DE" b="0" i="1" smtClean="0">
                            <a:latin typeface="Cambria Math" panose="02040503050406030204" pitchFamily="18" charset="0"/>
                          </a:rPr>
                          <m:t>+</m:t>
                        </m:r>
                        <m:r>
                          <a:rPr lang="de-DE" b="0" i="1" smtClean="0">
                            <a:latin typeface="Cambria Math" panose="02040503050406030204" pitchFamily="18" charset="0"/>
                          </a:rPr>
                          <m:t>𝑐</m:t>
                        </m:r>
                      </m:e>
                    </m:d>
                    <m:r>
                      <a:rPr lang="de-DE" b="0" i="1" smtClean="0">
                        <a:latin typeface="Cambria Math" panose="02040503050406030204" pitchFamily="18" charset="0"/>
                      </a:rPr>
                      <m:t> :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1</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2</m:t>
                        </m:r>
                      </m:sub>
                    </m:sSub>
                    <m:r>
                      <a:rPr lang="de-DE" b="0" i="1" smtClean="0">
                        <a:latin typeface="Cambria Math" panose="02040503050406030204" pitchFamily="18" charset="0"/>
                      </a:rPr>
                      <m:t> </m:t>
                    </m:r>
                    <m:r>
                      <a:rPr lang="de-DE" b="0" i="1" smtClean="0">
                        <a:latin typeface="Cambria Math" panose="02040503050406030204" pitchFamily="18" charset="0"/>
                        <a:ea typeface="Cambria Math" panose="02040503050406030204" pitchFamily="18" charset="0"/>
                      </a:rPr>
                      <m:t>≥</m:t>
                    </m:r>
                    <m:r>
                      <m:rPr>
                        <m:nor/>
                      </m:rPr>
                      <a:rPr lang="de-DE"/>
                      <m:t>Ø</m:t>
                    </m:r>
                    <m:nary>
                      <m:naryPr>
                        <m:chr m:val="⋀"/>
                        <m:subHide m:val="on"/>
                        <m:supHide m:val="on"/>
                        <m:ctrlPr>
                          <a:rPr lang="de-DE" b="0" i="1" smtClean="0">
                            <a:latin typeface="Cambria Math" panose="02040503050406030204" pitchFamily="18" charset="0"/>
                            <a:ea typeface="Cambria Math" panose="02040503050406030204" pitchFamily="18" charset="0"/>
                          </a:rPr>
                        </m:ctrlPr>
                      </m:naryPr>
                      <m:sub/>
                      <m:sup/>
                      <m:e>
                        <m:r>
                          <a:rPr lang="de-DE" b="0" i="1" smtClean="0">
                            <a:latin typeface="Cambria Math" panose="02040503050406030204" pitchFamily="18" charset="0"/>
                            <a:ea typeface="Cambria Math" panose="02040503050406030204" pitchFamily="18" charset="0"/>
                          </a:rPr>
                          <m:t> </m:t>
                        </m:r>
                        <m:d>
                          <m:dPr>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𝑑</m:t>
                            </m:r>
                          </m:e>
                        </m:d>
                        <m:r>
                          <a:rPr lang="de-DE" b="0" i="1" smtClean="0">
                            <a:latin typeface="Cambria Math" panose="02040503050406030204" pitchFamily="18" charset="0"/>
                            <a:ea typeface="Cambria Math" panose="02040503050406030204" pitchFamily="18" charset="0"/>
                          </a:rPr>
                          <m:t> : </m:t>
                        </m:r>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𝑤</m:t>
                            </m:r>
                          </m:e>
                          <m:sub>
                            <m:r>
                              <a:rPr lang="de-DE" b="0" i="1" smtClean="0">
                                <a:latin typeface="Cambria Math" panose="02040503050406030204" pitchFamily="18" charset="0"/>
                                <a:ea typeface="Cambria Math" panose="02040503050406030204" pitchFamily="18" charset="0"/>
                              </a:rPr>
                              <m:t>1</m:t>
                            </m:r>
                          </m:sub>
                        </m:sSub>
                        <m:r>
                          <a:rPr lang="de-DE" b="0" i="1" smtClean="0">
                            <a:latin typeface="Cambria Math" panose="02040503050406030204" pitchFamily="18" charset="0"/>
                            <a:ea typeface="Cambria Math" panose="02040503050406030204" pitchFamily="18" charset="0"/>
                          </a:rPr>
                          <m:t>+ </m:t>
                        </m:r>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𝑤</m:t>
                            </m:r>
                          </m:e>
                          <m:sub>
                            <m:r>
                              <a:rPr lang="de-DE" b="0" i="1" smtClean="0">
                                <a:latin typeface="Cambria Math" panose="02040503050406030204" pitchFamily="18" charset="0"/>
                                <a:ea typeface="Cambria Math" panose="02040503050406030204" pitchFamily="18" charset="0"/>
                              </a:rPr>
                              <m:t>2</m:t>
                            </m:r>
                          </m:sub>
                        </m:sSub>
                        <m:r>
                          <a:rPr lang="de-DE" b="0" i="1" smtClean="0">
                            <a:latin typeface="Cambria Math" panose="02040503050406030204" pitchFamily="18" charset="0"/>
                            <a:ea typeface="Cambria Math" panose="02040503050406030204" pitchFamily="18" charset="0"/>
                          </a:rPr>
                          <m:t> &lt;</m:t>
                        </m:r>
                        <m:r>
                          <m:rPr>
                            <m:nor/>
                          </m:rPr>
                          <a:rPr lang="de-DE"/>
                          <m:t>Ø</m:t>
                        </m:r>
                      </m:e>
                    </m:nary>
                    <m:r>
                      <a:rPr lang="de-DE" b="0" i="1" smtClean="0">
                        <a:latin typeface="Cambria Math" panose="02040503050406030204" pitchFamily="18" charset="0"/>
                        <a:ea typeface="Cambria Math" panose="02040503050406030204" pitchFamily="18" charset="0"/>
                      </a:rPr>
                      <m:t> </m:t>
                    </m:r>
                  </m:oMath>
                </a14:m>
                <a:endParaRPr lang="de-DE" dirty="0" smtClean="0"/>
              </a:p>
              <a:p>
                <a:endParaRPr lang="de-DE" dirty="0" smtClean="0"/>
              </a:p>
              <a:p>
                <a:r>
                  <a:rPr lang="de-DE" dirty="0" smtClean="0"/>
                  <a:t>Beweis auf andere nicht linear separierbare Funktionen anwendbar.</a:t>
                </a:r>
              </a:p>
              <a:p>
                <a:endParaRPr lang="de-DE" dirty="0"/>
              </a:p>
              <a:p>
                <a:endParaRPr lang="de-DE" dirty="0"/>
              </a:p>
            </p:txBody>
          </p:sp>
        </mc:Choice>
        <mc:Fallback xmlns="">
          <p:sp>
            <p:nvSpPr>
              <p:cNvPr id="16" name="Textfeld 15"/>
              <p:cNvSpPr txBox="1">
                <a:spLocks noRot="1" noChangeAspect="1" noMove="1" noResize="1" noEditPoints="1" noAdjustHandles="1" noChangeArrowheads="1" noChangeShapeType="1" noTextEdit="1"/>
              </p:cNvSpPr>
              <p:nvPr/>
            </p:nvSpPr>
            <p:spPr>
              <a:xfrm>
                <a:off x="3942907" y="3058907"/>
                <a:ext cx="7410893" cy="3831818"/>
              </a:xfrm>
              <a:prstGeom prst="rect">
                <a:avLst/>
              </a:prstGeom>
              <a:blipFill rotWithShape="0">
                <a:blip r:embed="rId4"/>
                <a:stretch>
                  <a:fillRect l="-740" t="-1115"/>
                </a:stretch>
              </a:blipFill>
            </p:spPr>
            <p:txBody>
              <a:bodyPr/>
              <a:lstStyle/>
              <a:p>
                <a:r>
                  <a:rPr lang="de-DE">
                    <a:noFill/>
                  </a:rPr>
                  <a:t> </a:t>
                </a:r>
              </a:p>
            </p:txBody>
          </p:sp>
        </mc:Fallback>
      </mc:AlternateContent>
      <p:sp>
        <p:nvSpPr>
          <p:cNvPr id="7" name="Pfeil nach rechts 6"/>
          <p:cNvSpPr/>
          <p:nvPr/>
        </p:nvSpPr>
        <p:spPr>
          <a:xfrm>
            <a:off x="3623412" y="6071192"/>
            <a:ext cx="310635" cy="12602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87633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838200" y="1825624"/>
                <a:ext cx="10515600" cy="4351338"/>
              </a:xfrm>
            </p:spPr>
            <p:txBody>
              <a:bodyPr>
                <a:noAutofit/>
              </a:bodyPr>
              <a:lstStyle/>
              <a:p>
                <a:r>
                  <a:rPr lang="de-DE" dirty="0" smtClean="0"/>
                  <a:t>Netztyp</a:t>
                </a:r>
              </a:p>
              <a:p>
                <a:pPr lvl="1"/>
                <a:r>
                  <a:rPr lang="de-DE" dirty="0"/>
                  <a:t>Ein einstufiges </a:t>
                </a:r>
                <a:r>
                  <a:rPr lang="de-DE" dirty="0" smtClean="0"/>
                  <a:t>neuronales Netz </a:t>
                </a:r>
                <a:r>
                  <a:rPr lang="de-DE" dirty="0"/>
                  <a:t>kann nur linear separierbare </a:t>
                </a:r>
                <a:r>
                  <a:rPr lang="de-DE" dirty="0" smtClean="0"/>
                  <a:t>Mengen klassifizieren.</a:t>
                </a:r>
              </a:p>
              <a:p>
                <a:pPr lvl="1"/>
                <a:endParaRPr lang="de-DE" dirty="0" smtClean="0"/>
              </a:p>
              <a:p>
                <a:pPr lvl="1"/>
                <a:r>
                  <a:rPr lang="de-DE" dirty="0" smtClean="0"/>
                  <a:t>Konvergenz –Theorem:</a:t>
                </a:r>
              </a:p>
              <a:p>
                <a:pPr marL="457200" lvl="1" indent="0">
                  <a:buNone/>
                </a:pPr>
                <a:r>
                  <a:rPr lang="de-DE" i="1" dirty="0" smtClean="0"/>
                  <a:t>   „Der </a:t>
                </a:r>
                <a:r>
                  <a:rPr lang="de-DE" i="1" dirty="0"/>
                  <a:t>Lernalgorithmus des Perzeptrons konvergiert in endlicher Zeit, d.h. </a:t>
                </a:r>
                <a:br>
                  <a:rPr lang="de-DE" i="1" dirty="0"/>
                </a:br>
                <a:r>
                  <a:rPr lang="de-DE" i="1" dirty="0" smtClean="0"/>
                  <a:t>   das </a:t>
                </a:r>
                <a:r>
                  <a:rPr lang="de-DE" i="1" dirty="0"/>
                  <a:t>Perzeptron kann in endlicher Zeit alles lernen, was es repräsentieren </a:t>
                </a:r>
                <a:r>
                  <a:rPr lang="de-DE" i="1" dirty="0" smtClean="0"/>
                  <a:t>                         </a:t>
                </a:r>
                <a:endParaRPr lang="de-DE" dirty="0" smtClean="0"/>
              </a:p>
              <a:p>
                <a:pPr marL="457200" lvl="1" indent="0">
                  <a:buNone/>
                </a:pPr>
                <a:r>
                  <a:rPr lang="de-DE" dirty="0" smtClean="0"/>
                  <a:t>   kann.“</a:t>
                </a:r>
              </a:p>
              <a:p>
                <a:pPr marL="457200" lvl="1" indent="0">
                  <a:buNone/>
                </a:pPr>
                <a:endParaRPr lang="de-DE" dirty="0" smtClean="0"/>
              </a:p>
              <a:p>
                <a:pPr marL="457200" lvl="1" indent="0">
                  <a:buNone/>
                </a:pPr>
                <a:r>
                  <a:rPr lang="de-DE" dirty="0"/>
                  <a:t> </a:t>
                </a:r>
                <a:r>
                  <a:rPr lang="de-DE" dirty="0" smtClean="0"/>
                  <a:t>  Perzeptron konvergiert </a:t>
                </a:r>
                <a14:m>
                  <m:oMath xmlns:m="http://schemas.openxmlformats.org/officeDocument/2006/math">
                    <m:r>
                      <a:rPr lang="de-DE" i="1" smtClean="0">
                        <a:latin typeface="Cambria Math" panose="02040503050406030204" pitchFamily="18" charset="0"/>
                        <a:ea typeface="Cambria Math" panose="02040503050406030204" pitchFamily="18" charset="0"/>
                      </a:rPr>
                      <m:t>↔</m:t>
                    </m:r>
                  </m:oMath>
                </a14:m>
                <a:r>
                  <a:rPr lang="de-DE" dirty="0" smtClean="0"/>
                  <a:t> Funktion linear separabel</a:t>
                </a:r>
              </a:p>
              <a:p>
                <a:pPr marL="457200" lvl="1" indent="0">
                  <a:buNone/>
                </a:pPr>
                <a:endParaRPr lang="de-DE" dirty="0"/>
              </a:p>
              <a:p>
                <a:pPr marL="457200" lvl="1" indent="0">
                  <a:buNone/>
                </a:pPr>
                <a:endParaRPr lang="de-DE"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838200" y="1825624"/>
                <a:ext cx="10515600" cy="4351338"/>
              </a:xfrm>
              <a:blipFill rotWithShape="0">
                <a:blip r:embed="rId2" cstate="print"/>
                <a:stretch>
                  <a:fillRect l="-1043" t="-2241"/>
                </a:stretch>
              </a:blipFill>
            </p:spPr>
            <p:txBody>
              <a:bodyPr/>
              <a:lstStyle/>
              <a:p>
                <a:r>
                  <a:rPr lang="de-DE">
                    <a:noFill/>
                  </a:rPr>
                  <a:t> </a:t>
                </a:r>
              </a:p>
            </p:txBody>
          </p:sp>
        </mc:Fallback>
      </mc:AlternateContent>
      <p:sp>
        <p:nvSpPr>
          <p:cNvPr id="4" name="Datumsplatzhalter 3"/>
          <p:cNvSpPr>
            <a:spLocks noGrp="1"/>
          </p:cNvSpPr>
          <p:nvPr>
            <p:ph type="dt" sz="half" idx="10"/>
          </p:nvPr>
        </p:nvSpPr>
        <p:spPr/>
        <p:txBody>
          <a:bodyPr/>
          <a:lstStyle/>
          <a:p>
            <a:fld id="{7AC709DD-AC18-4FBA-B4E6-46DED743653E}"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14</a:t>
            </a:fld>
            <a:endParaRPr lang="de-DE" dirty="0"/>
          </a:p>
        </p:txBody>
      </p:sp>
    </p:spTree>
    <p:extLst>
      <p:ext uri="{BB962C8B-B14F-4D97-AF65-F5344CB8AC3E}">
        <p14:creationId xmlns:p14="http://schemas.microsoft.com/office/powerpoint/2010/main" val="17955650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838200" y="1825624"/>
                <a:ext cx="10515600" cy="4351338"/>
              </a:xfrm>
            </p:spPr>
            <p:txBody>
              <a:bodyPr>
                <a:normAutofit/>
              </a:bodyPr>
              <a:lstStyle/>
              <a:p>
                <a:r>
                  <a:rPr lang="de-DE" dirty="0" smtClean="0"/>
                  <a:t>Netztyp</a:t>
                </a:r>
              </a:p>
              <a:p>
                <a:pPr lvl="1"/>
                <a:r>
                  <a:rPr lang="de-DE" dirty="0" smtClean="0"/>
                  <a:t>Test auf linearer Separierbarkeit:</a:t>
                </a:r>
              </a:p>
              <a:p>
                <a:pPr lvl="1"/>
                <a:endParaRPr lang="de-DE" dirty="0"/>
              </a:p>
              <a:p>
                <a:pPr lvl="1"/>
                <a:endParaRPr lang="de-DE" dirty="0" smtClean="0"/>
              </a:p>
              <a:p>
                <a:pPr lvl="1"/>
                <a:endParaRPr lang="de-DE" dirty="0"/>
              </a:p>
              <a:p>
                <a:pPr lvl="1"/>
                <a:endParaRPr lang="de-DE" dirty="0" smtClean="0"/>
              </a:p>
              <a:p>
                <a:pPr lvl="1"/>
                <a:endParaRPr lang="de-DE" dirty="0"/>
              </a:p>
              <a:p>
                <a:pPr lvl="1"/>
                <a:endParaRPr lang="de-DE" dirty="0" smtClean="0"/>
              </a:p>
              <a:p>
                <a:pPr lvl="1"/>
                <a:endParaRPr lang="de-DE" dirty="0"/>
              </a:p>
              <a:p>
                <a:pPr lvl="1"/>
                <a:r>
                  <a:rPr lang="de-DE" dirty="0" smtClean="0"/>
                  <a:t>Perzeptron konvergiert nicht </a:t>
                </a:r>
                <a14:m>
                  <m:oMath xmlns:m="http://schemas.openxmlformats.org/officeDocument/2006/math">
                    <m:r>
                      <a:rPr lang="de-DE" i="1" smtClean="0">
                        <a:latin typeface="Cambria Math" panose="02040503050406030204" pitchFamily="18" charset="0"/>
                        <a:ea typeface="Cambria Math" panose="02040503050406030204" pitchFamily="18" charset="0"/>
                      </a:rPr>
                      <m:t>→</m:t>
                    </m:r>
                  </m:oMath>
                </a14:m>
                <a:r>
                  <a:rPr lang="de-DE" dirty="0" smtClean="0"/>
                  <a:t> Börsenkurs nicht linear separabel </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de-DE" dirty="0" smtClean="0"/>
                  <a:t> einlagige neuronale Netze nicht zur Prognose des Börsenkurses geeignet. </a:t>
                </a:r>
              </a:p>
              <a:p>
                <a:pPr lvl="1"/>
                <a:endParaRPr lang="de-DE" dirty="0"/>
              </a:p>
              <a:p>
                <a:pPr marL="457200" lvl="1" indent="0">
                  <a:buNone/>
                </a:pPr>
                <a:endParaRPr lang="de-DE"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838200" y="1825624"/>
                <a:ext cx="10515600" cy="4351338"/>
              </a:xfrm>
              <a:blipFill rotWithShape="0">
                <a:blip r:embed="rId2" cstate="print"/>
                <a:stretch>
                  <a:fillRect l="-1043" t="-2241" r="-290" b="-2941"/>
                </a:stretch>
              </a:blipFill>
            </p:spPr>
            <p:txBody>
              <a:bodyPr/>
              <a:lstStyle/>
              <a:p>
                <a:r>
                  <a:rPr lang="de-DE">
                    <a:noFill/>
                  </a:rPr>
                  <a:t> </a:t>
                </a:r>
              </a:p>
            </p:txBody>
          </p:sp>
        </mc:Fallback>
      </mc:AlternateContent>
      <p:sp>
        <p:nvSpPr>
          <p:cNvPr id="4" name="Datumsplatzhalter 3"/>
          <p:cNvSpPr>
            <a:spLocks noGrp="1"/>
          </p:cNvSpPr>
          <p:nvPr>
            <p:ph type="dt" sz="half" idx="10"/>
          </p:nvPr>
        </p:nvSpPr>
        <p:spPr/>
        <p:txBody>
          <a:bodyPr/>
          <a:lstStyle/>
          <a:p>
            <a:fld id="{7AC709DD-AC18-4FBA-B4E6-46DED743653E}"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15</a:t>
            </a:fld>
            <a:endParaRPr lang="de-DE" dirty="0"/>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4094" y="2563738"/>
            <a:ext cx="3276190" cy="2666667"/>
          </a:xfrm>
          <a:prstGeom prst="rect">
            <a:avLst/>
          </a:prstGeom>
        </p:spPr>
      </p:pic>
      <p:pic>
        <p:nvPicPr>
          <p:cNvPr id="8" name="Grafik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21376" y="2482941"/>
            <a:ext cx="3075574" cy="2828260"/>
          </a:xfrm>
          <a:prstGeom prst="rect">
            <a:avLst/>
          </a:prstGeom>
        </p:spPr>
      </p:pic>
    </p:spTree>
    <p:extLst>
      <p:ext uri="{BB962C8B-B14F-4D97-AF65-F5344CB8AC3E}">
        <p14:creationId xmlns:p14="http://schemas.microsoft.com/office/powerpoint/2010/main" val="4034589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p:sp>
        <p:nvSpPr>
          <p:cNvPr id="3" name="Inhaltsplatzhalter 2"/>
          <p:cNvSpPr>
            <a:spLocks noGrp="1"/>
          </p:cNvSpPr>
          <p:nvPr>
            <p:ph idx="1"/>
          </p:nvPr>
        </p:nvSpPr>
        <p:spPr>
          <a:xfrm>
            <a:off x="838200" y="1825624"/>
            <a:ext cx="10515600" cy="4351338"/>
          </a:xfrm>
        </p:spPr>
        <p:txBody>
          <a:bodyPr/>
          <a:lstStyle/>
          <a:p>
            <a:r>
              <a:rPr lang="de-DE" dirty="0" smtClean="0"/>
              <a:t>Netztyp</a:t>
            </a:r>
          </a:p>
          <a:p>
            <a:endParaRPr lang="de-DE" dirty="0"/>
          </a:p>
          <a:p>
            <a:endParaRPr lang="de-DE" dirty="0" smtClean="0"/>
          </a:p>
          <a:p>
            <a:endParaRPr lang="de-DE" dirty="0"/>
          </a:p>
          <a:p>
            <a:endParaRPr lang="de-DE" dirty="0" smtClean="0"/>
          </a:p>
          <a:p>
            <a:pPr lvl="1"/>
            <a:endParaRPr lang="de-DE" dirty="0" smtClean="0"/>
          </a:p>
          <a:p>
            <a:pPr lvl="1"/>
            <a:r>
              <a:rPr lang="de-DE" dirty="0" smtClean="0"/>
              <a:t>Ist </a:t>
            </a:r>
            <a:r>
              <a:rPr lang="de-DE" dirty="0"/>
              <a:t>ein Multylayerperzeptron zur Vorhersage von Börsenprognosen geeignet?</a:t>
            </a:r>
          </a:p>
          <a:p>
            <a:pPr lvl="2"/>
            <a:r>
              <a:rPr lang="de-DE" dirty="0"/>
              <a:t>Theorem von Komolgorov</a:t>
            </a:r>
          </a:p>
          <a:p>
            <a:pPr marL="0" indent="0">
              <a:buNone/>
            </a:pPr>
            <a:r>
              <a:rPr lang="de-DE" dirty="0" smtClean="0"/>
              <a:t> </a:t>
            </a:r>
          </a:p>
        </p:txBody>
      </p:sp>
      <p:sp>
        <p:nvSpPr>
          <p:cNvPr id="4" name="Datumsplatzhalter 3"/>
          <p:cNvSpPr>
            <a:spLocks noGrp="1"/>
          </p:cNvSpPr>
          <p:nvPr>
            <p:ph type="dt" sz="half" idx="10"/>
          </p:nvPr>
        </p:nvSpPr>
        <p:spPr/>
        <p:txBody>
          <a:bodyPr/>
          <a:lstStyle/>
          <a:p>
            <a:fld id="{7AC709DD-AC18-4FBA-B4E6-46DED743653E}"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16</a:t>
            </a:fld>
            <a:endParaRPr lang="de-DE" dirty="0"/>
          </a:p>
        </p:txBody>
      </p:sp>
      <p:graphicFrame>
        <p:nvGraphicFramePr>
          <p:cNvPr id="19" name="Tabelle 18"/>
          <p:cNvGraphicFramePr>
            <a:graphicFrameLocks noGrp="1"/>
          </p:cNvGraphicFramePr>
          <p:nvPr>
            <p:extLst>
              <p:ext uri="{D42A27DB-BD31-4B8C-83A1-F6EECF244321}">
                <p14:modId xmlns:p14="http://schemas.microsoft.com/office/powerpoint/2010/main" val="2953860886"/>
              </p:ext>
            </p:extLst>
          </p:nvPr>
        </p:nvGraphicFramePr>
        <p:xfrm>
          <a:off x="838200" y="2546981"/>
          <a:ext cx="4035973" cy="1854200"/>
        </p:xfrm>
        <a:graphic>
          <a:graphicData uri="http://schemas.openxmlformats.org/drawingml/2006/table">
            <a:tbl>
              <a:tblPr firstRow="1" bandRow="1">
                <a:tableStyleId>{2D5ABB26-0587-4C30-8999-92F81FD0307C}</a:tableStyleId>
              </a:tblPr>
              <a:tblGrid>
                <a:gridCol w="4035973"/>
              </a:tblGrid>
              <a:tr h="370840">
                <a:tc>
                  <a:txBody>
                    <a:bodyPr/>
                    <a:lstStyle/>
                    <a:p>
                      <a:pPr algn="ctr"/>
                      <a:r>
                        <a:rPr lang="de-DE" b="1" dirty="0" smtClean="0"/>
                        <a:t>Heteroassoziative</a:t>
                      </a:r>
                      <a:r>
                        <a:rPr lang="de-DE" b="1" baseline="0" dirty="0" smtClean="0"/>
                        <a:t> Netze</a:t>
                      </a:r>
                      <a:endParaRPr lang="de-DE"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de-DE" dirty="0" smtClean="0"/>
                        <a:t>Adaline</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de-DE" dirty="0" smtClean="0"/>
                        <a:t>Madaline</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de-DE" dirty="0" smtClean="0"/>
                        <a:t>Perzeptron</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de-DE" dirty="0" smtClean="0"/>
                        <a:t>Multilayerperzeptron</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0" name="Rechteck 19"/>
          <p:cNvSpPr/>
          <p:nvPr/>
        </p:nvSpPr>
        <p:spPr>
          <a:xfrm>
            <a:off x="838200" y="4026578"/>
            <a:ext cx="4035973" cy="3960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870538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p:sp>
        <p:nvSpPr>
          <p:cNvPr id="3" name="Inhaltsplatzhalter 2"/>
          <p:cNvSpPr>
            <a:spLocks noGrp="1"/>
          </p:cNvSpPr>
          <p:nvPr>
            <p:ph idx="1"/>
          </p:nvPr>
        </p:nvSpPr>
        <p:spPr/>
        <p:txBody>
          <a:bodyPr>
            <a:normAutofit/>
          </a:bodyPr>
          <a:lstStyle/>
          <a:p>
            <a:r>
              <a:rPr lang="de-DE" dirty="0" smtClean="0"/>
              <a:t>Netztyp</a:t>
            </a:r>
          </a:p>
          <a:p>
            <a:pPr lvl="1"/>
            <a:r>
              <a:rPr lang="de-DE" dirty="0" smtClean="0"/>
              <a:t>Ist ein Multilayerperzeptron zur Vorhersage von Börsenprognosen geeignet?</a:t>
            </a:r>
          </a:p>
          <a:p>
            <a:pPr lvl="2"/>
            <a:r>
              <a:rPr lang="de-DE" dirty="0" smtClean="0"/>
              <a:t>Theorem von Komolgorov:</a:t>
            </a:r>
          </a:p>
          <a:p>
            <a:pPr marL="457200" lvl="1" indent="0">
              <a:buNone/>
            </a:pPr>
            <a:r>
              <a:rPr lang="de-DE" sz="2400" dirty="0" smtClean="0"/>
              <a:t>	</a:t>
            </a:r>
            <a:r>
              <a:rPr lang="de-DE" sz="2000" dirty="0" smtClean="0"/>
              <a:t>    „Mit Hilfe eines dreischichtigen neuronalen Netzes lassen sich Funktionen</a:t>
            </a:r>
          </a:p>
          <a:p>
            <a:pPr marL="457200" lvl="1" indent="0">
              <a:buNone/>
            </a:pPr>
            <a:r>
              <a:rPr lang="de-DE" sz="2000" dirty="0"/>
              <a:t> </a:t>
            </a:r>
            <a:r>
              <a:rPr lang="de-DE" sz="2000" dirty="0" smtClean="0"/>
              <a:t>            beliebig genau approximieren.“</a:t>
            </a:r>
            <a:endParaRPr lang="de-DE" sz="2800" dirty="0" smtClean="0"/>
          </a:p>
          <a:p>
            <a:pPr lvl="2"/>
            <a:r>
              <a:rPr lang="de-DE" dirty="0" smtClean="0"/>
              <a:t>Ein Multilayerperzeptron ist also ein universeller Approximator.</a:t>
            </a:r>
            <a:endParaRPr lang="de-DE" dirty="0"/>
          </a:p>
          <a:p>
            <a:pPr marL="914400" lvl="2" indent="0">
              <a:buNone/>
            </a:pPr>
            <a:endParaRPr lang="de-DE" sz="2800" dirty="0" smtClean="0"/>
          </a:p>
          <a:p>
            <a:r>
              <a:rPr lang="de-DE" dirty="0" smtClean="0"/>
              <a:t>Fazit: Multilayerperzeptron geeignet.</a:t>
            </a:r>
            <a:endParaRPr lang="de-DE" sz="2400" dirty="0" smtClean="0"/>
          </a:p>
          <a:p>
            <a:pPr marL="914400" lvl="2" indent="0">
              <a:buNone/>
            </a:pPr>
            <a:endParaRPr lang="de-DE" sz="2800" dirty="0"/>
          </a:p>
          <a:p>
            <a:pPr marL="914400" lvl="2"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17</a:t>
            </a:fld>
            <a:endParaRPr lang="de-DE" dirty="0"/>
          </a:p>
        </p:txBody>
      </p:sp>
    </p:spTree>
    <p:extLst>
      <p:ext uri="{BB962C8B-B14F-4D97-AF65-F5344CB8AC3E}">
        <p14:creationId xmlns:p14="http://schemas.microsoft.com/office/powerpoint/2010/main" val="25599323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de-DE" dirty="0" smtClean="0"/>
                  <a:t>Topologie</a:t>
                </a:r>
              </a:p>
              <a:p>
                <a:pPr lvl="1"/>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𝐾</m:t>
                        </m:r>
                      </m:e>
                      <m:sub>
                        <m:r>
                          <a:rPr lang="de-DE" b="0" i="1" smtClean="0">
                            <a:latin typeface="Cambria Math" panose="02040503050406030204" pitchFamily="18" charset="0"/>
                          </a:rPr>
                          <m:t>𝑖</m:t>
                        </m:r>
                      </m:sub>
                    </m:sSub>
                  </m:oMath>
                </a14:m>
                <a:r>
                  <a:rPr lang="de-DE" dirty="0" smtClean="0"/>
                  <a:t> = Börsenkurs </a:t>
                </a:r>
                <a:r>
                  <a:rPr lang="de-DE" dirty="0"/>
                  <a:t> </a:t>
                </a:r>
                <a:r>
                  <a:rPr lang="de-DE" dirty="0" smtClean="0"/>
                  <a:t>am Tag </a:t>
                </a:r>
                <a14:m>
                  <m:oMath xmlns:m="http://schemas.openxmlformats.org/officeDocument/2006/math">
                    <m:r>
                      <a:rPr lang="de-DE" b="0" i="1" smtClean="0">
                        <a:latin typeface="Cambria Math" panose="02040503050406030204" pitchFamily="18" charset="0"/>
                      </a:rPr>
                      <m:t>𝑖</m:t>
                    </m:r>
                  </m:oMath>
                </a14:m>
                <a:r>
                  <a:rPr lang="de-DE" dirty="0" smtClean="0"/>
                  <a:t>.</a:t>
                </a:r>
              </a:p>
              <a:p>
                <a:pPr lvl="1"/>
                <a:r>
                  <a:rPr lang="de-DE" dirty="0" smtClean="0"/>
                  <a:t>Ein Vektor </a:t>
                </a:r>
                <a14:m>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a:rPr>
                          <m:t>𝑉</m:t>
                        </m:r>
                      </m:e>
                      <m:sub>
                        <m:r>
                          <a:rPr lang="de-DE" b="0" i="1" smtClean="0">
                            <a:latin typeface="Cambria Math"/>
                          </a:rPr>
                          <m:t>𝑖</m:t>
                        </m:r>
                      </m:sub>
                    </m:sSub>
                  </m:oMath>
                </a14:m>
                <a:r>
                  <a:rPr lang="de-DE" dirty="0" smtClean="0"/>
                  <a:t> </a:t>
                </a:r>
                <a14:m>
                  <m:oMath xmlns:m="http://schemas.openxmlformats.org/officeDocument/2006/math">
                    <m:r>
                      <a:rPr lang="de-DE" b="0" i="1" smtClean="0">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𝐾</m:t>
                        </m:r>
                      </m:e>
                      <m:sub>
                        <m:r>
                          <a:rPr lang="de-DE" i="1">
                            <a:latin typeface="Cambria Math" panose="02040503050406030204" pitchFamily="18" charset="0"/>
                          </a:rPr>
                          <m:t>𝑖</m:t>
                        </m:r>
                        <m:r>
                          <a:rPr lang="de-DE" b="0" i="1" smtClean="0">
                            <a:latin typeface="Cambria Math" panose="02040503050406030204" pitchFamily="18" charset="0"/>
                          </a:rPr>
                          <m:t>−3</m:t>
                        </m:r>
                      </m:sub>
                    </m:sSub>
                  </m:oMath>
                </a14:m>
                <a:r>
                  <a:rPr lang="de-DE" dirty="0" smtClean="0"/>
                  <a:t>, </a:t>
                </a:r>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𝐾</m:t>
                        </m:r>
                      </m:e>
                      <m:sub>
                        <m:r>
                          <a:rPr lang="de-DE" i="1">
                            <a:latin typeface="Cambria Math" panose="02040503050406030204" pitchFamily="18" charset="0"/>
                          </a:rPr>
                          <m:t>𝑖</m:t>
                        </m:r>
                        <m:r>
                          <a:rPr lang="de-DE" b="0" i="1" smtClean="0">
                            <a:latin typeface="Cambria Math" panose="02040503050406030204" pitchFamily="18" charset="0"/>
                          </a:rPr>
                          <m:t>−2</m:t>
                        </m:r>
                      </m:sub>
                    </m:sSub>
                  </m:oMath>
                </a14:m>
                <a:r>
                  <a:rPr lang="de-DE" dirty="0" smtClean="0"/>
                  <a:t>,</a:t>
                </a:r>
                <a:r>
                  <a:rPr lang="de-DE" dirty="0"/>
                  <a:t> </a:t>
                </a:r>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𝐾</m:t>
                        </m:r>
                      </m:e>
                      <m:sub>
                        <m:r>
                          <a:rPr lang="de-DE" i="1">
                            <a:latin typeface="Cambria Math" panose="02040503050406030204" pitchFamily="18" charset="0"/>
                          </a:rPr>
                          <m:t>𝑖</m:t>
                        </m:r>
                        <m:r>
                          <a:rPr lang="de-DE" b="0" i="1" smtClean="0">
                            <a:latin typeface="Cambria Math" panose="02040503050406030204" pitchFamily="18" charset="0"/>
                          </a:rPr>
                          <m:t>−1</m:t>
                        </m:r>
                      </m:sub>
                    </m:sSub>
                  </m:oMath>
                </a14:m>
                <a:r>
                  <a:rPr lang="de-DE" dirty="0" smtClean="0"/>
                  <a:t>,</a:t>
                </a:r>
                <a:r>
                  <a:rPr lang="de-DE" dirty="0"/>
                  <a:t> </a:t>
                </a:r>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𝐾</m:t>
                        </m:r>
                      </m:e>
                      <m:sub>
                        <m:r>
                          <a:rPr lang="de-DE" i="1">
                            <a:latin typeface="Cambria Math" panose="02040503050406030204" pitchFamily="18" charset="0"/>
                          </a:rPr>
                          <m:t>𝑖</m:t>
                        </m:r>
                      </m:sub>
                    </m:sSub>
                    <m:r>
                      <a:rPr lang="de-DE" b="0" i="1" smtClean="0">
                        <a:latin typeface="Cambria Math" panose="02040503050406030204" pitchFamily="18" charset="0"/>
                      </a:rPr>
                      <m:t>) </m:t>
                    </m:r>
                  </m:oMath>
                </a14:m>
                <a:r>
                  <a:rPr lang="de-DE" dirty="0" smtClean="0"/>
                  <a:t>der Länge 4 als Input.</a:t>
                </a:r>
              </a:p>
              <a:p>
                <a:pPr lvl="1"/>
                <a:r>
                  <a:rPr lang="de-DE" dirty="0" smtClean="0"/>
                  <a:t>Ein Skalarwert </a:t>
                </a:r>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𝐾</m:t>
                        </m:r>
                      </m:e>
                      <m:sub>
                        <m:r>
                          <a:rPr lang="de-DE" i="1">
                            <a:latin typeface="Cambria Math" panose="02040503050406030204" pitchFamily="18" charset="0"/>
                          </a:rPr>
                          <m:t>𝑖</m:t>
                        </m:r>
                        <m:r>
                          <a:rPr lang="de-DE" b="0" i="1" smtClean="0">
                            <a:latin typeface="Cambria Math" panose="02040503050406030204" pitchFamily="18" charset="0"/>
                          </a:rPr>
                          <m:t>+1</m:t>
                        </m:r>
                      </m:sub>
                    </m:sSub>
                  </m:oMath>
                </a14:m>
                <a:r>
                  <a:rPr lang="de-DE" dirty="0" smtClean="0"/>
                  <a:t> als Output.</a:t>
                </a:r>
                <a:endParaRPr lang="de-DE"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rotWithShape="1">
                <a:blip r:embed="rId2"/>
                <a:stretch>
                  <a:fillRect l="-1043" t="-2241"/>
                </a:stretch>
              </a:blipFill>
            </p:spPr>
            <p:txBody>
              <a:bodyPr/>
              <a:lstStyle/>
              <a:p>
                <a:r>
                  <a:rPr lang="de-DE">
                    <a:noFill/>
                  </a:rPr>
                  <a:t> </a:t>
                </a:r>
              </a:p>
            </p:txBody>
          </p:sp>
        </mc:Fallback>
      </mc:AlternateContent>
      <p:sp>
        <p:nvSpPr>
          <p:cNvPr id="4" name="Datumsplatzhalter 3"/>
          <p:cNvSpPr>
            <a:spLocks noGrp="1"/>
          </p:cNvSpPr>
          <p:nvPr>
            <p:ph type="dt" sz="half" idx="10"/>
          </p:nvPr>
        </p:nvSpPr>
        <p:spPr/>
        <p:txBody>
          <a:bodyPr/>
          <a:lstStyle/>
          <a:p>
            <a:fld id="{7AC709DD-AC18-4FBA-B4E6-46DED743653E}"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18</a:t>
            </a:fld>
            <a:endParaRPr lang="de-DE" dirty="0"/>
          </a:p>
        </p:txBody>
      </p:sp>
    </p:spTree>
    <p:extLst>
      <p:ext uri="{BB962C8B-B14F-4D97-AF65-F5344CB8AC3E}">
        <p14:creationId xmlns:p14="http://schemas.microsoft.com/office/powerpoint/2010/main" val="3440681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b="1" dirty="0" smtClean="0"/>
              <a:t>Inhaltsverzeichnis</a:t>
            </a:r>
            <a:endParaRPr lang="de-DE" b="1" dirty="0"/>
          </a:p>
        </p:txBody>
      </p:sp>
      <p:sp>
        <p:nvSpPr>
          <p:cNvPr id="4" name="Datumsplatzhalter 3"/>
          <p:cNvSpPr>
            <a:spLocks noGrp="1"/>
          </p:cNvSpPr>
          <p:nvPr>
            <p:ph type="dt" sz="half" idx="10"/>
          </p:nvPr>
        </p:nvSpPr>
        <p:spPr/>
        <p:txBody>
          <a:bodyPr/>
          <a:lstStyle/>
          <a:p>
            <a:fld id="{7AC709DD-AC18-4FBA-B4E6-46DED743653E}"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1</a:t>
            </a:fld>
            <a:endParaRPr lang="de-DE" dirty="0"/>
          </a:p>
        </p:txBody>
      </p:sp>
      <p:sp>
        <p:nvSpPr>
          <p:cNvPr id="8" name="Inhaltsplatzhalter 7"/>
          <p:cNvSpPr>
            <a:spLocks noGrp="1"/>
          </p:cNvSpPr>
          <p:nvPr>
            <p:ph idx="1"/>
          </p:nvPr>
        </p:nvSpPr>
        <p:spPr/>
        <p:txBody>
          <a:bodyPr>
            <a:normAutofit fontScale="92500" lnSpcReduction="20000"/>
          </a:bodyPr>
          <a:lstStyle/>
          <a:p>
            <a:pPr marL="571500" indent="-571500">
              <a:buFont typeface="+mj-lt"/>
              <a:buAutoNum type="romanUcPeriod"/>
            </a:pPr>
            <a:r>
              <a:rPr lang="de-DE" dirty="0" smtClean="0"/>
              <a:t>Motivation</a:t>
            </a:r>
          </a:p>
          <a:p>
            <a:pPr marL="285750" indent="-285750">
              <a:buFont typeface="+mj-lt"/>
              <a:buAutoNum type="romanUcPeriod"/>
            </a:pPr>
            <a:endParaRPr lang="de-DE" sz="100" dirty="0" smtClean="0"/>
          </a:p>
          <a:p>
            <a:pPr marL="571500" indent="-571500">
              <a:buFont typeface="+mj-lt"/>
              <a:buAutoNum type="romanUcPeriod"/>
            </a:pPr>
            <a:r>
              <a:rPr lang="de-DE" dirty="0" smtClean="0"/>
              <a:t>Konzeption der Anwendung</a:t>
            </a:r>
          </a:p>
          <a:p>
            <a:pPr marL="571500" indent="-571500">
              <a:buFont typeface="+mj-lt"/>
              <a:buAutoNum type="romanUcPeriod"/>
            </a:pPr>
            <a:r>
              <a:rPr lang="de-DE" dirty="0" smtClean="0"/>
              <a:t>Konzeption des künstlichen neuronalen Netzes</a:t>
            </a:r>
          </a:p>
          <a:p>
            <a:pPr marL="285750" indent="-285750">
              <a:buFont typeface="+mj-lt"/>
              <a:buAutoNum type="romanUcPeriod"/>
            </a:pPr>
            <a:endParaRPr lang="de-DE" sz="100" dirty="0" smtClean="0"/>
          </a:p>
          <a:p>
            <a:pPr marL="571500" indent="-571500">
              <a:buFont typeface="+mj-lt"/>
              <a:buAutoNum type="romanUcPeriod"/>
            </a:pPr>
            <a:r>
              <a:rPr lang="de-DE" dirty="0" smtClean="0"/>
              <a:t>Umsetzung der Anwendung</a:t>
            </a:r>
          </a:p>
          <a:p>
            <a:pPr marL="571500" indent="-571500">
              <a:buFont typeface="+mj-lt"/>
              <a:buAutoNum type="romanUcPeriod"/>
            </a:pPr>
            <a:r>
              <a:rPr lang="de-DE" dirty="0" smtClean="0"/>
              <a:t>Umsetzung des künstlichen neuronalen Netzes</a:t>
            </a:r>
          </a:p>
          <a:p>
            <a:pPr marL="571500" indent="-571500">
              <a:buFont typeface="+mj-lt"/>
              <a:buAutoNum type="romanUcPeriod"/>
            </a:pPr>
            <a:r>
              <a:rPr lang="de-DE" dirty="0" smtClean="0"/>
              <a:t>Zusammenführung der Komponenten</a:t>
            </a:r>
          </a:p>
          <a:p>
            <a:pPr marL="571500" indent="-571500">
              <a:buFont typeface="+mj-lt"/>
              <a:buAutoNum type="romanUcPeriod"/>
            </a:pPr>
            <a:endParaRPr lang="de-DE" sz="100" dirty="0" smtClean="0"/>
          </a:p>
          <a:p>
            <a:pPr marL="571500" indent="-571500">
              <a:buFont typeface="+mj-lt"/>
              <a:buAutoNum type="romanUcPeriod"/>
            </a:pPr>
            <a:r>
              <a:rPr lang="de-DE" dirty="0" smtClean="0"/>
              <a:t>Vorstellung der Anwendung</a:t>
            </a:r>
          </a:p>
          <a:p>
            <a:pPr marL="285750" indent="-285750">
              <a:buFont typeface="+mj-lt"/>
              <a:buAutoNum type="romanUcPeriod"/>
            </a:pPr>
            <a:endParaRPr lang="de-DE" sz="100" dirty="0" smtClean="0"/>
          </a:p>
          <a:p>
            <a:pPr marL="571500" indent="-571500">
              <a:buFont typeface="+mj-lt"/>
              <a:buAutoNum type="romanUcPeriod"/>
            </a:pPr>
            <a:r>
              <a:rPr lang="de-DE" dirty="0" smtClean="0"/>
              <a:t>Analyse</a:t>
            </a:r>
          </a:p>
          <a:p>
            <a:pPr marL="0" indent="0">
              <a:buNone/>
            </a:pPr>
            <a:endParaRPr lang="de-DE" sz="100" dirty="0" smtClean="0"/>
          </a:p>
          <a:p>
            <a:pPr marL="571500" indent="-571500">
              <a:buFont typeface="+mj-lt"/>
              <a:buAutoNum type="romanUcPeriod" startAt="9"/>
            </a:pPr>
            <a:r>
              <a:rPr lang="de-DE" dirty="0" smtClean="0"/>
              <a:t>Fazit</a:t>
            </a:r>
          </a:p>
          <a:p>
            <a:pPr marL="571500" indent="-571500">
              <a:buFont typeface="+mj-lt"/>
              <a:buAutoNum type="romanUcPeriod" startAt="9"/>
            </a:pPr>
            <a:endParaRPr lang="de-DE" dirty="0"/>
          </a:p>
        </p:txBody>
      </p:sp>
      <p:pic>
        <p:nvPicPr>
          <p:cNvPr id="9" name="Inhaltsplatzhalter 6"/>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566434" y="365125"/>
            <a:ext cx="3250865" cy="2589856"/>
          </a:xfrm>
          <a:prstGeom prst="rect">
            <a:avLst/>
          </a:prstGeom>
        </p:spPr>
      </p:pic>
    </p:spTree>
    <p:extLst>
      <p:ext uri="{BB962C8B-B14F-4D97-AF65-F5344CB8AC3E}">
        <p14:creationId xmlns:p14="http://schemas.microsoft.com/office/powerpoint/2010/main" val="4208699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p:sp>
        <p:nvSpPr>
          <p:cNvPr id="3" name="Inhaltsplatzhalter 2"/>
          <p:cNvSpPr>
            <a:spLocks noGrp="1"/>
          </p:cNvSpPr>
          <p:nvPr>
            <p:ph idx="1"/>
          </p:nvPr>
        </p:nvSpPr>
        <p:spPr/>
        <p:txBody>
          <a:bodyPr/>
          <a:lstStyle/>
          <a:p>
            <a:r>
              <a:rPr lang="de-DE" dirty="0" smtClean="0"/>
              <a:t>Topologie</a:t>
            </a:r>
          </a:p>
        </p:txBody>
      </p:sp>
      <p:sp>
        <p:nvSpPr>
          <p:cNvPr id="4" name="Datumsplatzhalter 3"/>
          <p:cNvSpPr>
            <a:spLocks noGrp="1"/>
          </p:cNvSpPr>
          <p:nvPr>
            <p:ph type="dt" sz="half" idx="10"/>
          </p:nvPr>
        </p:nvSpPr>
        <p:spPr/>
        <p:txBody>
          <a:bodyPr/>
          <a:lstStyle/>
          <a:p>
            <a:fld id="{7AC709DD-AC18-4FBA-B4E6-46DED743653E}"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19</a:t>
            </a:fld>
            <a:endParaRPr lang="de-DE" dirty="0"/>
          </a:p>
        </p:txBody>
      </p:sp>
      <p:pic>
        <p:nvPicPr>
          <p:cNvPr id="9" name="Grafik 8"/>
          <p:cNvPicPr>
            <a:picLocks noChangeAspect="1"/>
          </p:cNvPicPr>
          <p:nvPr/>
        </p:nvPicPr>
        <p:blipFill>
          <a:blip r:embed="rId2" cstate="print"/>
          <a:stretch>
            <a:fillRect/>
          </a:stretch>
        </p:blipFill>
        <p:spPr>
          <a:xfrm>
            <a:off x="3296748" y="2212704"/>
            <a:ext cx="6021121" cy="3964260"/>
          </a:xfrm>
          <a:prstGeom prst="rect">
            <a:avLst/>
          </a:prstGeom>
        </p:spPr>
      </p:pic>
    </p:spTree>
    <p:extLst>
      <p:ext uri="{BB962C8B-B14F-4D97-AF65-F5344CB8AC3E}">
        <p14:creationId xmlns:p14="http://schemas.microsoft.com/office/powerpoint/2010/main" val="22373936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p:sp>
        <p:nvSpPr>
          <p:cNvPr id="3" name="Inhaltsplatzhalter 2"/>
          <p:cNvSpPr>
            <a:spLocks noGrp="1"/>
          </p:cNvSpPr>
          <p:nvPr>
            <p:ph idx="1"/>
          </p:nvPr>
        </p:nvSpPr>
        <p:spPr/>
        <p:txBody>
          <a:bodyPr/>
          <a:lstStyle/>
          <a:p>
            <a:r>
              <a:rPr lang="de-DE" dirty="0" smtClean="0"/>
              <a:t>Topologie</a:t>
            </a:r>
          </a:p>
        </p:txBody>
      </p:sp>
      <p:sp>
        <p:nvSpPr>
          <p:cNvPr id="4" name="Datumsplatzhalter 3"/>
          <p:cNvSpPr>
            <a:spLocks noGrp="1"/>
          </p:cNvSpPr>
          <p:nvPr>
            <p:ph type="dt" sz="half" idx="10"/>
          </p:nvPr>
        </p:nvSpPr>
        <p:spPr/>
        <p:txBody>
          <a:bodyPr/>
          <a:lstStyle/>
          <a:p>
            <a:fld id="{7AC709DD-AC18-4FBA-B4E6-46DED743653E}"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20</a:t>
            </a:fld>
            <a:endParaRPr lang="de-DE" dirty="0"/>
          </a:p>
        </p:txBody>
      </p:sp>
      <p:pic>
        <p:nvPicPr>
          <p:cNvPr id="8" name="Grafik 7"/>
          <p:cNvPicPr>
            <a:picLocks noChangeAspect="1"/>
          </p:cNvPicPr>
          <p:nvPr/>
        </p:nvPicPr>
        <p:blipFill>
          <a:blip r:embed="rId2" cstate="print"/>
          <a:stretch>
            <a:fillRect/>
          </a:stretch>
        </p:blipFill>
        <p:spPr>
          <a:xfrm>
            <a:off x="3296748" y="2212704"/>
            <a:ext cx="6021121" cy="3964260"/>
          </a:xfrm>
          <a:prstGeom prst="rect">
            <a:avLst/>
          </a:prstGeom>
        </p:spPr>
      </p:pic>
      <p:sp>
        <p:nvSpPr>
          <p:cNvPr id="7" name="Rechteck 6"/>
          <p:cNvSpPr/>
          <p:nvPr/>
        </p:nvSpPr>
        <p:spPr>
          <a:xfrm>
            <a:off x="3515709" y="3547241"/>
            <a:ext cx="5760000" cy="127700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9989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p:txBody>
              <a:bodyPr>
                <a:normAutofit/>
              </a:bodyPr>
              <a:lstStyle/>
              <a:p>
                <a:r>
                  <a:rPr lang="de-DE" dirty="0" smtClean="0"/>
                  <a:t>Topologie</a:t>
                </a:r>
              </a:p>
              <a:p>
                <a:pPr lvl="1"/>
                <a:r>
                  <a:rPr lang="de-DE" dirty="0" smtClean="0"/>
                  <a:t>Richtlinien zur Dimensionierung der Zwischenschicht:</a:t>
                </a:r>
              </a:p>
              <a:p>
                <a:pPr lvl="2"/>
                <a:r>
                  <a:rPr lang="de-DE" dirty="0" smtClean="0"/>
                  <a:t>Nicht zu viele Neuronen </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de-DE" dirty="0" smtClean="0"/>
                  <a:t> Overfitting </a:t>
                </a:r>
                <a:r>
                  <a:rPr lang="de-DE" dirty="0" smtClean="0"/>
                  <a:t>vermeiden </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de-DE" dirty="0" smtClean="0"/>
                  <a:t> mangelnde Gen-F.   </a:t>
                </a:r>
                <a:endParaRPr lang="de-DE" dirty="0" smtClean="0"/>
              </a:p>
              <a:p>
                <a:pPr lvl="2"/>
                <a:r>
                  <a:rPr lang="de-DE" dirty="0" smtClean="0"/>
                  <a:t>Nicht zu wenig Neuronen  </a:t>
                </a:r>
                <a14:m>
                  <m:oMath xmlns:m="http://schemas.openxmlformats.org/officeDocument/2006/math">
                    <m:r>
                      <a:rPr lang="de-DE" i="1" smtClean="0">
                        <a:latin typeface="Cambria Math" panose="02040503050406030204" pitchFamily="18" charset="0"/>
                        <a:ea typeface="Cambria Math" panose="02040503050406030204" pitchFamily="18" charset="0"/>
                      </a:rPr>
                      <m:t>→</m:t>
                    </m:r>
                  </m:oMath>
                </a14:m>
                <a:r>
                  <a:rPr lang="de-DE" dirty="0" smtClean="0"/>
                  <a:t> Regelsatz kann nicht abgespeichert werden.</a:t>
                </a:r>
              </a:p>
              <a:p>
                <a:pPr lvl="2"/>
                <a:r>
                  <a:rPr lang="de-DE" dirty="0" smtClean="0"/>
                  <a:t>Faustregel zur Ermittlung einer Obergrenze:</a:t>
                </a:r>
              </a:p>
              <a:p>
                <a:pPr marL="914400" lvl="2" indent="0">
                  <a:buNone/>
                </a:pPr>
                <a:endParaRPr lang="de-DE" dirty="0" smtClean="0"/>
              </a:p>
              <a:p>
                <a:pPr marL="914400" lvl="2" indent="0">
                  <a:buNone/>
                </a:pPr>
                <a14:m>
                  <m:oMathPara xmlns:m="http://schemas.openxmlformats.org/officeDocument/2006/math">
                    <m:oMathParaPr>
                      <m:jc m:val="centerGroup"/>
                    </m:oMathParaPr>
                    <m:oMath xmlns:m="http://schemas.openxmlformats.org/officeDocument/2006/math">
                      <m:r>
                        <a:rPr lang="de-DE" b="0" i="1" smtClean="0">
                          <a:solidFill>
                            <a:srgbClr val="FF0000"/>
                          </a:solidFill>
                          <a:latin typeface="Cambria Math" panose="02040503050406030204" pitchFamily="18" charset="0"/>
                        </a:rPr>
                        <m:t>h</m:t>
                      </m:r>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solidFill>
                                <a:srgbClr val="FF0000"/>
                              </a:solidFill>
                              <a:latin typeface="Cambria Math" panose="02040503050406030204" pitchFamily="18" charset="0"/>
                            </a:rPr>
                            <m:t>𝐴𝑛𝑧𝑎h𝑙</m:t>
                          </m:r>
                          <m:r>
                            <a:rPr lang="de-DE" b="0" i="1" smtClean="0">
                              <a:solidFill>
                                <a:srgbClr val="FF0000"/>
                              </a:solidFill>
                              <a:latin typeface="Cambria Math" panose="02040503050406030204" pitchFamily="18" charset="0"/>
                            </a:rPr>
                            <m:t> </m:t>
                          </m:r>
                          <m:r>
                            <a:rPr lang="de-DE" b="0" i="1" smtClean="0">
                              <a:solidFill>
                                <a:srgbClr val="FF0000"/>
                              </a:solidFill>
                              <a:latin typeface="Cambria Math" panose="02040503050406030204" pitchFamily="18" charset="0"/>
                            </a:rPr>
                            <m:t>𝑇𝑟𝑎𝑖𝑛𝑖𝑛𝑔𝑠𝑑𝑎𝑡𝑒𝑛</m:t>
                          </m:r>
                        </m:num>
                        <m:den>
                          <m:r>
                            <a:rPr lang="de-DE" b="0" i="1" smtClean="0">
                              <a:latin typeface="Cambria Math" panose="02040503050406030204" pitchFamily="18" charset="0"/>
                            </a:rPr>
                            <m:t>10∗(</m:t>
                          </m:r>
                          <m:r>
                            <a:rPr lang="de-DE" b="0" i="1" smtClean="0">
                              <a:latin typeface="Cambria Math" panose="02040503050406030204" pitchFamily="18" charset="0"/>
                            </a:rPr>
                            <m:t>𝑚</m:t>
                          </m:r>
                          <m:r>
                            <a:rPr lang="de-DE" b="0" i="1" smtClean="0">
                              <a:latin typeface="Cambria Math" panose="02040503050406030204" pitchFamily="18" charset="0"/>
                            </a:rPr>
                            <m:t>+</m:t>
                          </m:r>
                          <m:r>
                            <a:rPr lang="de-DE" b="0" i="1" smtClean="0">
                              <a:latin typeface="Cambria Math" panose="02040503050406030204" pitchFamily="18" charset="0"/>
                            </a:rPr>
                            <m:t>𝑛</m:t>
                          </m:r>
                          <m:r>
                            <a:rPr lang="de-DE" b="0" i="1" smtClean="0">
                              <a:latin typeface="Cambria Math" panose="02040503050406030204" pitchFamily="18" charset="0"/>
                            </a:rPr>
                            <m:t>)</m:t>
                          </m:r>
                        </m:den>
                      </m:f>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700</m:t>
                          </m:r>
                        </m:num>
                        <m:den>
                          <m:r>
                            <a:rPr lang="de-DE" b="0" i="1" smtClean="0">
                              <a:latin typeface="Cambria Math" panose="02040503050406030204" pitchFamily="18" charset="0"/>
                            </a:rPr>
                            <m:t>10∗(4+1)</m:t>
                          </m:r>
                        </m:den>
                      </m:f>
                      <m:r>
                        <a:rPr lang="de-DE" b="0" i="1" smtClean="0">
                          <a:latin typeface="Cambria Math" panose="02040503050406030204" pitchFamily="18" charset="0"/>
                        </a:rPr>
                        <m:t>=</m:t>
                      </m:r>
                      <m:f>
                        <m:fPr>
                          <m:ctrlPr>
                            <a:rPr lang="de-DE" b="0" i="1" smtClean="0">
                              <a:latin typeface="Cambria Math" panose="02040503050406030204" pitchFamily="18" charset="0"/>
                            </a:rPr>
                          </m:ctrlPr>
                        </m:fPr>
                        <m:num>
                          <m:r>
                            <a:rPr lang="de-DE" b="0" i="1" smtClean="0">
                              <a:latin typeface="Cambria Math" panose="02040503050406030204" pitchFamily="18" charset="0"/>
                            </a:rPr>
                            <m:t>450</m:t>
                          </m:r>
                        </m:num>
                        <m:den>
                          <m:r>
                            <a:rPr lang="de-DE" b="0" i="1" smtClean="0">
                              <a:latin typeface="Cambria Math" panose="02040503050406030204" pitchFamily="18" charset="0"/>
                            </a:rPr>
                            <m:t>50</m:t>
                          </m:r>
                        </m:den>
                      </m:f>
                      <m:r>
                        <a:rPr lang="de-DE" b="0" i="1" smtClean="0">
                          <a:latin typeface="Cambria Math" panose="02040503050406030204" pitchFamily="18" charset="0"/>
                        </a:rPr>
                        <m:t>=9 </m:t>
                      </m:r>
                    </m:oMath>
                  </m:oMathPara>
                </a14:m>
                <a:endParaRPr lang="de-DE" dirty="0" smtClean="0"/>
              </a:p>
              <a:p>
                <a:pPr lvl="2"/>
                <a:endParaRPr lang="de-DE" dirty="0" smtClean="0"/>
              </a:p>
              <a:p>
                <a:pPr lvl="2"/>
                <a14:m>
                  <m:oMath xmlns:m="http://schemas.openxmlformats.org/officeDocument/2006/math">
                    <m:r>
                      <a:rPr lang="de-DE" b="0" i="1" smtClean="0">
                        <a:solidFill>
                          <a:srgbClr val="FF0000"/>
                        </a:solidFill>
                        <a:latin typeface="Cambria Math" panose="02040503050406030204" pitchFamily="18" charset="0"/>
                      </a:rPr>
                      <m:t>h</m:t>
                    </m:r>
                    <m:r>
                      <a:rPr lang="de-DE" b="0" i="1" smtClean="0">
                        <a:solidFill>
                          <a:srgbClr val="FF0000"/>
                        </a:solidFill>
                        <a:latin typeface="Cambria Math" panose="02040503050406030204" pitchFamily="18" charset="0"/>
                      </a:rPr>
                      <m:t>=</m:t>
                    </m:r>
                  </m:oMath>
                </a14:m>
                <a:r>
                  <a:rPr lang="de-DE" dirty="0" smtClean="0">
                    <a:solidFill>
                      <a:srgbClr val="FF0000"/>
                    </a:solidFill>
                  </a:rPr>
                  <a:t> Obergrenze für die Anzahl der Neuronen in der versteckten Schicht.</a:t>
                </a:r>
              </a:p>
              <a:p>
                <a:pPr lvl="2"/>
                <a:r>
                  <a:rPr lang="de-DE" dirty="0" smtClean="0"/>
                  <a:t>Es werden </a:t>
                </a:r>
                <a:r>
                  <a:rPr lang="de-DE" dirty="0" smtClean="0">
                    <a:solidFill>
                      <a:srgbClr val="FF0000"/>
                    </a:solidFill>
                  </a:rPr>
                  <a:t>450 Trainingsdaten </a:t>
                </a:r>
                <a:r>
                  <a:rPr lang="de-DE" dirty="0" smtClean="0"/>
                  <a:t>und 150 Testdaten verwendet. </a:t>
                </a:r>
              </a:p>
              <a:p>
                <a:pPr lvl="2"/>
                <a14:m>
                  <m:oMath xmlns:m="http://schemas.openxmlformats.org/officeDocument/2006/math">
                    <m:r>
                      <a:rPr lang="de-DE" b="0" i="1" smtClean="0">
                        <a:latin typeface="Cambria Math" panose="02040503050406030204" pitchFamily="18" charset="0"/>
                      </a:rPr>
                      <m:t>𝑚</m:t>
                    </m:r>
                    <m:r>
                      <a:rPr lang="de-DE" i="1">
                        <a:latin typeface="Cambria Math" panose="02040503050406030204" pitchFamily="18" charset="0"/>
                      </a:rPr>
                      <m:t>=</m:t>
                    </m:r>
                  </m:oMath>
                </a14:m>
                <a:r>
                  <a:rPr lang="de-DE" dirty="0" smtClean="0"/>
                  <a:t> Anzahl Inputneuronen; </a:t>
                </a:r>
                <a14:m>
                  <m:oMath xmlns:m="http://schemas.openxmlformats.org/officeDocument/2006/math">
                    <m:r>
                      <m:rPr>
                        <m:sty m:val="p"/>
                      </m:rPr>
                      <a:rPr lang="de-DE" b="0" i="0" smtClean="0">
                        <a:latin typeface="Cambria Math" panose="02040503050406030204" pitchFamily="18" charset="0"/>
                      </a:rPr>
                      <m:t>n</m:t>
                    </m:r>
                    <m:r>
                      <a:rPr lang="de-DE" b="0" i="0" smtClean="0">
                        <a:latin typeface="Cambria Math" panose="02040503050406030204" pitchFamily="18" charset="0"/>
                      </a:rPr>
                      <m:t> </m:t>
                    </m:r>
                    <m:r>
                      <a:rPr lang="de-DE" i="1" smtClean="0">
                        <a:latin typeface="Cambria Math" panose="02040503050406030204" pitchFamily="18" charset="0"/>
                      </a:rPr>
                      <m:t>=</m:t>
                    </m:r>
                  </m:oMath>
                </a14:m>
                <a:r>
                  <a:rPr lang="de-DE" dirty="0" smtClean="0"/>
                  <a:t> Anzahl Outpurneuronen.</a:t>
                </a:r>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rotWithShape="0">
                <a:blip r:embed="rId3"/>
                <a:stretch>
                  <a:fillRect l="-1043" t="-2241"/>
                </a:stretch>
              </a:blipFill>
            </p:spPr>
            <p:txBody>
              <a:bodyPr/>
              <a:lstStyle/>
              <a:p>
                <a:r>
                  <a:rPr lang="de-DE">
                    <a:noFill/>
                  </a:rPr>
                  <a:t> </a:t>
                </a:r>
              </a:p>
            </p:txBody>
          </p:sp>
        </mc:Fallback>
      </mc:AlternateContent>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21</a:t>
            </a:fld>
            <a:endParaRPr lang="de-DE" dirty="0"/>
          </a:p>
        </p:txBody>
      </p:sp>
      <p:sp>
        <p:nvSpPr>
          <p:cNvPr id="7" name="Geschweifte Klammer rechts 6"/>
          <p:cNvSpPr/>
          <p:nvPr/>
        </p:nvSpPr>
        <p:spPr>
          <a:xfrm>
            <a:off x="9764828" y="2221074"/>
            <a:ext cx="593056" cy="38170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8" name="Textfeld 7"/>
          <p:cNvSpPr txBox="1"/>
          <p:nvPr/>
        </p:nvSpPr>
        <p:spPr>
          <a:xfrm>
            <a:off x="10336817" y="3806452"/>
            <a:ext cx="1910318" cy="646331"/>
          </a:xfrm>
          <a:prstGeom prst="rect">
            <a:avLst/>
          </a:prstGeom>
          <a:noFill/>
        </p:spPr>
        <p:txBody>
          <a:bodyPr wrap="square" rtlCol="0">
            <a:spAutoFit/>
          </a:bodyPr>
          <a:lstStyle/>
          <a:p>
            <a:r>
              <a:rPr lang="de-DE" dirty="0" smtClean="0"/>
              <a:t>Bieten nur einen Anhaltspunkt</a:t>
            </a:r>
            <a:endParaRPr lang="de-DE" dirty="0"/>
          </a:p>
        </p:txBody>
      </p:sp>
    </p:spTree>
    <p:extLst>
      <p:ext uri="{BB962C8B-B14F-4D97-AF65-F5344CB8AC3E}">
        <p14:creationId xmlns:p14="http://schemas.microsoft.com/office/powerpoint/2010/main" val="9174142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p:sp>
        <p:nvSpPr>
          <p:cNvPr id="3" name="Inhaltsplatzhalter 2"/>
          <p:cNvSpPr>
            <a:spLocks noGrp="1"/>
          </p:cNvSpPr>
          <p:nvPr>
            <p:ph idx="1"/>
          </p:nvPr>
        </p:nvSpPr>
        <p:spPr/>
        <p:txBody>
          <a:bodyPr/>
          <a:lstStyle/>
          <a:p>
            <a:r>
              <a:rPr lang="de-DE" dirty="0" smtClean="0"/>
              <a:t>Topologie</a:t>
            </a:r>
          </a:p>
        </p:txBody>
      </p:sp>
      <p:sp>
        <p:nvSpPr>
          <p:cNvPr id="4" name="Datumsplatzhalter 3"/>
          <p:cNvSpPr>
            <a:spLocks noGrp="1"/>
          </p:cNvSpPr>
          <p:nvPr>
            <p:ph type="dt" sz="half" idx="10"/>
          </p:nvPr>
        </p:nvSpPr>
        <p:spPr/>
        <p:txBody>
          <a:bodyPr/>
          <a:lstStyle/>
          <a:p>
            <a:fld id="{7AC709DD-AC18-4FBA-B4E6-46DED743653E}"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22</a:t>
            </a:fld>
            <a:endParaRPr lang="de-DE" dirty="0"/>
          </a:p>
        </p:txBody>
      </p:sp>
      <p:pic>
        <p:nvPicPr>
          <p:cNvPr id="10" name="Grafik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4686" y="2212704"/>
            <a:ext cx="6025386" cy="3964259"/>
          </a:xfrm>
          <a:prstGeom prst="rect">
            <a:avLst/>
          </a:prstGeom>
        </p:spPr>
      </p:pic>
    </p:spTree>
    <p:extLst>
      <p:ext uri="{BB962C8B-B14F-4D97-AF65-F5344CB8AC3E}">
        <p14:creationId xmlns:p14="http://schemas.microsoft.com/office/powerpoint/2010/main" val="20362769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p:sp>
        <p:nvSpPr>
          <p:cNvPr id="3" name="Inhaltsplatzhalter 2"/>
          <p:cNvSpPr>
            <a:spLocks noGrp="1"/>
          </p:cNvSpPr>
          <p:nvPr>
            <p:ph idx="1"/>
          </p:nvPr>
        </p:nvSpPr>
        <p:spPr>
          <a:xfrm>
            <a:off x="838200" y="1889423"/>
            <a:ext cx="10515600" cy="4351338"/>
          </a:xfrm>
        </p:spPr>
        <p:txBody>
          <a:bodyPr>
            <a:normAutofit fontScale="70000" lnSpcReduction="20000"/>
          </a:bodyPr>
          <a:lstStyle/>
          <a:p>
            <a:r>
              <a:rPr lang="de-DE" sz="4000" dirty="0" smtClean="0"/>
              <a:t>Lernverfahren</a:t>
            </a:r>
          </a:p>
          <a:p>
            <a:pPr lvl="1"/>
            <a:r>
              <a:rPr lang="de-DE" sz="3400" dirty="0" smtClean="0"/>
              <a:t>Überwachtes Lernen</a:t>
            </a:r>
          </a:p>
          <a:p>
            <a:pPr lvl="2"/>
            <a:r>
              <a:rPr lang="de-DE" sz="2800" dirty="0" smtClean="0"/>
              <a:t>Eingabewerte bekannt</a:t>
            </a:r>
          </a:p>
          <a:p>
            <a:pPr lvl="2"/>
            <a:r>
              <a:rPr lang="de-DE" sz="2800" dirty="0" smtClean="0"/>
              <a:t>Erwartete Ausgabewerte bekannt</a:t>
            </a:r>
          </a:p>
          <a:p>
            <a:pPr lvl="2"/>
            <a:r>
              <a:rPr lang="de-DE" sz="2800" dirty="0" smtClean="0"/>
              <a:t>Tatsächlicher Wert wird mit erwarteten Ausgabewert verglichen.</a:t>
            </a:r>
          </a:p>
          <a:p>
            <a:pPr lvl="2"/>
            <a:r>
              <a:rPr lang="de-DE" sz="2800" dirty="0" smtClean="0"/>
              <a:t>Differenz </a:t>
            </a:r>
            <a:r>
              <a:rPr lang="de-DE" sz="2800" dirty="0" smtClean="0"/>
              <a:t>wird gebildet und zum „trainieren“ des Netzes genutzt.</a:t>
            </a:r>
          </a:p>
          <a:p>
            <a:pPr marL="914400" lvl="2" indent="0">
              <a:buNone/>
            </a:pPr>
            <a:endParaRPr lang="de-DE" sz="1600" dirty="0" smtClean="0"/>
          </a:p>
          <a:p>
            <a:pPr lvl="1"/>
            <a:r>
              <a:rPr lang="de-DE" sz="3400" dirty="0" smtClean="0"/>
              <a:t>Bestärkendes Lernen</a:t>
            </a:r>
          </a:p>
          <a:p>
            <a:pPr lvl="2"/>
            <a:r>
              <a:rPr lang="de-DE" sz="3200" dirty="0" smtClean="0"/>
              <a:t>Ähnlich wie überwachtes Lernen. </a:t>
            </a:r>
            <a:endParaRPr lang="de-DE" sz="3000" dirty="0" smtClean="0"/>
          </a:p>
          <a:p>
            <a:pPr lvl="2"/>
            <a:r>
              <a:rPr lang="de-DE" sz="2800" dirty="0" smtClean="0"/>
              <a:t>Anwendbar, wenn keine Ausgabewerte zur Verfügung stehen.</a:t>
            </a:r>
          </a:p>
          <a:p>
            <a:pPr lvl="2"/>
            <a:r>
              <a:rPr lang="de-DE" sz="2800" dirty="0" smtClean="0"/>
              <a:t>Netz erhält nur Information ob richtig oder falsch und muss damit trainiert werden.</a:t>
            </a:r>
          </a:p>
          <a:p>
            <a:pPr lvl="2"/>
            <a:endParaRPr lang="de-DE" sz="1400" dirty="0" smtClean="0"/>
          </a:p>
          <a:p>
            <a:pPr lvl="1"/>
            <a:r>
              <a:rPr lang="de-DE" sz="3400" dirty="0" smtClean="0"/>
              <a:t>Nicht überwachtes Lernen</a:t>
            </a:r>
          </a:p>
          <a:p>
            <a:pPr lvl="2"/>
            <a:r>
              <a:rPr lang="de-DE" sz="2800" dirty="0" smtClean="0"/>
              <a:t>Sehr nah am biologischen Vorbild. </a:t>
            </a:r>
          </a:p>
          <a:p>
            <a:pPr lvl="2"/>
            <a:r>
              <a:rPr lang="de-DE" sz="2800" dirty="0" smtClean="0"/>
              <a:t>Das Neuronale Netz verändert sich entsprechend den Eingabemustern von selbst.</a:t>
            </a:r>
          </a:p>
          <a:p>
            <a:pPr marL="914400" lvl="2"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23</a:t>
            </a:fld>
            <a:endParaRPr lang="de-DE" dirty="0"/>
          </a:p>
        </p:txBody>
      </p:sp>
    </p:spTree>
    <p:extLst>
      <p:ext uri="{BB962C8B-B14F-4D97-AF65-F5344CB8AC3E}">
        <p14:creationId xmlns:p14="http://schemas.microsoft.com/office/powerpoint/2010/main" val="19650300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p:sp>
        <p:nvSpPr>
          <p:cNvPr id="3" name="Inhaltsplatzhalter 2"/>
          <p:cNvSpPr>
            <a:spLocks noGrp="1"/>
          </p:cNvSpPr>
          <p:nvPr>
            <p:ph idx="1"/>
          </p:nvPr>
        </p:nvSpPr>
        <p:spPr>
          <a:xfrm>
            <a:off x="838200" y="1889423"/>
            <a:ext cx="10515600" cy="4351338"/>
          </a:xfrm>
        </p:spPr>
        <p:txBody>
          <a:bodyPr>
            <a:normAutofit fontScale="70000" lnSpcReduction="20000"/>
          </a:bodyPr>
          <a:lstStyle/>
          <a:p>
            <a:r>
              <a:rPr lang="de-DE" sz="4000" dirty="0" smtClean="0"/>
              <a:t>Lernverfahren</a:t>
            </a:r>
          </a:p>
          <a:p>
            <a:pPr lvl="1"/>
            <a:r>
              <a:rPr lang="de-DE" sz="3400" dirty="0" smtClean="0"/>
              <a:t>Überwachtes Lernen</a:t>
            </a:r>
          </a:p>
          <a:p>
            <a:pPr lvl="2"/>
            <a:r>
              <a:rPr lang="de-DE" sz="2800" dirty="0" smtClean="0"/>
              <a:t>Eingabewerte bekannt</a:t>
            </a:r>
          </a:p>
          <a:p>
            <a:pPr lvl="2"/>
            <a:r>
              <a:rPr lang="de-DE" sz="2800" dirty="0" smtClean="0"/>
              <a:t>Erwartete Ausgabewerte bekannt</a:t>
            </a:r>
          </a:p>
          <a:p>
            <a:pPr lvl="2"/>
            <a:r>
              <a:rPr lang="de-DE" sz="2800" dirty="0" smtClean="0"/>
              <a:t>Tatsächlicher Wert wird mit erwarteten Ausgabewert verglichen.</a:t>
            </a:r>
          </a:p>
          <a:p>
            <a:pPr lvl="2"/>
            <a:r>
              <a:rPr lang="de-DE" sz="2800" dirty="0"/>
              <a:t>Differenz wird gebildet und zum „trainieren“ des Netzes genutzt</a:t>
            </a:r>
            <a:r>
              <a:rPr lang="de-DE" sz="2800" dirty="0" smtClean="0"/>
              <a:t>.</a:t>
            </a:r>
          </a:p>
          <a:p>
            <a:pPr lvl="2"/>
            <a:endParaRPr lang="de-DE" sz="1600" dirty="0"/>
          </a:p>
          <a:p>
            <a:pPr lvl="1"/>
            <a:r>
              <a:rPr lang="de-DE" sz="3400" dirty="0" smtClean="0"/>
              <a:t>Bestärkendes </a:t>
            </a:r>
            <a:r>
              <a:rPr lang="de-DE" sz="3400" dirty="0" smtClean="0"/>
              <a:t>Lernen</a:t>
            </a:r>
          </a:p>
          <a:p>
            <a:pPr lvl="2"/>
            <a:r>
              <a:rPr lang="de-DE" sz="3200" dirty="0" smtClean="0"/>
              <a:t>Ähnlich wie überwachtes Lernen. </a:t>
            </a:r>
            <a:endParaRPr lang="de-DE" sz="3000" dirty="0" smtClean="0"/>
          </a:p>
          <a:p>
            <a:pPr lvl="2"/>
            <a:r>
              <a:rPr lang="de-DE" sz="2800" dirty="0" smtClean="0"/>
              <a:t>Anwendbar, wenn keine Ausgabewerte zur Verfügung stehen.</a:t>
            </a:r>
          </a:p>
          <a:p>
            <a:pPr lvl="2"/>
            <a:r>
              <a:rPr lang="de-DE" sz="2800" dirty="0" smtClean="0"/>
              <a:t>Netz erhält nur Information ob richtig oder falsch und muss damit trainiert werden.</a:t>
            </a:r>
          </a:p>
          <a:p>
            <a:pPr lvl="2"/>
            <a:endParaRPr lang="de-DE" sz="1400" dirty="0" smtClean="0"/>
          </a:p>
          <a:p>
            <a:pPr lvl="1"/>
            <a:r>
              <a:rPr lang="de-DE" sz="3400" dirty="0" smtClean="0"/>
              <a:t>Nicht überwachtes Lernen</a:t>
            </a:r>
          </a:p>
          <a:p>
            <a:pPr lvl="2"/>
            <a:r>
              <a:rPr lang="de-DE" sz="2800" dirty="0" smtClean="0"/>
              <a:t>Sehr nah am biologischen Vorbild. </a:t>
            </a:r>
          </a:p>
          <a:p>
            <a:pPr lvl="2"/>
            <a:r>
              <a:rPr lang="de-DE" sz="2800" dirty="0" smtClean="0"/>
              <a:t>Das Neuronale Netz verändert sich entsprechend den Eingabemustern von selbst.</a:t>
            </a:r>
          </a:p>
          <a:p>
            <a:pPr marL="914400" lvl="2"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24</a:t>
            </a:fld>
            <a:endParaRPr lang="de-DE" dirty="0"/>
          </a:p>
        </p:txBody>
      </p:sp>
      <p:sp>
        <p:nvSpPr>
          <p:cNvPr id="7" name="Rechteck 6"/>
          <p:cNvSpPr/>
          <p:nvPr/>
        </p:nvSpPr>
        <p:spPr>
          <a:xfrm>
            <a:off x="560439" y="1710813"/>
            <a:ext cx="10530348" cy="20795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n w="19050">
                <a:solidFill>
                  <a:schemeClr val="bg2">
                    <a:lumMod val="75000"/>
                  </a:schemeClr>
                </a:solidFill>
              </a:ln>
              <a:noFill/>
            </a:endParaRPr>
          </a:p>
        </p:txBody>
      </p:sp>
    </p:spTree>
    <p:extLst>
      <p:ext uri="{BB962C8B-B14F-4D97-AF65-F5344CB8AC3E}">
        <p14:creationId xmlns:p14="http://schemas.microsoft.com/office/powerpoint/2010/main" val="27741529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a:xfrm>
                <a:off x="838200" y="1889423"/>
                <a:ext cx="10515600" cy="4351338"/>
              </a:xfrm>
            </p:spPr>
            <p:txBody>
              <a:bodyPr>
                <a:normAutofit fontScale="92500" lnSpcReduction="20000"/>
              </a:bodyPr>
              <a:lstStyle/>
              <a:p>
                <a:r>
                  <a:rPr lang="de-DE" sz="3000" dirty="0" smtClean="0"/>
                  <a:t>Lernverfahren</a:t>
                </a:r>
              </a:p>
              <a:p>
                <a:pPr lvl="1"/>
                <a:r>
                  <a:rPr lang="de-DE" sz="2600" dirty="0" smtClean="0"/>
                  <a:t>Überwachtes Lernen</a:t>
                </a:r>
              </a:p>
              <a:p>
                <a:pPr lvl="2"/>
                <a:r>
                  <a:rPr lang="de-DE" sz="2200" dirty="0" smtClean="0"/>
                  <a:t>Eingabewerte bekannt  </a:t>
                </a:r>
              </a:p>
              <a:p>
                <a:pPr lvl="2"/>
                <a:r>
                  <a:rPr lang="de-DE" sz="2200" dirty="0" smtClean="0"/>
                  <a:t>Erwartete Ausgabewerte bekannt</a:t>
                </a:r>
              </a:p>
              <a:p>
                <a:pPr lvl="2"/>
                <a:r>
                  <a:rPr lang="de-DE" sz="2200" dirty="0" smtClean="0"/>
                  <a:t>Tatsächlicher Wert wird mit erwarteten Ausgabewert verglichen.</a:t>
                </a:r>
              </a:p>
              <a:p>
                <a:pPr lvl="2"/>
                <a:r>
                  <a:rPr lang="de-DE" sz="2200" u="sng" dirty="0"/>
                  <a:t>Differenz wird gebildet und zum „trainieren“ des Netzes genutzt</a:t>
                </a:r>
                <a:r>
                  <a:rPr lang="de-DE" sz="2200" u="sng" dirty="0" smtClean="0"/>
                  <a:t>.  </a:t>
                </a:r>
                <a14:m>
                  <m:oMath xmlns:m="http://schemas.openxmlformats.org/officeDocument/2006/math">
                    <m:r>
                      <a:rPr lang="de-DE" sz="2200" i="0" u="sng" smtClean="0">
                        <a:latin typeface="Cambria Math" panose="02040503050406030204" pitchFamily="18" charset="0"/>
                        <a:ea typeface="Cambria Math" panose="02040503050406030204" pitchFamily="18" charset="0"/>
                      </a:rPr>
                      <m:t>→</m:t>
                    </m:r>
                  </m:oMath>
                </a14:m>
                <a:r>
                  <a:rPr lang="de-DE" sz="2200" u="sng" dirty="0" smtClean="0"/>
                  <a:t> MSE</a:t>
                </a:r>
                <a:endParaRPr lang="de-DE" sz="2200" u="sng" dirty="0"/>
              </a:p>
              <a:p>
                <a:pPr marL="914400" lvl="2" indent="0">
                  <a:buNone/>
                </a:pPr>
                <a:endParaRPr lang="de-DE" dirty="0"/>
              </a:p>
              <a:p>
                <a:pPr lvl="1"/>
                <a:r>
                  <a:rPr lang="de-DE" sz="2600" dirty="0" smtClean="0"/>
                  <a:t>MSE - Funktion:</a:t>
                </a:r>
              </a:p>
              <a:p>
                <a:pPr lvl="1"/>
                <a:endParaRPr lang="de-DE" dirty="0" smtClean="0"/>
              </a:p>
              <a:p>
                <a:pPr marL="457200" lvl="1" indent="0">
                  <a:buNone/>
                </a:pPr>
                <a:endParaRPr lang="de-DE" dirty="0"/>
              </a:p>
              <a:p>
                <a:pPr lvl="1"/>
                <a:endParaRPr lang="de-DE" dirty="0" smtClean="0"/>
              </a:p>
              <a:p>
                <a:pPr lvl="1"/>
                <a:endParaRPr lang="de-DE" sz="600" dirty="0" smtClean="0"/>
              </a:p>
              <a:p>
                <a:pPr lvl="1"/>
                <a14:m>
                  <m:oMath xmlns:m="http://schemas.openxmlformats.org/officeDocument/2006/math">
                    <m:sSub>
                      <m:sSubPr>
                        <m:ctrlPr>
                          <a:rPr lang="de-DE" sz="2600" b="0" i="1" smtClean="0">
                            <a:latin typeface="Cambria Math" panose="02040503050406030204" pitchFamily="18" charset="0"/>
                          </a:rPr>
                        </m:ctrlPr>
                      </m:sSubPr>
                      <m:e>
                        <m:r>
                          <a:rPr lang="de-DE" sz="2600" b="0" i="1" smtClean="0">
                            <a:latin typeface="Cambria Math" panose="02040503050406030204" pitchFamily="18" charset="0"/>
                          </a:rPr>
                          <m:t>𝑘</m:t>
                        </m:r>
                      </m:e>
                      <m:sub>
                        <m:r>
                          <a:rPr lang="de-DE" sz="2600" b="0" i="1" smtClean="0">
                            <a:latin typeface="Cambria Math" panose="02040503050406030204" pitchFamily="18" charset="0"/>
                          </a:rPr>
                          <m:t>𝑖</m:t>
                        </m:r>
                        <m:r>
                          <a:rPr lang="de-DE" sz="2600" b="0" i="1" smtClean="0">
                            <a:latin typeface="Cambria Math" panose="02040503050406030204" pitchFamily="18" charset="0"/>
                          </a:rPr>
                          <m:t>+1</m:t>
                        </m:r>
                      </m:sub>
                    </m:sSub>
                    <m:r>
                      <a:rPr lang="de-DE" sz="2600" b="0" i="1" smtClean="0">
                        <a:latin typeface="Cambria Math" panose="02040503050406030204" pitchFamily="18" charset="0"/>
                      </a:rPr>
                      <m:t>= </m:t>
                    </m:r>
                  </m:oMath>
                </a14:m>
                <a:r>
                  <a:rPr lang="de-DE" sz="2600" dirty="0" smtClean="0"/>
                  <a:t> Prognostizierter Kurs des KNN zum Tag </a:t>
                </a:r>
                <a14:m>
                  <m:oMath xmlns:m="http://schemas.openxmlformats.org/officeDocument/2006/math">
                    <m:r>
                      <a:rPr lang="de-DE" sz="2600" b="0" i="1" smtClean="0">
                        <a:latin typeface="Cambria Math" panose="02040503050406030204" pitchFamily="18" charset="0"/>
                      </a:rPr>
                      <m:t>𝑖</m:t>
                    </m:r>
                    <m:r>
                      <a:rPr lang="de-DE" sz="2600" b="0" i="1" smtClean="0">
                        <a:latin typeface="Cambria Math" panose="02040503050406030204" pitchFamily="18" charset="0"/>
                      </a:rPr>
                      <m:t>+1</m:t>
                    </m:r>
                  </m:oMath>
                </a14:m>
                <a:r>
                  <a:rPr lang="de-DE" sz="2600" dirty="0" smtClean="0"/>
                  <a:t>.</a:t>
                </a:r>
              </a:p>
              <a:p>
                <a:pPr lvl="1"/>
                <a14:m>
                  <m:oMath xmlns:m="http://schemas.openxmlformats.org/officeDocument/2006/math">
                    <m:sSup>
                      <m:sSupPr>
                        <m:ctrlPr>
                          <a:rPr lang="de-DE" sz="2600" b="0" i="1" smtClean="0">
                            <a:latin typeface="Cambria Math" panose="02040503050406030204" pitchFamily="18" charset="0"/>
                          </a:rPr>
                        </m:ctrlPr>
                      </m:sSupPr>
                      <m:e>
                        <m:sSub>
                          <m:sSubPr>
                            <m:ctrlPr>
                              <a:rPr lang="de-DE" sz="2600" i="1">
                                <a:latin typeface="Cambria Math" panose="02040503050406030204" pitchFamily="18" charset="0"/>
                              </a:rPr>
                            </m:ctrlPr>
                          </m:sSubPr>
                          <m:e>
                            <m:r>
                              <a:rPr lang="de-DE" sz="2600" i="1">
                                <a:latin typeface="Cambria Math" panose="02040503050406030204" pitchFamily="18" charset="0"/>
                              </a:rPr>
                              <m:t>𝑘</m:t>
                            </m:r>
                          </m:e>
                          <m:sub>
                            <m:r>
                              <a:rPr lang="de-DE" sz="2600" i="1">
                                <a:latin typeface="Cambria Math" panose="02040503050406030204" pitchFamily="18" charset="0"/>
                              </a:rPr>
                              <m:t>𝑖</m:t>
                            </m:r>
                            <m:r>
                              <a:rPr lang="de-DE" sz="2600" i="1">
                                <a:latin typeface="Cambria Math" panose="02040503050406030204" pitchFamily="18" charset="0"/>
                              </a:rPr>
                              <m:t>+1</m:t>
                            </m:r>
                          </m:sub>
                        </m:sSub>
                      </m:e>
                      <m:sup>
                        <m:r>
                          <a:rPr lang="de-DE" sz="2600" b="0" i="0" smtClean="0">
                            <a:latin typeface="Cambria Math" panose="02040503050406030204" pitchFamily="18" charset="0"/>
                          </a:rPr>
                          <m:t>′</m:t>
                        </m:r>
                      </m:sup>
                    </m:sSup>
                    <m:r>
                      <a:rPr lang="de-DE" sz="2600" b="0" i="0" smtClean="0">
                        <a:latin typeface="Cambria Math" panose="02040503050406030204" pitchFamily="18" charset="0"/>
                      </a:rPr>
                      <m:t>= </m:t>
                    </m:r>
                  </m:oMath>
                </a14:m>
                <a:r>
                  <a:rPr lang="de-DE" sz="2600" dirty="0" smtClean="0"/>
                  <a:t>Echter Kurs zum Tag </a:t>
                </a:r>
                <a14:m>
                  <m:oMath xmlns:m="http://schemas.openxmlformats.org/officeDocument/2006/math">
                    <m:r>
                      <a:rPr lang="de-DE" sz="2600" i="1">
                        <a:latin typeface="Cambria Math" panose="02040503050406030204" pitchFamily="18" charset="0"/>
                      </a:rPr>
                      <m:t>𝑖</m:t>
                    </m:r>
                    <m:r>
                      <a:rPr lang="de-DE" sz="2600" i="1">
                        <a:latin typeface="Cambria Math" panose="02040503050406030204" pitchFamily="18" charset="0"/>
                      </a:rPr>
                      <m:t>+1</m:t>
                    </m:r>
                  </m:oMath>
                </a14:m>
                <a:r>
                  <a:rPr lang="de-DE" sz="2600" dirty="0" smtClean="0"/>
                  <a:t>.</a:t>
                </a:r>
              </a:p>
              <a:p>
                <a:pPr marL="914400" lvl="2" indent="0">
                  <a:buNone/>
                </a:pPr>
                <a:endParaRPr lang="de-DE" sz="1600" dirty="0" smtClean="0"/>
              </a:p>
              <a:p>
                <a:pPr marL="914400" lvl="2" indent="0">
                  <a:buNone/>
                </a:pPr>
                <a:endParaRPr lang="de-DE" dirty="0" smtClean="0"/>
              </a:p>
            </p:txBody>
          </p:sp>
        </mc:Choice>
        <mc:Fallback>
          <p:sp>
            <p:nvSpPr>
              <p:cNvPr id="3" name="Inhaltsplatzhalter 2"/>
              <p:cNvSpPr>
                <a:spLocks noGrp="1" noRot="1" noChangeAspect="1" noMove="1" noResize="1" noEditPoints="1" noAdjustHandles="1" noChangeArrowheads="1" noChangeShapeType="1" noTextEdit="1"/>
              </p:cNvSpPr>
              <p:nvPr>
                <p:ph idx="1"/>
              </p:nvPr>
            </p:nvSpPr>
            <p:spPr>
              <a:xfrm>
                <a:off x="838200" y="1889423"/>
                <a:ext cx="10515600" cy="4351338"/>
              </a:xfrm>
              <a:blipFill rotWithShape="0">
                <a:blip r:embed="rId2"/>
                <a:stretch>
                  <a:fillRect l="-1043" t="-3922"/>
                </a:stretch>
              </a:blipFill>
            </p:spPr>
            <p:txBody>
              <a:bodyPr/>
              <a:lstStyle/>
              <a:p>
                <a:r>
                  <a:rPr lang="de-DE">
                    <a:noFill/>
                  </a:rPr>
                  <a:t> </a:t>
                </a:r>
              </a:p>
            </p:txBody>
          </p:sp>
        </mc:Fallback>
      </mc:AlternateContent>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25</a:t>
            </a:fld>
            <a:endParaRPr lang="de-DE" dirty="0"/>
          </a:p>
        </p:txBody>
      </p:sp>
      <mc:AlternateContent xmlns:mc="http://schemas.openxmlformats.org/markup-compatibility/2006" xmlns:a14="http://schemas.microsoft.com/office/drawing/2010/main">
        <mc:Choice Requires="a14">
          <p:sp>
            <p:nvSpPr>
              <p:cNvPr id="7" name="Textfeld 6"/>
              <p:cNvSpPr txBox="1"/>
              <p:nvPr/>
            </p:nvSpPr>
            <p:spPr>
              <a:xfrm>
                <a:off x="1399930" y="4279609"/>
                <a:ext cx="3729995" cy="8751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2000" b="0" i="1" smtClean="0">
                          <a:latin typeface="Cambria Math" panose="02040503050406030204" pitchFamily="18" charset="0"/>
                        </a:rPr>
                        <m:t>𝑀𝑆𝐸</m:t>
                      </m:r>
                      <m:r>
                        <a:rPr lang="de-DE" sz="2000" b="0" i="1" smtClean="0">
                          <a:latin typeface="Cambria Math" panose="02040503050406030204" pitchFamily="18" charset="0"/>
                        </a:rPr>
                        <m:t>=</m:t>
                      </m:r>
                      <m:f>
                        <m:fPr>
                          <m:ctrlPr>
                            <a:rPr lang="de-DE" sz="2000" b="0" i="1" smtClean="0">
                              <a:latin typeface="Cambria Math" panose="02040503050406030204" pitchFamily="18" charset="0"/>
                            </a:rPr>
                          </m:ctrlPr>
                        </m:fPr>
                        <m:num>
                          <m:r>
                            <a:rPr lang="de-DE" sz="2000" b="0" i="1" smtClean="0">
                              <a:latin typeface="Cambria Math" panose="02040503050406030204" pitchFamily="18" charset="0"/>
                            </a:rPr>
                            <m:t>1</m:t>
                          </m:r>
                        </m:num>
                        <m:den>
                          <m:r>
                            <a:rPr lang="de-DE" sz="2000" b="0" i="1" smtClean="0">
                              <a:latin typeface="Cambria Math" panose="02040503050406030204" pitchFamily="18" charset="0"/>
                            </a:rPr>
                            <m:t>2</m:t>
                          </m:r>
                        </m:den>
                      </m:f>
                      <m:nary>
                        <m:naryPr>
                          <m:chr m:val="∑"/>
                          <m:ctrlPr>
                            <a:rPr lang="de-DE" sz="2000" b="0" i="1" smtClean="0">
                              <a:latin typeface="Cambria Math" panose="02040503050406030204" pitchFamily="18" charset="0"/>
                            </a:rPr>
                          </m:ctrlPr>
                        </m:naryPr>
                        <m:sub>
                          <m:r>
                            <m:rPr>
                              <m:brk m:alnAt="23"/>
                            </m:rPr>
                            <a:rPr lang="de-DE" sz="2000" b="0" i="1" smtClean="0">
                              <a:latin typeface="Cambria Math" panose="02040503050406030204" pitchFamily="18" charset="0"/>
                            </a:rPr>
                            <m:t>𝑗</m:t>
                          </m:r>
                        </m:sub>
                        <m:sup>
                          <m:r>
                            <a:rPr lang="de-DE" sz="2000" b="0" i="1" smtClean="0">
                              <a:latin typeface="Cambria Math" panose="02040503050406030204" pitchFamily="18" charset="0"/>
                            </a:rPr>
                            <m:t>𝑛</m:t>
                          </m:r>
                        </m:sup>
                        <m:e>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m:t>
                              </m:r>
                              <m:sSub>
                                <m:sSubPr>
                                  <m:ctrlPr>
                                    <a:rPr lang="de-DE" sz="2000" b="0" i="1" smtClean="0">
                                      <a:latin typeface="Cambria Math" panose="02040503050406030204" pitchFamily="18" charset="0"/>
                                    </a:rPr>
                                  </m:ctrlPr>
                                </m:sSubPr>
                                <m:e>
                                  <m:sSub>
                                    <m:sSubPr>
                                      <m:ctrlPr>
                                        <a:rPr lang="de-DE" sz="2000" i="1">
                                          <a:latin typeface="Cambria Math" panose="02040503050406030204" pitchFamily="18" charset="0"/>
                                        </a:rPr>
                                      </m:ctrlPr>
                                    </m:sSubPr>
                                    <m:e>
                                      <m:r>
                                        <a:rPr lang="de-DE" sz="2000" i="1">
                                          <a:latin typeface="Cambria Math" panose="02040503050406030204" pitchFamily="18" charset="0"/>
                                        </a:rPr>
                                        <m:t>𝑘</m:t>
                                      </m:r>
                                    </m:e>
                                    <m:sub>
                                      <m:r>
                                        <a:rPr lang="de-DE" sz="2000" i="1">
                                          <a:latin typeface="Cambria Math" panose="02040503050406030204" pitchFamily="18" charset="0"/>
                                        </a:rPr>
                                        <m:t>𝑖</m:t>
                                      </m:r>
                                      <m:r>
                                        <a:rPr lang="de-DE" sz="2000" i="1">
                                          <a:latin typeface="Cambria Math" panose="02040503050406030204" pitchFamily="18" charset="0"/>
                                        </a:rPr>
                                        <m:t>+1</m:t>
                                      </m:r>
                                    </m:sub>
                                  </m:sSub>
                                  <m:r>
                                    <a:rPr lang="de-DE" sz="2000" b="0" i="1" smtClean="0">
                                      <a:latin typeface="Cambria Math" panose="02040503050406030204" pitchFamily="18" charset="0"/>
                                    </a:rPr>
                                    <m:t>)</m:t>
                                  </m:r>
                                </m:e>
                                <m:sub>
                                  <m:r>
                                    <a:rPr lang="de-DE" sz="2000" b="0" i="1" smtClean="0">
                                      <a:latin typeface="Cambria Math" panose="02040503050406030204" pitchFamily="18" charset="0"/>
                                    </a:rPr>
                                    <m:t>𝑗</m:t>
                                  </m:r>
                                </m:sub>
                              </m:sSub>
                              <m:r>
                                <a:rPr lang="de-DE" sz="2000" b="0" i="1" smtClean="0">
                                  <a:latin typeface="Cambria Math" panose="02040503050406030204" pitchFamily="18" charset="0"/>
                                </a:rPr>
                                <m:t>−</m:t>
                              </m:r>
                              <m:sSub>
                                <m:sSubPr>
                                  <m:ctrlPr>
                                    <a:rPr lang="de-DE" sz="2000" b="0" i="1" smtClean="0">
                                      <a:latin typeface="Cambria Math" panose="02040503050406030204" pitchFamily="18" charset="0"/>
                                    </a:rPr>
                                  </m:ctrlPr>
                                </m:sSubPr>
                                <m:e>
                                  <m:sSup>
                                    <m:sSupPr>
                                      <m:ctrlPr>
                                        <a:rPr lang="de-DE" sz="2000" i="1">
                                          <a:latin typeface="Cambria Math" panose="02040503050406030204" pitchFamily="18" charset="0"/>
                                        </a:rPr>
                                      </m:ctrlPr>
                                    </m:sSupPr>
                                    <m:e>
                                      <m:sSub>
                                        <m:sSubPr>
                                          <m:ctrlPr>
                                            <a:rPr lang="de-DE" sz="2000" i="1">
                                              <a:latin typeface="Cambria Math" panose="02040503050406030204" pitchFamily="18" charset="0"/>
                                            </a:rPr>
                                          </m:ctrlPr>
                                        </m:sSubPr>
                                        <m:e>
                                          <m:r>
                                            <a:rPr lang="de-DE" sz="2000" b="0" i="1" smtClean="0">
                                              <a:latin typeface="Cambria Math" panose="02040503050406030204" pitchFamily="18" charset="0"/>
                                            </a:rPr>
                                            <m:t>(</m:t>
                                          </m:r>
                                          <m:r>
                                            <a:rPr lang="de-DE" sz="2000" i="1">
                                              <a:latin typeface="Cambria Math" panose="02040503050406030204" pitchFamily="18" charset="0"/>
                                            </a:rPr>
                                            <m:t>𝑘</m:t>
                                          </m:r>
                                        </m:e>
                                        <m:sub>
                                          <m:r>
                                            <a:rPr lang="de-DE" sz="2000" i="1">
                                              <a:latin typeface="Cambria Math" panose="02040503050406030204" pitchFamily="18" charset="0"/>
                                            </a:rPr>
                                            <m:t>𝑖</m:t>
                                          </m:r>
                                          <m:r>
                                            <a:rPr lang="de-DE" sz="2000" i="1">
                                              <a:latin typeface="Cambria Math" panose="02040503050406030204" pitchFamily="18" charset="0"/>
                                            </a:rPr>
                                            <m:t>+1</m:t>
                                          </m:r>
                                        </m:sub>
                                      </m:sSub>
                                    </m:e>
                                    <m:sup>
                                      <m:r>
                                        <a:rPr lang="de-DE" sz="2000">
                                          <a:latin typeface="Cambria Math" panose="02040503050406030204" pitchFamily="18" charset="0"/>
                                        </a:rPr>
                                        <m:t>′</m:t>
                                      </m:r>
                                    </m:sup>
                                  </m:sSup>
                                  <m:r>
                                    <a:rPr lang="de-DE" sz="2000" b="0" i="1" smtClean="0">
                                      <a:latin typeface="Cambria Math" panose="02040503050406030204" pitchFamily="18" charset="0"/>
                                    </a:rPr>
                                    <m:t>)</m:t>
                                  </m:r>
                                </m:e>
                                <m:sub>
                                  <m:r>
                                    <a:rPr lang="de-DE" sz="2000" b="0" i="1" smtClean="0">
                                      <a:latin typeface="Cambria Math" panose="02040503050406030204" pitchFamily="18" charset="0"/>
                                    </a:rPr>
                                    <m:t>𝑗</m:t>
                                  </m:r>
                                </m:sub>
                              </m:sSub>
                              <m:r>
                                <a:rPr lang="de-DE" sz="2000" b="0" i="1" smtClean="0">
                                  <a:latin typeface="Cambria Math" panose="02040503050406030204" pitchFamily="18" charset="0"/>
                                </a:rPr>
                                <m:t>)</m:t>
                              </m:r>
                            </m:e>
                            <m:sup>
                              <m:r>
                                <a:rPr lang="de-DE" sz="2000" b="0" i="1" smtClean="0">
                                  <a:latin typeface="Cambria Math" panose="02040503050406030204" pitchFamily="18" charset="0"/>
                                </a:rPr>
                                <m:t>2</m:t>
                              </m:r>
                            </m:sup>
                          </m:sSup>
                        </m:e>
                      </m:nary>
                    </m:oMath>
                  </m:oMathPara>
                </a14:m>
                <a:endParaRPr lang="de-DE" sz="2000" dirty="0"/>
              </a:p>
            </p:txBody>
          </p:sp>
        </mc:Choice>
        <mc:Fallback xmlns="">
          <p:sp>
            <p:nvSpPr>
              <p:cNvPr id="7" name="Textfeld 6"/>
              <p:cNvSpPr txBox="1">
                <a:spLocks noRot="1" noChangeAspect="1" noMove="1" noResize="1" noEditPoints="1" noAdjustHandles="1" noChangeArrowheads="1" noChangeShapeType="1" noTextEdit="1"/>
              </p:cNvSpPr>
              <p:nvPr/>
            </p:nvSpPr>
            <p:spPr>
              <a:xfrm>
                <a:off x="1399930" y="4279609"/>
                <a:ext cx="3729995" cy="875111"/>
              </a:xfrm>
              <a:prstGeom prst="rect">
                <a:avLst/>
              </a:prstGeom>
              <a:blipFill rotWithShape="0">
                <a:blip r:embed="rId3" cstate="print"/>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1049636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7AC709DD-AC18-4FBA-B4E6-46DED743653E}"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26</a:t>
            </a:fld>
            <a:endParaRPr lang="de-DE" dirty="0"/>
          </a:p>
        </p:txBody>
      </p:sp>
      <p:sp>
        <p:nvSpPr>
          <p:cNvPr id="8" name="Inhaltsplatzhalter 7"/>
          <p:cNvSpPr>
            <a:spLocks noGrp="1"/>
          </p:cNvSpPr>
          <p:nvPr>
            <p:ph idx="1"/>
          </p:nvPr>
        </p:nvSpPr>
        <p:spPr/>
        <p:txBody>
          <a:bodyPr>
            <a:normAutofit fontScale="92500" lnSpcReduction="20000"/>
          </a:bodyPr>
          <a:lstStyle/>
          <a:p>
            <a:pPr marL="571500" indent="-571500">
              <a:buFont typeface="+mj-lt"/>
              <a:buAutoNum type="romanUcPeriod"/>
            </a:pPr>
            <a:r>
              <a:rPr lang="de-DE" dirty="0" smtClean="0"/>
              <a:t>Motivation</a:t>
            </a:r>
          </a:p>
          <a:p>
            <a:pPr marL="285750" indent="-285750">
              <a:buFont typeface="+mj-lt"/>
              <a:buAutoNum type="romanUcPeriod"/>
            </a:pPr>
            <a:endParaRPr lang="de-DE" sz="100" dirty="0" smtClean="0"/>
          </a:p>
          <a:p>
            <a:pPr marL="571500" indent="-571500">
              <a:buFont typeface="+mj-lt"/>
              <a:buAutoNum type="romanUcPeriod"/>
            </a:pPr>
            <a:r>
              <a:rPr lang="de-DE" dirty="0" smtClean="0"/>
              <a:t>Konzeption der Anwendung</a:t>
            </a:r>
          </a:p>
          <a:p>
            <a:pPr marL="571500" indent="-571500">
              <a:buFont typeface="+mj-lt"/>
              <a:buAutoNum type="romanUcPeriod"/>
            </a:pPr>
            <a:r>
              <a:rPr lang="de-DE" dirty="0" smtClean="0"/>
              <a:t>Konzeption des künstlichen neuronalen Netzes</a:t>
            </a:r>
          </a:p>
          <a:p>
            <a:pPr marL="285750" indent="-285750">
              <a:buFont typeface="+mj-lt"/>
              <a:buAutoNum type="romanUcPeriod"/>
            </a:pPr>
            <a:endParaRPr lang="de-DE" sz="100" dirty="0" smtClean="0"/>
          </a:p>
          <a:p>
            <a:pPr marL="571500" indent="-571500">
              <a:buFont typeface="+mj-lt"/>
              <a:buAutoNum type="romanUcPeriod"/>
            </a:pPr>
            <a:r>
              <a:rPr lang="de-DE" b="1" dirty="0" smtClean="0"/>
              <a:t>Umsetzung der Anwendung</a:t>
            </a:r>
          </a:p>
          <a:p>
            <a:pPr marL="571500" indent="-571500">
              <a:buFont typeface="+mj-lt"/>
              <a:buAutoNum type="romanUcPeriod"/>
            </a:pPr>
            <a:r>
              <a:rPr lang="de-DE" dirty="0" smtClean="0"/>
              <a:t>Umsetzung des künstlichen neuronalen Netzes</a:t>
            </a:r>
          </a:p>
          <a:p>
            <a:pPr marL="571500" indent="-571500">
              <a:buFont typeface="+mj-lt"/>
              <a:buAutoNum type="romanUcPeriod"/>
            </a:pPr>
            <a:r>
              <a:rPr lang="de-DE" dirty="0" smtClean="0"/>
              <a:t>Zusammenführung der Komponenten</a:t>
            </a:r>
          </a:p>
          <a:p>
            <a:pPr marL="571500" indent="-571500">
              <a:buFont typeface="+mj-lt"/>
              <a:buAutoNum type="romanUcPeriod"/>
            </a:pPr>
            <a:endParaRPr lang="de-DE" sz="100" dirty="0" smtClean="0"/>
          </a:p>
          <a:p>
            <a:pPr marL="571500" indent="-571500">
              <a:buFont typeface="+mj-lt"/>
              <a:buAutoNum type="romanUcPeriod"/>
            </a:pPr>
            <a:r>
              <a:rPr lang="de-DE" dirty="0" smtClean="0"/>
              <a:t>Vorstellung der Anwendung</a:t>
            </a:r>
          </a:p>
          <a:p>
            <a:pPr marL="285750" indent="-285750">
              <a:buFont typeface="+mj-lt"/>
              <a:buAutoNum type="romanUcPeriod"/>
            </a:pPr>
            <a:endParaRPr lang="de-DE" sz="100" dirty="0" smtClean="0"/>
          </a:p>
          <a:p>
            <a:pPr marL="571500" indent="-571500">
              <a:buFont typeface="+mj-lt"/>
              <a:buAutoNum type="romanUcPeriod"/>
            </a:pPr>
            <a:r>
              <a:rPr lang="de-DE" dirty="0" smtClean="0"/>
              <a:t>Analyse</a:t>
            </a:r>
          </a:p>
          <a:p>
            <a:pPr marL="0" indent="0">
              <a:buNone/>
            </a:pPr>
            <a:endParaRPr lang="de-DE" sz="100" dirty="0" smtClean="0"/>
          </a:p>
          <a:p>
            <a:pPr marL="571500" indent="-571500">
              <a:buFont typeface="+mj-lt"/>
              <a:buAutoNum type="romanUcPeriod" startAt="9"/>
            </a:pPr>
            <a:r>
              <a:rPr lang="de-DE" dirty="0" smtClean="0"/>
              <a:t>Fazit</a:t>
            </a:r>
          </a:p>
          <a:p>
            <a:pPr marL="571500" indent="-571500">
              <a:buFont typeface="+mj-lt"/>
              <a:buAutoNum type="romanUcPeriod" startAt="9"/>
            </a:pPr>
            <a:endParaRPr lang="de-DE" dirty="0"/>
          </a:p>
        </p:txBody>
      </p:sp>
      <p:pic>
        <p:nvPicPr>
          <p:cNvPr id="9" name="Inhaltsplatzhalter 6"/>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566434" y="365125"/>
            <a:ext cx="3250865" cy="2589856"/>
          </a:xfrm>
          <a:prstGeom prst="rect">
            <a:avLst/>
          </a:prstGeom>
        </p:spPr>
      </p:pic>
    </p:spTree>
    <p:extLst>
      <p:ext uri="{BB962C8B-B14F-4D97-AF65-F5344CB8AC3E}">
        <p14:creationId xmlns:p14="http://schemas.microsoft.com/office/powerpoint/2010/main" val="4795205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4"/>
            </a:pPr>
            <a:r>
              <a:rPr lang="de-DE" b="1" dirty="0" smtClean="0"/>
              <a:t>Umsetzung der Anwendung</a:t>
            </a:r>
            <a:endParaRPr lang="de-DE" dirty="0"/>
          </a:p>
        </p:txBody>
      </p:sp>
      <p:sp>
        <p:nvSpPr>
          <p:cNvPr id="3" name="Inhaltsplatzhalter 2"/>
          <p:cNvSpPr>
            <a:spLocks noGrp="1"/>
          </p:cNvSpPr>
          <p:nvPr>
            <p:ph idx="1"/>
          </p:nvPr>
        </p:nvSpPr>
        <p:spPr/>
        <p:txBody>
          <a:bodyPr/>
          <a:lstStyle/>
          <a:p>
            <a:r>
              <a:rPr lang="de-DE" dirty="0" smtClean="0"/>
              <a:t>&lt;&lt;Benedikt&gt;&gt;</a:t>
            </a:r>
            <a:endParaRPr lang="de-DE" dirty="0"/>
          </a:p>
        </p:txBody>
      </p:sp>
      <p:sp>
        <p:nvSpPr>
          <p:cNvPr id="4" name="Datumsplatzhalter 3"/>
          <p:cNvSpPr>
            <a:spLocks noGrp="1"/>
          </p:cNvSpPr>
          <p:nvPr>
            <p:ph type="dt" sz="half" idx="10"/>
          </p:nvPr>
        </p:nvSpPr>
        <p:spPr/>
        <p:txBody>
          <a:bodyPr/>
          <a:lstStyle/>
          <a:p>
            <a:fld id="{7AC709DD-AC18-4FBA-B4E6-46DED743653E}"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27</a:t>
            </a:fld>
            <a:endParaRPr lang="de-DE" dirty="0"/>
          </a:p>
        </p:txBody>
      </p:sp>
    </p:spTree>
    <p:extLst>
      <p:ext uri="{BB962C8B-B14F-4D97-AF65-F5344CB8AC3E}">
        <p14:creationId xmlns:p14="http://schemas.microsoft.com/office/powerpoint/2010/main" val="33006986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7AC709DD-AC18-4FBA-B4E6-46DED743653E}"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28</a:t>
            </a:fld>
            <a:endParaRPr lang="de-DE" dirty="0"/>
          </a:p>
        </p:txBody>
      </p:sp>
      <p:sp>
        <p:nvSpPr>
          <p:cNvPr id="8" name="Inhaltsplatzhalter 7"/>
          <p:cNvSpPr>
            <a:spLocks noGrp="1"/>
          </p:cNvSpPr>
          <p:nvPr>
            <p:ph idx="1"/>
          </p:nvPr>
        </p:nvSpPr>
        <p:spPr/>
        <p:txBody>
          <a:bodyPr>
            <a:normAutofit fontScale="92500" lnSpcReduction="20000"/>
          </a:bodyPr>
          <a:lstStyle/>
          <a:p>
            <a:pPr marL="571500" indent="-571500">
              <a:buFont typeface="+mj-lt"/>
              <a:buAutoNum type="romanUcPeriod"/>
            </a:pPr>
            <a:r>
              <a:rPr lang="de-DE" dirty="0" smtClean="0"/>
              <a:t>Motivation</a:t>
            </a:r>
          </a:p>
          <a:p>
            <a:pPr marL="285750" indent="-285750">
              <a:buFont typeface="+mj-lt"/>
              <a:buAutoNum type="romanUcPeriod"/>
            </a:pPr>
            <a:endParaRPr lang="de-DE" sz="100" dirty="0" smtClean="0"/>
          </a:p>
          <a:p>
            <a:pPr marL="571500" indent="-571500">
              <a:buFont typeface="+mj-lt"/>
              <a:buAutoNum type="romanUcPeriod"/>
            </a:pPr>
            <a:r>
              <a:rPr lang="de-DE" dirty="0" smtClean="0"/>
              <a:t>Konzeption der Anwendung</a:t>
            </a:r>
          </a:p>
          <a:p>
            <a:pPr marL="571500" indent="-571500">
              <a:buFont typeface="+mj-lt"/>
              <a:buAutoNum type="romanUcPeriod"/>
            </a:pPr>
            <a:r>
              <a:rPr lang="de-DE" dirty="0" smtClean="0"/>
              <a:t>Konzeption des künstlichen neuronalen Netzes</a:t>
            </a:r>
          </a:p>
          <a:p>
            <a:pPr marL="285750" indent="-285750">
              <a:buFont typeface="+mj-lt"/>
              <a:buAutoNum type="romanUcPeriod"/>
            </a:pPr>
            <a:endParaRPr lang="de-DE" sz="100" dirty="0" smtClean="0"/>
          </a:p>
          <a:p>
            <a:pPr marL="571500" indent="-571500">
              <a:buFont typeface="+mj-lt"/>
              <a:buAutoNum type="romanUcPeriod"/>
            </a:pPr>
            <a:r>
              <a:rPr lang="de-DE" dirty="0" smtClean="0"/>
              <a:t>Umsetzung der Anwendung</a:t>
            </a:r>
          </a:p>
          <a:p>
            <a:pPr marL="571500" indent="-571500">
              <a:buFont typeface="+mj-lt"/>
              <a:buAutoNum type="romanUcPeriod"/>
            </a:pPr>
            <a:r>
              <a:rPr lang="de-DE" b="1" dirty="0" smtClean="0"/>
              <a:t>Umsetzung des künstlichen neuronalen Netzes</a:t>
            </a:r>
          </a:p>
          <a:p>
            <a:pPr marL="571500" indent="-571500">
              <a:buFont typeface="+mj-lt"/>
              <a:buAutoNum type="romanUcPeriod"/>
            </a:pPr>
            <a:r>
              <a:rPr lang="de-DE" dirty="0" smtClean="0"/>
              <a:t>Zusammenführung der Komponenten</a:t>
            </a:r>
          </a:p>
          <a:p>
            <a:pPr marL="571500" indent="-571500">
              <a:buFont typeface="+mj-lt"/>
              <a:buAutoNum type="romanUcPeriod"/>
            </a:pPr>
            <a:endParaRPr lang="de-DE" sz="100" dirty="0" smtClean="0"/>
          </a:p>
          <a:p>
            <a:pPr marL="571500" indent="-571500">
              <a:buFont typeface="+mj-lt"/>
              <a:buAutoNum type="romanUcPeriod"/>
            </a:pPr>
            <a:r>
              <a:rPr lang="de-DE" dirty="0" smtClean="0"/>
              <a:t>Vorstellung der Anwendung</a:t>
            </a:r>
          </a:p>
          <a:p>
            <a:pPr marL="285750" indent="-285750">
              <a:buFont typeface="+mj-lt"/>
              <a:buAutoNum type="romanUcPeriod"/>
            </a:pPr>
            <a:endParaRPr lang="de-DE" sz="100" dirty="0" smtClean="0"/>
          </a:p>
          <a:p>
            <a:pPr marL="571500" indent="-571500">
              <a:buFont typeface="+mj-lt"/>
              <a:buAutoNum type="romanUcPeriod"/>
            </a:pPr>
            <a:r>
              <a:rPr lang="de-DE" dirty="0" smtClean="0"/>
              <a:t>Analyse</a:t>
            </a:r>
          </a:p>
          <a:p>
            <a:pPr marL="0" indent="0">
              <a:buNone/>
            </a:pPr>
            <a:endParaRPr lang="de-DE" sz="100" dirty="0" smtClean="0"/>
          </a:p>
          <a:p>
            <a:pPr marL="571500" indent="-571500">
              <a:buFont typeface="+mj-lt"/>
              <a:buAutoNum type="romanUcPeriod" startAt="9"/>
            </a:pPr>
            <a:r>
              <a:rPr lang="de-DE" dirty="0" smtClean="0"/>
              <a:t>Fazit</a:t>
            </a:r>
          </a:p>
          <a:p>
            <a:pPr marL="571500" indent="-571500">
              <a:buFont typeface="+mj-lt"/>
              <a:buAutoNum type="romanUcPeriod" startAt="9"/>
            </a:pPr>
            <a:endParaRPr lang="de-DE" dirty="0"/>
          </a:p>
        </p:txBody>
      </p:sp>
      <p:pic>
        <p:nvPicPr>
          <p:cNvPr id="9" name="Inhaltsplatzhalter 6"/>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566434" y="365125"/>
            <a:ext cx="3250865" cy="2589856"/>
          </a:xfrm>
          <a:prstGeom prst="rect">
            <a:avLst/>
          </a:prstGeom>
        </p:spPr>
      </p:pic>
    </p:spTree>
    <p:extLst>
      <p:ext uri="{BB962C8B-B14F-4D97-AF65-F5344CB8AC3E}">
        <p14:creationId xmlns:p14="http://schemas.microsoft.com/office/powerpoint/2010/main" val="33531822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7AC709DD-AC18-4FBA-B4E6-46DED743653E}"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2</a:t>
            </a:fld>
            <a:endParaRPr lang="de-DE" dirty="0"/>
          </a:p>
        </p:txBody>
      </p:sp>
      <p:sp>
        <p:nvSpPr>
          <p:cNvPr id="8" name="Inhaltsplatzhalter 7"/>
          <p:cNvSpPr>
            <a:spLocks noGrp="1"/>
          </p:cNvSpPr>
          <p:nvPr>
            <p:ph idx="1"/>
          </p:nvPr>
        </p:nvSpPr>
        <p:spPr/>
        <p:txBody>
          <a:bodyPr>
            <a:normAutofit fontScale="92500" lnSpcReduction="20000"/>
          </a:bodyPr>
          <a:lstStyle/>
          <a:p>
            <a:pPr marL="571500" indent="-571500">
              <a:buFont typeface="+mj-lt"/>
              <a:buAutoNum type="romanUcPeriod"/>
            </a:pPr>
            <a:r>
              <a:rPr lang="de-DE" b="1" dirty="0" smtClean="0"/>
              <a:t>Motivation</a:t>
            </a:r>
          </a:p>
          <a:p>
            <a:pPr marL="285750" indent="-285750">
              <a:buFont typeface="+mj-lt"/>
              <a:buAutoNum type="romanUcPeriod"/>
            </a:pPr>
            <a:endParaRPr lang="de-DE" sz="100" dirty="0" smtClean="0"/>
          </a:p>
          <a:p>
            <a:pPr marL="571500" indent="-571500">
              <a:buFont typeface="+mj-lt"/>
              <a:buAutoNum type="romanUcPeriod"/>
            </a:pPr>
            <a:r>
              <a:rPr lang="de-DE" dirty="0" smtClean="0"/>
              <a:t>Konzeption der Anwendung</a:t>
            </a:r>
          </a:p>
          <a:p>
            <a:pPr marL="571500" indent="-571500">
              <a:buFont typeface="+mj-lt"/>
              <a:buAutoNum type="romanUcPeriod"/>
            </a:pPr>
            <a:r>
              <a:rPr lang="de-DE" dirty="0" smtClean="0"/>
              <a:t>Konzeption des künstlichen neuronalen Netzes</a:t>
            </a:r>
          </a:p>
          <a:p>
            <a:pPr marL="285750" indent="-285750">
              <a:buFont typeface="+mj-lt"/>
              <a:buAutoNum type="romanUcPeriod"/>
            </a:pPr>
            <a:endParaRPr lang="de-DE" sz="100" dirty="0" smtClean="0"/>
          </a:p>
          <a:p>
            <a:pPr marL="571500" indent="-571500">
              <a:buFont typeface="+mj-lt"/>
              <a:buAutoNum type="romanUcPeriod"/>
            </a:pPr>
            <a:r>
              <a:rPr lang="de-DE" dirty="0" smtClean="0"/>
              <a:t>Umsetzung der Anwendung</a:t>
            </a:r>
          </a:p>
          <a:p>
            <a:pPr marL="571500" indent="-571500">
              <a:buFont typeface="+mj-lt"/>
              <a:buAutoNum type="romanUcPeriod"/>
            </a:pPr>
            <a:r>
              <a:rPr lang="de-DE" dirty="0" smtClean="0"/>
              <a:t>Umsetzung des künstlichen neuronalen Netzes</a:t>
            </a:r>
          </a:p>
          <a:p>
            <a:pPr marL="571500" indent="-571500">
              <a:buFont typeface="+mj-lt"/>
              <a:buAutoNum type="romanUcPeriod"/>
            </a:pPr>
            <a:r>
              <a:rPr lang="de-DE" dirty="0" smtClean="0"/>
              <a:t>Zusammenführung der Komponenten</a:t>
            </a:r>
          </a:p>
          <a:p>
            <a:pPr marL="571500" indent="-571500">
              <a:buFont typeface="+mj-lt"/>
              <a:buAutoNum type="romanUcPeriod"/>
            </a:pPr>
            <a:endParaRPr lang="de-DE" sz="100" dirty="0" smtClean="0"/>
          </a:p>
          <a:p>
            <a:pPr marL="571500" indent="-571500">
              <a:buFont typeface="+mj-lt"/>
              <a:buAutoNum type="romanUcPeriod"/>
            </a:pPr>
            <a:r>
              <a:rPr lang="de-DE" dirty="0" smtClean="0"/>
              <a:t>Vorstellung der Anwendung</a:t>
            </a:r>
          </a:p>
          <a:p>
            <a:pPr marL="285750" indent="-285750">
              <a:buFont typeface="+mj-lt"/>
              <a:buAutoNum type="romanUcPeriod"/>
            </a:pPr>
            <a:endParaRPr lang="de-DE" sz="100" dirty="0" smtClean="0"/>
          </a:p>
          <a:p>
            <a:pPr marL="571500" indent="-571500">
              <a:buFont typeface="+mj-lt"/>
              <a:buAutoNum type="romanUcPeriod"/>
            </a:pPr>
            <a:r>
              <a:rPr lang="de-DE" dirty="0" smtClean="0"/>
              <a:t>Analyse</a:t>
            </a:r>
          </a:p>
          <a:p>
            <a:pPr marL="0" indent="0">
              <a:buNone/>
            </a:pPr>
            <a:endParaRPr lang="de-DE" sz="100" dirty="0" smtClean="0"/>
          </a:p>
          <a:p>
            <a:pPr marL="571500" indent="-571500">
              <a:buFont typeface="+mj-lt"/>
              <a:buAutoNum type="romanUcPeriod" startAt="9"/>
            </a:pPr>
            <a:r>
              <a:rPr lang="de-DE" dirty="0" smtClean="0"/>
              <a:t>Fazit</a:t>
            </a:r>
          </a:p>
          <a:p>
            <a:pPr marL="571500" indent="-571500">
              <a:buFont typeface="+mj-lt"/>
              <a:buAutoNum type="romanUcPeriod" startAt="9"/>
            </a:pPr>
            <a:endParaRPr lang="de-DE" dirty="0"/>
          </a:p>
        </p:txBody>
      </p:sp>
      <p:pic>
        <p:nvPicPr>
          <p:cNvPr id="9" name="Inhaltsplatzhalter 6"/>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566434" y="365125"/>
            <a:ext cx="3250865" cy="2589856"/>
          </a:xfrm>
          <a:prstGeom prst="rect">
            <a:avLst/>
          </a:prstGeom>
        </p:spPr>
      </p:pic>
    </p:spTree>
    <p:extLst>
      <p:ext uri="{BB962C8B-B14F-4D97-AF65-F5344CB8AC3E}">
        <p14:creationId xmlns:p14="http://schemas.microsoft.com/office/powerpoint/2010/main" val="18277609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5"/>
            </a:pPr>
            <a:r>
              <a:rPr lang="de-DE" b="1" dirty="0" smtClean="0"/>
              <a:t>Umsetzung des künstlichen neuronalen Netzes</a:t>
            </a:r>
            <a:endParaRPr lang="de-DE" dirty="0"/>
          </a:p>
        </p:txBody>
      </p:sp>
      <p:sp>
        <p:nvSpPr>
          <p:cNvPr id="3" name="Inhaltsplatzhalter 2"/>
          <p:cNvSpPr>
            <a:spLocks noGrp="1"/>
          </p:cNvSpPr>
          <p:nvPr>
            <p:ph idx="1"/>
          </p:nvPr>
        </p:nvSpPr>
        <p:spPr/>
        <p:txBody>
          <a:bodyPr/>
          <a:lstStyle/>
          <a:p>
            <a:r>
              <a:rPr lang="de-DE" dirty="0" smtClean="0"/>
              <a:t>Umsetzung mit </a:t>
            </a:r>
            <a:r>
              <a:rPr lang="de-DE" dirty="0" smtClean="0"/>
              <a:t>Neuroph Studio </a:t>
            </a:r>
            <a:endParaRPr lang="de-DE" dirty="0" smtClean="0"/>
          </a:p>
          <a:p>
            <a:pPr marL="457200" lvl="1" indent="0">
              <a:buNone/>
            </a:pPr>
            <a:endParaRPr lang="de-DE" dirty="0"/>
          </a:p>
          <a:p>
            <a:pPr lvl="1"/>
            <a:endParaRPr lang="de-DE" dirty="0" smtClean="0"/>
          </a:p>
          <a:p>
            <a:pPr marL="457200" lvl="1" indent="0">
              <a:buNone/>
            </a:pPr>
            <a:endParaRPr lang="de-DE" dirty="0" smtClean="0"/>
          </a:p>
          <a:p>
            <a:pPr lvl="1"/>
            <a:endParaRPr lang="de-DE" dirty="0" smtClean="0"/>
          </a:p>
          <a:p>
            <a:endParaRPr lang="de-DE" dirty="0" smtClean="0"/>
          </a:p>
          <a:p>
            <a:endParaRPr lang="de-DE" dirty="0"/>
          </a:p>
          <a:p>
            <a:endParaRPr lang="de-DE" dirty="0" smtClean="0"/>
          </a:p>
          <a:p>
            <a:endParaRPr lang="de-DE" dirty="0"/>
          </a:p>
          <a:p>
            <a:pPr marL="0" indent="0">
              <a:buNone/>
            </a:pPr>
            <a:endParaRPr lang="de-DE" dirty="0"/>
          </a:p>
          <a:p>
            <a:pPr marL="0"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29</a:t>
            </a:fld>
            <a:endParaRPr lang="de-DE" dirty="0"/>
          </a:p>
        </p:txBody>
      </p:sp>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27245" y="3358356"/>
            <a:ext cx="2381250" cy="1285875"/>
          </a:xfrm>
          <a:prstGeom prst="rect">
            <a:avLst/>
          </a:prstGeom>
        </p:spPr>
      </p:pic>
      <p:pic>
        <p:nvPicPr>
          <p:cNvPr id="9" name="Grafik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2509989"/>
            <a:ext cx="5940379" cy="3403343"/>
          </a:xfrm>
          <a:prstGeom prst="rect">
            <a:avLst/>
          </a:prstGeom>
        </p:spPr>
      </p:pic>
    </p:spTree>
    <p:extLst>
      <p:ext uri="{BB962C8B-B14F-4D97-AF65-F5344CB8AC3E}">
        <p14:creationId xmlns:p14="http://schemas.microsoft.com/office/powerpoint/2010/main" val="42184161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5"/>
            </a:pPr>
            <a:r>
              <a:rPr lang="de-DE" b="1" dirty="0" smtClean="0"/>
              <a:t>Umsetzung des künstlichen neuronalen Netzes</a:t>
            </a:r>
            <a:endParaRPr lang="de-DE" dirty="0"/>
          </a:p>
        </p:txBody>
      </p:sp>
      <p:sp>
        <p:nvSpPr>
          <p:cNvPr id="3" name="Inhaltsplatzhalter 2"/>
          <p:cNvSpPr>
            <a:spLocks noGrp="1"/>
          </p:cNvSpPr>
          <p:nvPr>
            <p:ph idx="1"/>
          </p:nvPr>
        </p:nvSpPr>
        <p:spPr/>
        <p:txBody>
          <a:bodyPr>
            <a:normAutofit/>
          </a:bodyPr>
          <a:lstStyle/>
          <a:p>
            <a:r>
              <a:rPr lang="de-DE" dirty="0" smtClean="0"/>
              <a:t>Startnetz aus der Konzeption</a:t>
            </a:r>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endParaRPr lang="de-DE" dirty="0"/>
          </a:p>
          <a:p>
            <a:endParaRPr lang="de-DE" dirty="0" smtClean="0"/>
          </a:p>
          <a:p>
            <a:endParaRPr lang="de-DE" dirty="0"/>
          </a:p>
          <a:p>
            <a:pPr marL="0" indent="0">
              <a:buNone/>
            </a:pPr>
            <a:endParaRPr lang="de-DE" dirty="0"/>
          </a:p>
          <a:p>
            <a:pPr marL="0"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30</a:t>
            </a:fld>
            <a:endParaRPr lang="de-DE" dirty="0"/>
          </a:p>
        </p:txBody>
      </p:sp>
      <p:pic>
        <p:nvPicPr>
          <p:cNvPr id="9" name="Grafi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1215" y="2300887"/>
            <a:ext cx="5863740" cy="3857908"/>
          </a:xfrm>
          <a:prstGeom prst="rect">
            <a:avLst/>
          </a:prstGeom>
        </p:spPr>
      </p:pic>
      <p:graphicFrame>
        <p:nvGraphicFramePr>
          <p:cNvPr id="8" name="Tabelle 7"/>
          <p:cNvGraphicFramePr>
            <a:graphicFrameLocks noGrp="1"/>
          </p:cNvGraphicFramePr>
          <p:nvPr>
            <p:extLst>
              <p:ext uri="{D42A27DB-BD31-4B8C-83A1-F6EECF244321}">
                <p14:modId xmlns:p14="http://schemas.microsoft.com/office/powerpoint/2010/main" val="1457994747"/>
              </p:ext>
            </p:extLst>
          </p:nvPr>
        </p:nvGraphicFramePr>
        <p:xfrm>
          <a:off x="7382447" y="2332784"/>
          <a:ext cx="3870846" cy="1483360"/>
        </p:xfrm>
        <a:graphic>
          <a:graphicData uri="http://schemas.openxmlformats.org/drawingml/2006/table">
            <a:tbl>
              <a:tblPr firstRow="1" bandRow="1">
                <a:tableStyleId>{5940675A-B579-460E-94D1-54222C63F5DA}</a:tableStyleId>
              </a:tblPr>
              <a:tblGrid>
                <a:gridCol w="1935423"/>
                <a:gridCol w="1935423"/>
              </a:tblGrid>
              <a:tr h="370840">
                <a:tc>
                  <a:txBody>
                    <a:bodyPr/>
                    <a:lstStyle/>
                    <a:p>
                      <a:pPr algn="ctr"/>
                      <a:r>
                        <a:rPr lang="de-DE" dirty="0" smtClean="0"/>
                        <a:t>Topologie</a:t>
                      </a:r>
                      <a:endParaRPr lang="de-DE" dirty="0"/>
                    </a:p>
                  </a:txBody>
                  <a:tcPr anchor="ctr"/>
                </a:tc>
                <a:tc>
                  <a:txBody>
                    <a:bodyPr/>
                    <a:lstStyle/>
                    <a:p>
                      <a:pPr algn="ctr"/>
                      <a:r>
                        <a:rPr lang="de-DE" dirty="0" smtClean="0"/>
                        <a:t>4-9-1</a:t>
                      </a:r>
                      <a:endParaRPr lang="de-DE" dirty="0"/>
                    </a:p>
                  </a:txBody>
                  <a:tcPr anchor="ctr"/>
                </a:tc>
              </a:tr>
              <a:tr h="370840">
                <a:tc>
                  <a:txBody>
                    <a:bodyPr/>
                    <a:lstStyle/>
                    <a:p>
                      <a:pPr algn="ctr"/>
                      <a:r>
                        <a:rPr lang="de-DE" dirty="0" smtClean="0"/>
                        <a:t>Transferfunktion</a:t>
                      </a:r>
                      <a:endParaRPr lang="de-DE" dirty="0"/>
                    </a:p>
                  </a:txBody>
                  <a:tcPr anchor="ctr"/>
                </a:tc>
                <a:tc>
                  <a:txBody>
                    <a:bodyPr/>
                    <a:lstStyle/>
                    <a:p>
                      <a:pPr algn="ctr"/>
                      <a:r>
                        <a:rPr lang="de-DE" dirty="0" smtClean="0"/>
                        <a:t>Sigmoid</a:t>
                      </a:r>
                      <a:endParaRPr lang="de-DE" dirty="0"/>
                    </a:p>
                  </a:txBody>
                  <a:tcPr anchor="ctr"/>
                </a:tc>
              </a:tr>
              <a:tr h="370840">
                <a:tc>
                  <a:txBody>
                    <a:bodyPr/>
                    <a:lstStyle/>
                    <a:p>
                      <a:pPr algn="ctr"/>
                      <a:r>
                        <a:rPr lang="de-DE" dirty="0" smtClean="0"/>
                        <a:t>Lernregel</a:t>
                      </a:r>
                      <a:endParaRPr lang="de-DE" dirty="0"/>
                    </a:p>
                  </a:txBody>
                  <a:tcPr anchor="ctr"/>
                </a:tc>
                <a:tc>
                  <a:txBody>
                    <a:bodyPr/>
                    <a:lstStyle/>
                    <a:p>
                      <a:pPr algn="ctr"/>
                      <a:r>
                        <a:rPr lang="de-DE" dirty="0" smtClean="0"/>
                        <a:t>Backpropagation</a:t>
                      </a:r>
                      <a:endParaRPr lang="de-DE" dirty="0"/>
                    </a:p>
                  </a:txBody>
                  <a:tcPr anchor="ctr"/>
                </a:tc>
              </a:tr>
              <a:tr h="370840">
                <a:tc>
                  <a:txBody>
                    <a:bodyPr/>
                    <a:lstStyle/>
                    <a:p>
                      <a:pPr algn="ctr"/>
                      <a:r>
                        <a:rPr lang="de-DE" dirty="0" smtClean="0"/>
                        <a:t>Lernrate</a:t>
                      </a:r>
                      <a:endParaRPr lang="de-DE" dirty="0"/>
                    </a:p>
                  </a:txBody>
                  <a:tcPr anchor="ctr"/>
                </a:tc>
                <a:tc>
                  <a:txBody>
                    <a:bodyPr/>
                    <a:lstStyle/>
                    <a:p>
                      <a:pPr algn="ctr"/>
                      <a:r>
                        <a:rPr lang="de-DE" dirty="0" smtClean="0"/>
                        <a:t>0,7</a:t>
                      </a:r>
                      <a:endParaRPr lang="de-DE" dirty="0"/>
                    </a:p>
                  </a:txBody>
                  <a:tcPr anchor="ctr"/>
                </a:tc>
              </a:tr>
            </a:tbl>
          </a:graphicData>
        </a:graphic>
      </p:graphicFrame>
    </p:spTree>
    <p:extLst>
      <p:ext uri="{BB962C8B-B14F-4D97-AF65-F5344CB8AC3E}">
        <p14:creationId xmlns:p14="http://schemas.microsoft.com/office/powerpoint/2010/main" val="24712520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m 6"/>
          <p:cNvGraphicFramePr/>
          <p:nvPr>
            <p:extLst>
              <p:ext uri="{D42A27DB-BD31-4B8C-83A1-F6EECF244321}">
                <p14:modId xmlns:p14="http://schemas.microsoft.com/office/powerpoint/2010/main" val="2641416645"/>
              </p:ext>
            </p:extLst>
          </p:nvPr>
        </p:nvGraphicFramePr>
        <p:xfrm>
          <a:off x="350489" y="382773"/>
          <a:ext cx="10686105" cy="58263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el 1"/>
          <p:cNvSpPr>
            <a:spLocks noGrp="1"/>
          </p:cNvSpPr>
          <p:nvPr>
            <p:ph type="title"/>
          </p:nvPr>
        </p:nvSpPr>
        <p:spPr/>
        <p:txBody>
          <a:bodyPr/>
          <a:lstStyle/>
          <a:p>
            <a:pPr marL="857250" indent="-857250">
              <a:buFont typeface="+mj-lt"/>
              <a:buAutoNum type="romanUcPeriod" startAt="5"/>
            </a:pPr>
            <a:r>
              <a:rPr lang="de-DE" b="1" dirty="0" smtClean="0"/>
              <a:t>Umsetzung des künstlichen neuronalen Netzes</a:t>
            </a:r>
            <a:endParaRPr lang="de-DE" dirty="0"/>
          </a:p>
        </p:txBody>
      </p:sp>
      <p:sp>
        <p:nvSpPr>
          <p:cNvPr id="3" name="Inhaltsplatzhalter 2"/>
          <p:cNvSpPr>
            <a:spLocks noGrp="1"/>
          </p:cNvSpPr>
          <p:nvPr>
            <p:ph idx="1"/>
          </p:nvPr>
        </p:nvSpPr>
        <p:spPr/>
        <p:txBody>
          <a:bodyPr>
            <a:normAutofit/>
          </a:bodyPr>
          <a:lstStyle/>
          <a:p>
            <a:r>
              <a:rPr lang="de-DE" dirty="0" smtClean="0"/>
              <a:t>Optimierungsprozess</a:t>
            </a:r>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endParaRPr lang="de-DE" dirty="0"/>
          </a:p>
          <a:p>
            <a:endParaRPr lang="de-DE" dirty="0" smtClean="0"/>
          </a:p>
          <a:p>
            <a:endParaRPr lang="de-DE" dirty="0"/>
          </a:p>
          <a:p>
            <a:pPr marL="0" indent="0">
              <a:buNone/>
            </a:pPr>
            <a:endParaRPr lang="de-DE" dirty="0"/>
          </a:p>
          <a:p>
            <a:pPr marL="0"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31</a:t>
            </a:fld>
            <a:endParaRPr lang="de-DE" dirty="0"/>
          </a:p>
        </p:txBody>
      </p:sp>
      <p:sp>
        <p:nvSpPr>
          <p:cNvPr id="11" name="Geschweifte Klammer links 10"/>
          <p:cNvSpPr/>
          <p:nvPr/>
        </p:nvSpPr>
        <p:spPr>
          <a:xfrm rot="16200000">
            <a:off x="1737287" y="2810840"/>
            <a:ext cx="606056" cy="321330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de-DE" dirty="0"/>
          </a:p>
        </p:txBody>
      </p:sp>
      <p:sp>
        <p:nvSpPr>
          <p:cNvPr id="12" name="Geschweifte Klammer links 11"/>
          <p:cNvSpPr/>
          <p:nvPr/>
        </p:nvSpPr>
        <p:spPr>
          <a:xfrm rot="16200000">
            <a:off x="5112414" y="2634473"/>
            <a:ext cx="606056" cy="356559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19" name="Textfeld 18"/>
          <p:cNvSpPr txBox="1"/>
          <p:nvPr/>
        </p:nvSpPr>
        <p:spPr>
          <a:xfrm>
            <a:off x="1313249" y="4768026"/>
            <a:ext cx="1461639" cy="1477328"/>
          </a:xfrm>
          <a:prstGeom prst="rect">
            <a:avLst/>
          </a:prstGeom>
          <a:noFill/>
        </p:spPr>
        <p:txBody>
          <a:bodyPr wrap="square" rtlCol="0">
            <a:spAutoFit/>
          </a:bodyPr>
          <a:lstStyle/>
          <a:p>
            <a:pPr marL="285750" indent="-285750">
              <a:buFont typeface="Wingdings" panose="05000000000000000000" pitchFamily="2" charset="2"/>
              <a:buChar char="§"/>
            </a:pPr>
            <a:r>
              <a:rPr lang="de-DE" dirty="0" smtClean="0"/>
              <a:t>…</a:t>
            </a:r>
          </a:p>
          <a:p>
            <a:pPr marL="285750" indent="-285750">
              <a:buFont typeface="Wingdings" panose="05000000000000000000" pitchFamily="2" charset="2"/>
              <a:buChar char="§"/>
            </a:pPr>
            <a:r>
              <a:rPr lang="de-DE" dirty="0" smtClean="0"/>
              <a:t>4-5-1 (B) </a:t>
            </a:r>
          </a:p>
          <a:p>
            <a:pPr marL="285750" indent="-285750">
              <a:buFont typeface="Wingdings" panose="05000000000000000000" pitchFamily="2" charset="2"/>
              <a:buChar char="§"/>
            </a:pPr>
            <a:r>
              <a:rPr lang="de-DE" b="1" dirty="0" smtClean="0"/>
              <a:t>4-9-1</a:t>
            </a:r>
            <a:r>
              <a:rPr lang="de-DE" dirty="0" smtClean="0"/>
              <a:t> (B)</a:t>
            </a:r>
          </a:p>
          <a:p>
            <a:pPr marL="285750" indent="-285750">
              <a:buFont typeface="Wingdings" panose="05000000000000000000" pitchFamily="2" charset="2"/>
              <a:buChar char="§"/>
            </a:pPr>
            <a:r>
              <a:rPr lang="de-DE" dirty="0" smtClean="0"/>
              <a:t>4-13-1 (B)</a:t>
            </a:r>
          </a:p>
          <a:p>
            <a:pPr marL="285750" indent="-285750">
              <a:buFont typeface="Wingdings" panose="05000000000000000000" pitchFamily="2" charset="2"/>
              <a:buChar char="§"/>
            </a:pPr>
            <a:r>
              <a:rPr lang="de-DE" dirty="0" smtClean="0"/>
              <a:t>…</a:t>
            </a:r>
          </a:p>
        </p:txBody>
      </p:sp>
      <p:sp>
        <p:nvSpPr>
          <p:cNvPr id="20" name="Textfeld 19"/>
          <p:cNvSpPr txBox="1"/>
          <p:nvPr/>
        </p:nvSpPr>
        <p:spPr>
          <a:xfrm>
            <a:off x="4686336" y="4846086"/>
            <a:ext cx="1479603" cy="646331"/>
          </a:xfrm>
          <a:prstGeom prst="rect">
            <a:avLst/>
          </a:prstGeom>
          <a:noFill/>
        </p:spPr>
        <p:txBody>
          <a:bodyPr wrap="square" rtlCol="0">
            <a:spAutoFit/>
          </a:bodyPr>
          <a:lstStyle/>
          <a:p>
            <a:pPr marL="285750" indent="-285750">
              <a:buFont typeface="Wingdings" panose="05000000000000000000" pitchFamily="2" charset="2"/>
              <a:buChar char="§"/>
            </a:pPr>
            <a:r>
              <a:rPr lang="de-DE" b="1" dirty="0" smtClean="0"/>
              <a:t>Sigmoid</a:t>
            </a:r>
          </a:p>
          <a:p>
            <a:pPr marL="285750" indent="-285750">
              <a:buFont typeface="Wingdings" panose="05000000000000000000" pitchFamily="2" charset="2"/>
              <a:buChar char="§"/>
            </a:pPr>
            <a:r>
              <a:rPr lang="de-DE" dirty="0" smtClean="0"/>
              <a:t>Tanh</a:t>
            </a:r>
          </a:p>
        </p:txBody>
      </p:sp>
      <p:sp>
        <p:nvSpPr>
          <p:cNvPr id="22" name="Textfeld 21"/>
          <p:cNvSpPr txBox="1"/>
          <p:nvPr/>
        </p:nvSpPr>
        <p:spPr>
          <a:xfrm>
            <a:off x="7811769" y="4849720"/>
            <a:ext cx="2340693" cy="1200329"/>
          </a:xfrm>
          <a:prstGeom prst="rect">
            <a:avLst/>
          </a:prstGeom>
          <a:noFill/>
        </p:spPr>
        <p:txBody>
          <a:bodyPr wrap="square" rtlCol="0">
            <a:spAutoFit/>
          </a:bodyPr>
          <a:lstStyle/>
          <a:p>
            <a:pPr marL="285750" indent="-285750">
              <a:buFont typeface="Wingdings" panose="05000000000000000000" pitchFamily="2" charset="2"/>
              <a:buChar char="§"/>
            </a:pPr>
            <a:r>
              <a:rPr lang="de-DE" b="1" dirty="0" smtClean="0"/>
              <a:t>Backpropagation</a:t>
            </a:r>
          </a:p>
          <a:p>
            <a:pPr marL="285750" indent="-285750">
              <a:buFont typeface="Wingdings" panose="05000000000000000000" pitchFamily="2" charset="2"/>
              <a:buChar char="§"/>
            </a:pPr>
            <a:r>
              <a:rPr lang="de-DE" dirty="0" smtClean="0"/>
              <a:t>M-Backpropagation</a:t>
            </a:r>
          </a:p>
          <a:p>
            <a:pPr marL="285750" indent="-285750">
              <a:buFont typeface="Wingdings" panose="05000000000000000000" pitchFamily="2" charset="2"/>
              <a:buChar char="§"/>
            </a:pPr>
            <a:r>
              <a:rPr lang="de-DE" dirty="0" smtClean="0"/>
              <a:t>R-BP</a:t>
            </a:r>
          </a:p>
          <a:p>
            <a:pPr marL="285750" indent="-285750">
              <a:buFont typeface="Wingdings" panose="05000000000000000000" pitchFamily="2" charset="2"/>
              <a:buChar char="§"/>
            </a:pPr>
            <a:endParaRPr lang="de-DE" dirty="0"/>
          </a:p>
        </p:txBody>
      </p:sp>
      <p:sp>
        <p:nvSpPr>
          <p:cNvPr id="24" name="Eckige Klammer links/rechts 23"/>
          <p:cNvSpPr/>
          <p:nvPr/>
        </p:nvSpPr>
        <p:spPr>
          <a:xfrm>
            <a:off x="811288" y="4596879"/>
            <a:ext cx="10034511" cy="1539698"/>
          </a:xfrm>
          <a:prstGeom prst="bracketPair">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25" name="Textfeld 24"/>
          <p:cNvSpPr txBox="1"/>
          <p:nvPr/>
        </p:nvSpPr>
        <p:spPr>
          <a:xfrm>
            <a:off x="10748191" y="4846086"/>
            <a:ext cx="1533729" cy="923330"/>
          </a:xfrm>
          <a:prstGeom prst="rect">
            <a:avLst/>
          </a:prstGeom>
          <a:noFill/>
        </p:spPr>
        <p:txBody>
          <a:bodyPr wrap="square" rtlCol="0">
            <a:spAutoFit/>
          </a:bodyPr>
          <a:lstStyle/>
          <a:p>
            <a:pPr algn="ctr"/>
            <a:r>
              <a:rPr lang="de-DE" dirty="0" smtClean="0"/>
              <a:t>Jeweils: </a:t>
            </a:r>
          </a:p>
          <a:p>
            <a:pPr algn="ctr"/>
            <a:r>
              <a:rPr lang="de-DE" dirty="0" smtClean="0"/>
              <a:t>5 mal mit je</a:t>
            </a:r>
          </a:p>
          <a:p>
            <a:pPr algn="ctr"/>
            <a:r>
              <a:rPr lang="de-DE" dirty="0"/>
              <a:t>1</a:t>
            </a:r>
            <a:r>
              <a:rPr lang="de-DE" dirty="0" smtClean="0"/>
              <a:t>0.000 Zyklen</a:t>
            </a:r>
            <a:endParaRPr lang="de-DE" dirty="0"/>
          </a:p>
        </p:txBody>
      </p:sp>
      <p:sp>
        <p:nvSpPr>
          <p:cNvPr id="18" name="Geschweifte Klammer links 17"/>
          <p:cNvSpPr/>
          <p:nvPr/>
        </p:nvSpPr>
        <p:spPr>
          <a:xfrm rot="16200000">
            <a:off x="8671748" y="2666824"/>
            <a:ext cx="606056" cy="356559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Tree>
    <p:extLst>
      <p:ext uri="{BB962C8B-B14F-4D97-AF65-F5344CB8AC3E}">
        <p14:creationId xmlns:p14="http://schemas.microsoft.com/office/powerpoint/2010/main" val="37468117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5"/>
            </a:pPr>
            <a:r>
              <a:rPr lang="de-DE" b="1" dirty="0" smtClean="0"/>
              <a:t>Umsetzung des künstlichen neuronalen Netzes</a:t>
            </a:r>
            <a:endParaRPr lang="de-DE" dirty="0"/>
          </a:p>
        </p:txBody>
      </p:sp>
      <p:sp>
        <p:nvSpPr>
          <p:cNvPr id="3" name="Inhaltsplatzhalter 2"/>
          <p:cNvSpPr>
            <a:spLocks noGrp="1"/>
          </p:cNvSpPr>
          <p:nvPr>
            <p:ph idx="1"/>
          </p:nvPr>
        </p:nvSpPr>
        <p:spPr/>
        <p:txBody>
          <a:bodyPr>
            <a:noAutofit/>
          </a:bodyPr>
          <a:lstStyle/>
          <a:p>
            <a:r>
              <a:rPr lang="de-DE" dirty="0" smtClean="0"/>
              <a:t>Datensätze</a:t>
            </a:r>
          </a:p>
          <a:p>
            <a:pPr lvl="1"/>
            <a:r>
              <a:rPr lang="de-DE" dirty="0" smtClean="0"/>
              <a:t>Trainingsdatensatz: 600 Daten</a:t>
            </a:r>
          </a:p>
          <a:p>
            <a:pPr lvl="1"/>
            <a:r>
              <a:rPr lang="de-DE" dirty="0" smtClean="0"/>
              <a:t>Testdatensatz: 200 Daten</a:t>
            </a:r>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32</a:t>
            </a:fld>
            <a:endParaRPr lang="de-DE" dirty="0"/>
          </a:p>
        </p:txBody>
      </p:sp>
      <mc:AlternateContent xmlns:mc="http://schemas.openxmlformats.org/markup-compatibility/2006">
        <mc:Choice xmlns:a14="http://schemas.microsoft.com/office/drawing/2010/main" Requires="a14">
          <p:sp>
            <p:nvSpPr>
              <p:cNvPr id="7" name="Textfeld 6"/>
              <p:cNvSpPr txBox="1"/>
              <p:nvPr/>
            </p:nvSpPr>
            <p:spPr>
              <a:xfrm>
                <a:off x="7669140" y="3809910"/>
                <a:ext cx="4190997" cy="12230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dirty="0" smtClean="0">
                    <a:latin typeface="Cambria Math" panose="02040503050406030204" pitchFamily="18" charset="0"/>
                  </a:rPr>
                  <a:t>Normalisierungsformel:</a:t>
                </a:r>
              </a:p>
              <a:p>
                <a:endParaRPr lang="de-DE"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de-DE" i="1">
                          <a:latin typeface="Cambria Math" panose="02040503050406030204" pitchFamily="18" charset="0"/>
                        </a:rPr>
                        <m:t>𝑁𝑜𝑟𝑚</m:t>
                      </m:r>
                      <m:r>
                        <a:rPr lang="de-DE" i="1">
                          <a:latin typeface="Cambria Math" panose="02040503050406030204" pitchFamily="18" charset="0"/>
                        </a:rPr>
                        <m:t>= </m:t>
                      </m:r>
                      <m:f>
                        <m:fPr>
                          <m:ctrlPr>
                            <a:rPr lang="de-DE" i="1">
                              <a:latin typeface="Cambria Math" panose="02040503050406030204" pitchFamily="18" charset="0"/>
                            </a:rPr>
                          </m:ctrlPr>
                        </m:fPr>
                        <m:num>
                          <m:r>
                            <a:rPr lang="de-DE" i="1">
                              <a:latin typeface="Cambria Math" panose="02040503050406030204" pitchFamily="18" charset="0"/>
                            </a:rPr>
                            <m:t>𝐴</m:t>
                          </m:r>
                          <m:r>
                            <a:rPr lang="de-DE" i="1">
                              <a:latin typeface="Cambria Math" panose="02040503050406030204" pitchFamily="18" charset="0"/>
                            </a:rPr>
                            <m:t> −</m:t>
                          </m:r>
                          <m:r>
                            <m:rPr>
                              <m:sty m:val="p"/>
                            </m:rPr>
                            <a:rPr lang="de-DE">
                              <a:latin typeface="Cambria Math" panose="02040503050406030204" pitchFamily="18" charset="0"/>
                            </a:rPr>
                            <m:t>min</m:t>
                          </m:r>
                          <m:r>
                            <a:rPr lang="de-DE" i="1">
                              <a:latin typeface="Cambria Math" panose="02040503050406030204" pitchFamily="18" charset="0"/>
                            </a:rPr>
                            <m:t>⁡(</m:t>
                          </m:r>
                          <m:r>
                            <a:rPr lang="de-DE" i="1">
                              <a:latin typeface="Cambria Math" panose="02040503050406030204" pitchFamily="18" charset="0"/>
                            </a:rPr>
                            <m:t>𝐴</m:t>
                          </m:r>
                          <m:r>
                            <a:rPr lang="de-DE" i="1">
                              <a:latin typeface="Cambria Math" panose="02040503050406030204" pitchFamily="18" charset="0"/>
                            </a:rPr>
                            <m:t>)</m:t>
                          </m:r>
                        </m:num>
                        <m:den>
                          <m:func>
                            <m:funcPr>
                              <m:ctrlPr>
                                <a:rPr lang="de-DE" i="1">
                                  <a:latin typeface="Cambria Math" panose="02040503050406030204" pitchFamily="18" charset="0"/>
                                </a:rPr>
                              </m:ctrlPr>
                            </m:funcPr>
                            <m:fName>
                              <m:r>
                                <m:rPr>
                                  <m:sty m:val="p"/>
                                </m:rPr>
                                <a:rPr lang="de-DE">
                                  <a:latin typeface="Cambria Math" panose="02040503050406030204" pitchFamily="18" charset="0"/>
                                </a:rPr>
                                <m:t>max</m:t>
                              </m:r>
                            </m:fName>
                            <m:e>
                              <m:d>
                                <m:dPr>
                                  <m:ctrlPr>
                                    <a:rPr lang="de-DE" i="1">
                                      <a:latin typeface="Cambria Math" panose="02040503050406030204" pitchFamily="18" charset="0"/>
                                    </a:rPr>
                                  </m:ctrlPr>
                                </m:dPr>
                                <m:e>
                                  <m:r>
                                    <a:rPr lang="de-DE" i="1">
                                      <a:latin typeface="Cambria Math" panose="02040503050406030204" pitchFamily="18" charset="0"/>
                                    </a:rPr>
                                    <m:t>𝐴</m:t>
                                  </m:r>
                                </m:e>
                              </m:d>
                            </m:e>
                          </m:func>
                          <m:r>
                            <a:rPr lang="de-DE" i="1">
                              <a:latin typeface="Cambria Math" panose="02040503050406030204" pitchFamily="18" charset="0"/>
                            </a:rPr>
                            <m:t> −</m:t>
                          </m:r>
                          <m:r>
                            <m:rPr>
                              <m:sty m:val="p"/>
                            </m:rPr>
                            <a:rPr lang="de-DE">
                              <a:latin typeface="Cambria Math" panose="02040503050406030204" pitchFamily="18" charset="0"/>
                            </a:rPr>
                            <m:t>min</m:t>
                          </m:r>
                          <m:r>
                            <a:rPr lang="de-DE" i="1">
                              <a:latin typeface="Cambria Math" panose="02040503050406030204" pitchFamily="18" charset="0"/>
                            </a:rPr>
                            <m:t>⁡(</m:t>
                          </m:r>
                          <m:r>
                            <a:rPr lang="de-DE" i="1">
                              <a:latin typeface="Cambria Math" panose="02040503050406030204" pitchFamily="18" charset="0"/>
                            </a:rPr>
                            <m:t>𝐴</m:t>
                          </m:r>
                          <m:r>
                            <a:rPr lang="de-DE" i="1">
                              <a:latin typeface="Cambria Math" panose="02040503050406030204" pitchFamily="18" charset="0"/>
                            </a:rPr>
                            <m:t>)</m:t>
                          </m:r>
                        </m:den>
                      </m:f>
                      <m:r>
                        <a:rPr lang="de-DE" b="0" i="1" smtClean="0">
                          <a:latin typeface="Cambria Math" panose="02040503050406030204" pitchFamily="18" charset="0"/>
                        </a:rPr>
                        <m:t> ∗0,8+0,1</m:t>
                      </m:r>
                    </m:oMath>
                  </m:oMathPara>
                </a14:m>
                <a:endParaRPr lang="de-DE" dirty="0"/>
              </a:p>
            </p:txBody>
          </p:sp>
        </mc:Choice>
        <mc:Fallback>
          <p:sp>
            <p:nvSpPr>
              <p:cNvPr id="7" name="Textfeld 6"/>
              <p:cNvSpPr txBox="1">
                <a:spLocks noRot="1" noChangeAspect="1" noMove="1" noResize="1" noEditPoints="1" noAdjustHandles="1" noChangeArrowheads="1" noChangeShapeType="1" noTextEdit="1"/>
              </p:cNvSpPr>
              <p:nvPr/>
            </p:nvSpPr>
            <p:spPr>
              <a:xfrm>
                <a:off x="7669140" y="3809910"/>
                <a:ext cx="4190997" cy="1223092"/>
              </a:xfrm>
              <a:prstGeom prst="rect">
                <a:avLst/>
              </a:prstGeom>
              <a:blipFill rotWithShape="0">
                <a:blip r:embed="rId3"/>
                <a:stretch>
                  <a:fillRect l="-1014" t="-2956"/>
                </a:stretch>
              </a:blipFill>
            </p:spPr>
            <p:txBody>
              <a:bodyPr/>
              <a:lstStyle/>
              <a:p>
                <a:r>
                  <a:rPr lang="de-DE">
                    <a:noFill/>
                  </a:rPr>
                  <a:t> </a:t>
                </a:r>
              </a:p>
            </p:txBody>
          </p:sp>
        </mc:Fallback>
      </mc:AlternateContent>
      <p:pic>
        <p:nvPicPr>
          <p:cNvPr id="8" name="Grafik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7082" y="3768642"/>
            <a:ext cx="5953956" cy="1381318"/>
          </a:xfrm>
          <a:prstGeom prst="rect">
            <a:avLst/>
          </a:prstGeom>
          <a:ln>
            <a:noFill/>
          </a:ln>
          <a:effectLst>
            <a:softEdge rad="112500"/>
          </a:effectLst>
        </p:spPr>
      </p:pic>
      <p:sp>
        <p:nvSpPr>
          <p:cNvPr id="11" name="Geschweifte Klammer rechts 10"/>
          <p:cNvSpPr/>
          <p:nvPr/>
        </p:nvSpPr>
        <p:spPr>
          <a:xfrm>
            <a:off x="6988654" y="3678865"/>
            <a:ext cx="560461" cy="1481728"/>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12" name="Geschweifte Klammer rechts 11"/>
          <p:cNvSpPr/>
          <p:nvPr/>
        </p:nvSpPr>
        <p:spPr>
          <a:xfrm rot="5400000">
            <a:off x="3076045" y="3076045"/>
            <a:ext cx="588951" cy="4678327"/>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13" name="Geschweifte Klammer rechts 12"/>
          <p:cNvSpPr/>
          <p:nvPr/>
        </p:nvSpPr>
        <p:spPr>
          <a:xfrm rot="5400000">
            <a:off x="5968101" y="4929683"/>
            <a:ext cx="588951" cy="110578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14" name="Textfeld 13"/>
          <p:cNvSpPr txBox="1"/>
          <p:nvPr/>
        </p:nvSpPr>
        <p:spPr>
          <a:xfrm>
            <a:off x="2985638" y="5841315"/>
            <a:ext cx="769763" cy="369332"/>
          </a:xfrm>
          <a:prstGeom prst="rect">
            <a:avLst/>
          </a:prstGeom>
          <a:noFill/>
        </p:spPr>
        <p:txBody>
          <a:bodyPr wrap="none" rtlCol="0">
            <a:spAutoFit/>
          </a:bodyPr>
          <a:lstStyle/>
          <a:p>
            <a:r>
              <a:rPr lang="de-DE" dirty="0" smtClean="0"/>
              <a:t>Inputs</a:t>
            </a:r>
            <a:endParaRPr lang="de-DE" dirty="0"/>
          </a:p>
        </p:txBody>
      </p:sp>
      <p:sp>
        <p:nvSpPr>
          <p:cNvPr id="16" name="Textfeld 15"/>
          <p:cNvSpPr txBox="1"/>
          <p:nvPr/>
        </p:nvSpPr>
        <p:spPr>
          <a:xfrm>
            <a:off x="5834413" y="5841315"/>
            <a:ext cx="856325" cy="369332"/>
          </a:xfrm>
          <a:prstGeom prst="rect">
            <a:avLst/>
          </a:prstGeom>
          <a:noFill/>
        </p:spPr>
        <p:txBody>
          <a:bodyPr wrap="none" rtlCol="0">
            <a:spAutoFit/>
          </a:bodyPr>
          <a:lstStyle/>
          <a:p>
            <a:r>
              <a:rPr lang="de-DE" dirty="0" smtClean="0"/>
              <a:t>Output</a:t>
            </a:r>
            <a:endParaRPr lang="de-DE" dirty="0"/>
          </a:p>
        </p:txBody>
      </p:sp>
      <mc:AlternateContent xmlns:mc="http://schemas.openxmlformats.org/markup-compatibility/2006" xmlns:a14="http://schemas.microsoft.com/office/drawing/2010/main">
        <mc:Choice Requires="a14">
          <p:sp>
            <p:nvSpPr>
              <p:cNvPr id="17" name="Textfeld 16"/>
              <p:cNvSpPr txBox="1"/>
              <p:nvPr/>
            </p:nvSpPr>
            <p:spPr>
              <a:xfrm>
                <a:off x="1361752" y="3424174"/>
                <a:ext cx="4737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𝑘</m:t>
                          </m:r>
                        </m:e>
                        <m:sub>
                          <m:r>
                            <a:rPr lang="de-DE" b="0" i="1" smtClean="0">
                              <a:latin typeface="Cambria Math" panose="02040503050406030204" pitchFamily="18" charset="0"/>
                            </a:rPr>
                            <m:t>𝑖</m:t>
                          </m:r>
                          <m:r>
                            <a:rPr lang="de-DE" b="0" i="1" smtClean="0">
                              <a:latin typeface="Cambria Math" panose="02040503050406030204" pitchFamily="18" charset="0"/>
                            </a:rPr>
                            <m:t>−3</m:t>
                          </m:r>
                        </m:sub>
                      </m:sSub>
                    </m:oMath>
                  </m:oMathPara>
                </a14:m>
                <a:endParaRPr lang="de-DE" dirty="0"/>
              </a:p>
            </p:txBody>
          </p:sp>
        </mc:Choice>
        <mc:Fallback xmlns="">
          <p:sp>
            <p:nvSpPr>
              <p:cNvPr id="17" name="Textfeld 16"/>
              <p:cNvSpPr txBox="1">
                <a:spLocks noRot="1" noChangeAspect="1" noMove="1" noResize="1" noEditPoints="1" noAdjustHandles="1" noChangeArrowheads="1" noChangeShapeType="1" noTextEdit="1"/>
              </p:cNvSpPr>
              <p:nvPr/>
            </p:nvSpPr>
            <p:spPr>
              <a:xfrm>
                <a:off x="1361752" y="3424174"/>
                <a:ext cx="473784" cy="276999"/>
              </a:xfrm>
              <a:prstGeom prst="rect">
                <a:avLst/>
              </a:prstGeom>
              <a:blipFill rotWithShape="0">
                <a:blip r:embed="rId5" cstate="print"/>
                <a:stretch>
                  <a:fillRect l="-11538" r="-5128" b="-17778"/>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8" name="Textfeld 17"/>
              <p:cNvSpPr txBox="1"/>
              <p:nvPr/>
            </p:nvSpPr>
            <p:spPr>
              <a:xfrm>
                <a:off x="2511854" y="3424173"/>
                <a:ext cx="4737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𝑘</m:t>
                          </m:r>
                        </m:e>
                        <m:sub>
                          <m:r>
                            <a:rPr lang="de-DE" b="0" i="1" smtClean="0">
                              <a:latin typeface="Cambria Math" panose="02040503050406030204" pitchFamily="18" charset="0"/>
                            </a:rPr>
                            <m:t>𝑖</m:t>
                          </m:r>
                          <m:r>
                            <a:rPr lang="de-DE" b="0" i="1" smtClean="0">
                              <a:latin typeface="Cambria Math" panose="02040503050406030204" pitchFamily="18" charset="0"/>
                            </a:rPr>
                            <m:t>−2</m:t>
                          </m:r>
                        </m:sub>
                      </m:sSub>
                    </m:oMath>
                  </m:oMathPara>
                </a14:m>
                <a:endParaRPr lang="de-DE" dirty="0"/>
              </a:p>
            </p:txBody>
          </p:sp>
        </mc:Choice>
        <mc:Fallback xmlns="">
          <p:sp>
            <p:nvSpPr>
              <p:cNvPr id="18" name="Textfeld 17"/>
              <p:cNvSpPr txBox="1">
                <a:spLocks noRot="1" noChangeAspect="1" noMove="1" noResize="1" noEditPoints="1" noAdjustHandles="1" noChangeArrowheads="1" noChangeShapeType="1" noTextEdit="1"/>
              </p:cNvSpPr>
              <p:nvPr/>
            </p:nvSpPr>
            <p:spPr>
              <a:xfrm>
                <a:off x="2511854" y="3424173"/>
                <a:ext cx="473784" cy="276999"/>
              </a:xfrm>
              <a:prstGeom prst="rect">
                <a:avLst/>
              </a:prstGeom>
              <a:blipFill rotWithShape="0">
                <a:blip r:embed="rId6" cstate="print"/>
                <a:stretch>
                  <a:fillRect l="-11538" r="-5128" b="-17778"/>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9" name="Textfeld 18"/>
              <p:cNvSpPr txBox="1"/>
              <p:nvPr/>
            </p:nvSpPr>
            <p:spPr>
              <a:xfrm>
                <a:off x="3600152" y="3457908"/>
                <a:ext cx="4737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𝑘</m:t>
                          </m:r>
                        </m:e>
                        <m:sub>
                          <m:r>
                            <a:rPr lang="de-DE" b="0" i="1" smtClean="0">
                              <a:latin typeface="Cambria Math" panose="02040503050406030204" pitchFamily="18" charset="0"/>
                            </a:rPr>
                            <m:t>𝑖</m:t>
                          </m:r>
                          <m:r>
                            <a:rPr lang="de-DE" b="0" i="1" smtClean="0">
                              <a:latin typeface="Cambria Math" panose="02040503050406030204" pitchFamily="18" charset="0"/>
                            </a:rPr>
                            <m:t>−1</m:t>
                          </m:r>
                        </m:sub>
                      </m:sSub>
                    </m:oMath>
                  </m:oMathPara>
                </a14:m>
                <a:endParaRPr lang="de-DE" dirty="0"/>
              </a:p>
            </p:txBody>
          </p:sp>
        </mc:Choice>
        <mc:Fallback xmlns="">
          <p:sp>
            <p:nvSpPr>
              <p:cNvPr id="19" name="Textfeld 18"/>
              <p:cNvSpPr txBox="1">
                <a:spLocks noRot="1" noChangeAspect="1" noMove="1" noResize="1" noEditPoints="1" noAdjustHandles="1" noChangeArrowheads="1" noChangeShapeType="1" noTextEdit="1"/>
              </p:cNvSpPr>
              <p:nvPr/>
            </p:nvSpPr>
            <p:spPr>
              <a:xfrm>
                <a:off x="3600152" y="3457908"/>
                <a:ext cx="473784" cy="276999"/>
              </a:xfrm>
              <a:prstGeom prst="rect">
                <a:avLst/>
              </a:prstGeom>
              <a:blipFill rotWithShape="0">
                <a:blip r:embed="rId7" cstate="print"/>
                <a:stretch>
                  <a:fillRect l="-11688" r="-5195" b="-17391"/>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0" name="Textfeld 19"/>
              <p:cNvSpPr txBox="1"/>
              <p:nvPr/>
            </p:nvSpPr>
            <p:spPr>
              <a:xfrm>
                <a:off x="4766458" y="3403461"/>
                <a:ext cx="2541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𝑘</m:t>
                          </m:r>
                        </m:e>
                        <m:sub>
                          <m:r>
                            <a:rPr lang="de-DE" b="0" i="1" smtClean="0">
                              <a:latin typeface="Cambria Math" panose="02040503050406030204" pitchFamily="18" charset="0"/>
                            </a:rPr>
                            <m:t>𝑖</m:t>
                          </m:r>
                        </m:sub>
                      </m:sSub>
                    </m:oMath>
                  </m:oMathPara>
                </a14:m>
                <a:endParaRPr lang="de-DE" dirty="0"/>
              </a:p>
            </p:txBody>
          </p:sp>
        </mc:Choice>
        <mc:Fallback xmlns="">
          <p:sp>
            <p:nvSpPr>
              <p:cNvPr id="20" name="Textfeld 19"/>
              <p:cNvSpPr txBox="1">
                <a:spLocks noRot="1" noChangeAspect="1" noMove="1" noResize="1" noEditPoints="1" noAdjustHandles="1" noChangeArrowheads="1" noChangeShapeType="1" noTextEdit="1"/>
              </p:cNvSpPr>
              <p:nvPr/>
            </p:nvSpPr>
            <p:spPr>
              <a:xfrm>
                <a:off x="4766458" y="3403461"/>
                <a:ext cx="254172" cy="276999"/>
              </a:xfrm>
              <a:prstGeom prst="rect">
                <a:avLst/>
              </a:prstGeom>
              <a:blipFill rotWithShape="0">
                <a:blip r:embed="rId8" cstate="print"/>
                <a:stretch>
                  <a:fillRect l="-23810" r="-7143" b="-17391"/>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1" name="Textfeld 20"/>
              <p:cNvSpPr txBox="1"/>
              <p:nvPr/>
            </p:nvSpPr>
            <p:spPr>
              <a:xfrm>
                <a:off x="6025683" y="3420303"/>
                <a:ext cx="4737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𝑘</m:t>
                          </m:r>
                        </m:e>
                        <m:sub>
                          <m:r>
                            <a:rPr lang="de-DE" b="0" i="1" smtClean="0">
                              <a:latin typeface="Cambria Math" panose="02040503050406030204" pitchFamily="18" charset="0"/>
                            </a:rPr>
                            <m:t>𝑖</m:t>
                          </m:r>
                          <m:r>
                            <a:rPr lang="de-DE" b="0" i="1" smtClean="0">
                              <a:latin typeface="Cambria Math" panose="02040503050406030204" pitchFamily="18" charset="0"/>
                            </a:rPr>
                            <m:t>+1</m:t>
                          </m:r>
                        </m:sub>
                      </m:sSub>
                    </m:oMath>
                  </m:oMathPara>
                </a14:m>
                <a:endParaRPr lang="de-DE" dirty="0"/>
              </a:p>
            </p:txBody>
          </p:sp>
        </mc:Choice>
        <mc:Fallback xmlns="">
          <p:sp>
            <p:nvSpPr>
              <p:cNvPr id="21" name="Textfeld 20"/>
              <p:cNvSpPr txBox="1">
                <a:spLocks noRot="1" noChangeAspect="1" noMove="1" noResize="1" noEditPoints="1" noAdjustHandles="1" noChangeArrowheads="1" noChangeShapeType="1" noTextEdit="1"/>
              </p:cNvSpPr>
              <p:nvPr/>
            </p:nvSpPr>
            <p:spPr>
              <a:xfrm>
                <a:off x="6025683" y="3420303"/>
                <a:ext cx="473784" cy="276999"/>
              </a:xfrm>
              <a:prstGeom prst="rect">
                <a:avLst/>
              </a:prstGeom>
              <a:blipFill rotWithShape="0">
                <a:blip r:embed="rId9" cstate="print"/>
                <a:stretch>
                  <a:fillRect l="-11538" r="-5128" b="-17391"/>
                </a:stretch>
              </a:blipFill>
            </p:spPr>
            <p:txBody>
              <a:bodyPr/>
              <a:lstStyle/>
              <a:p>
                <a:r>
                  <a:rPr lang="de-DE">
                    <a:noFill/>
                  </a:rPr>
                  <a:t> </a:t>
                </a:r>
              </a:p>
            </p:txBody>
          </p:sp>
        </mc:Fallback>
      </mc:AlternateContent>
    </p:spTree>
    <p:extLst>
      <p:ext uri="{BB962C8B-B14F-4D97-AF65-F5344CB8AC3E}">
        <p14:creationId xmlns:p14="http://schemas.microsoft.com/office/powerpoint/2010/main" val="19705769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5"/>
            </a:pPr>
            <a:r>
              <a:rPr lang="de-DE" b="1" dirty="0" smtClean="0"/>
              <a:t>Umsetzung des künstlichen neuronalen Netzes</a:t>
            </a:r>
            <a:endParaRPr lang="de-DE"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p:txBody>
              <a:bodyPr>
                <a:normAutofit/>
              </a:bodyPr>
              <a:lstStyle/>
              <a:p>
                <a:r>
                  <a:rPr lang="de-DE" dirty="0" smtClean="0"/>
                  <a:t>Optimierung der Topologie</a:t>
                </a:r>
              </a:p>
              <a:p>
                <a:endParaRPr lang="de-DE" dirty="0"/>
              </a:p>
              <a:p>
                <a:endParaRPr lang="de-DE" dirty="0" smtClean="0"/>
              </a:p>
              <a:p>
                <a:endParaRPr lang="de-DE" dirty="0"/>
              </a:p>
              <a:p>
                <a:endParaRPr lang="de-DE" dirty="0" smtClean="0"/>
              </a:p>
              <a:p>
                <a:endParaRPr lang="de-DE" dirty="0"/>
              </a:p>
              <a:p>
                <a:endParaRPr lang="de-DE" dirty="0" smtClean="0"/>
              </a:p>
              <a:p>
                <a:pPr lvl="1"/>
                <a:endParaRPr lang="de-DE" dirty="0" smtClean="0"/>
              </a:p>
              <a:p>
                <a:pPr lvl="1"/>
                <a:r>
                  <a:rPr lang="de-DE" dirty="0" smtClean="0"/>
                  <a:t>B steht hierbei für Bias-Neuron </a:t>
                </a:r>
                <a14:m>
                  <m:oMath xmlns:m="http://schemas.openxmlformats.org/officeDocument/2006/math">
                    <m:r>
                      <a:rPr lang="de-DE" i="1" smtClean="0">
                        <a:latin typeface="Cambria Math" panose="02040503050406030204" pitchFamily="18" charset="0"/>
                        <a:ea typeface="Cambria Math" panose="02040503050406030204" pitchFamily="18" charset="0"/>
                      </a:rPr>
                      <m:t>→</m:t>
                    </m:r>
                  </m:oMath>
                </a14:m>
                <a:r>
                  <a:rPr lang="de-DE" dirty="0" smtClean="0"/>
                  <a:t> Schnellere Konvergenz.</a:t>
                </a:r>
                <a:endParaRPr lang="de-DE" dirty="0" smtClean="0"/>
              </a:p>
              <a:p>
                <a:pPr marL="0" indent="0">
                  <a:buNone/>
                </a:pPr>
                <a:endParaRPr lang="de-DE" dirty="0"/>
              </a:p>
              <a:p>
                <a:endParaRPr lang="de-DE" dirty="0" smtClean="0"/>
              </a:p>
              <a:p>
                <a:endParaRPr lang="de-DE" dirty="0"/>
              </a:p>
              <a:p>
                <a:pPr marL="0" indent="0">
                  <a:buNone/>
                </a:pPr>
                <a:endParaRPr lang="de-DE" dirty="0" smtClean="0"/>
              </a:p>
              <a:p>
                <a:pPr marL="0" indent="0">
                  <a:buNone/>
                </a:pPr>
                <a:endParaRPr lang="de-DE" dirty="0" smtClean="0"/>
              </a:p>
              <a:p>
                <a:pPr marL="0" indent="0">
                  <a:buNone/>
                </a:pPr>
                <a:endParaRPr lang="de-DE" dirty="0" smtClean="0"/>
              </a:p>
              <a:p>
                <a:endParaRPr lang="de-DE" dirty="0"/>
              </a:p>
              <a:p>
                <a:endParaRPr lang="de-DE" dirty="0" smtClean="0"/>
              </a:p>
              <a:p>
                <a:endParaRPr lang="de-DE" dirty="0"/>
              </a:p>
              <a:p>
                <a:pPr marL="0" indent="0">
                  <a:buNone/>
                </a:pPr>
                <a:endParaRPr lang="de-DE" dirty="0"/>
              </a:p>
              <a:p>
                <a:pPr marL="0" indent="0">
                  <a:buNone/>
                </a:pPr>
                <a:endParaRPr lang="de-DE" dirty="0" smtClean="0"/>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rotWithShape="0">
                <a:blip r:embed="rId3"/>
                <a:stretch>
                  <a:fillRect l="-1043" t="-2241" b="-2661"/>
                </a:stretch>
              </a:blipFill>
            </p:spPr>
            <p:txBody>
              <a:bodyPr/>
              <a:lstStyle/>
              <a:p>
                <a:r>
                  <a:rPr lang="de-DE">
                    <a:noFill/>
                  </a:rPr>
                  <a:t> </a:t>
                </a:r>
              </a:p>
            </p:txBody>
          </p:sp>
        </mc:Fallback>
      </mc:AlternateContent>
      <p:sp>
        <p:nvSpPr>
          <p:cNvPr id="4" name="Datumsplatzhalter 3"/>
          <p:cNvSpPr>
            <a:spLocks noGrp="1"/>
          </p:cNvSpPr>
          <p:nvPr>
            <p:ph type="dt" sz="half" idx="10"/>
          </p:nvPr>
        </p:nvSpPr>
        <p:spPr/>
        <p:txBody>
          <a:bodyPr/>
          <a:lstStyle/>
          <a:p>
            <a:fld id="{7AC709DD-AC18-4FBA-B4E6-46DED743653E}"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33</a:t>
            </a:fld>
            <a:endParaRPr lang="de-DE" dirty="0"/>
          </a:p>
        </p:txBody>
      </p:sp>
      <mc:AlternateContent xmlns:mc="http://schemas.openxmlformats.org/markup-compatibility/2006" xmlns:a14="http://schemas.microsoft.com/office/drawing/2010/main">
        <mc:Choice Requires="a14">
          <p:graphicFrame>
            <p:nvGraphicFramePr>
              <p:cNvPr id="7" name="Tabelle 6"/>
              <p:cNvGraphicFramePr>
                <a:graphicFrameLocks noGrp="1"/>
              </p:cNvGraphicFramePr>
              <p:nvPr>
                <p:extLst>
                  <p:ext uri="{D42A27DB-BD31-4B8C-83A1-F6EECF244321}">
                    <p14:modId xmlns:p14="http://schemas.microsoft.com/office/powerpoint/2010/main" val="463749218"/>
                  </p:ext>
                </p:extLst>
              </p:nvPr>
            </p:nvGraphicFramePr>
            <p:xfrm>
              <a:off x="1872511" y="2686689"/>
              <a:ext cx="8547396" cy="2966720"/>
            </p:xfrm>
            <a:graphic>
              <a:graphicData uri="http://schemas.openxmlformats.org/drawingml/2006/table">
                <a:tbl>
                  <a:tblPr firstRow="1" bandRow="1">
                    <a:tableStyleId>{5940675A-B579-460E-94D1-54222C63F5DA}</a:tableStyleId>
                  </a:tblPr>
                  <a:tblGrid>
                    <a:gridCol w="2914274"/>
                    <a:gridCol w="1457137"/>
                    <a:gridCol w="1457137"/>
                    <a:gridCol w="1359424"/>
                    <a:gridCol w="1359424"/>
                  </a:tblGrid>
                  <a:tr h="370840">
                    <a:tc rowSpan="2">
                      <a:txBody>
                        <a:bodyPr/>
                        <a:lstStyle/>
                        <a:p>
                          <a:pPr algn="ctr"/>
                          <a:r>
                            <a:rPr lang="de-DE" b="1" dirty="0" smtClean="0"/>
                            <a:t>Topologie</a:t>
                          </a:r>
                          <a:endParaRPr lang="de-DE" b="1" dirty="0"/>
                        </a:p>
                      </a:txBody>
                      <a:tcPr anchor="ctr"/>
                    </a:tc>
                    <a:tc gridSpan="2">
                      <a:txBody>
                        <a:bodyPr/>
                        <a:lstStyle/>
                        <a:p>
                          <a:pPr algn="ctr"/>
                          <a:r>
                            <a:rPr lang="de-DE" b="1" dirty="0" smtClean="0"/>
                            <a:t>MSE</a:t>
                          </a:r>
                          <a:endParaRPr lang="de-DE" b="1" dirty="0"/>
                        </a:p>
                      </a:txBody>
                      <a:tcPr anchor="ctr"/>
                    </a:tc>
                    <a:tc hMerge="1">
                      <a:txBody>
                        <a:bodyPr/>
                        <a:lstStyle/>
                        <a:p>
                          <a:endParaRPr lang="de-DE"/>
                        </a:p>
                      </a:txBody>
                      <a:tcPr/>
                    </a:tc>
                    <a:tc gridSpan="2">
                      <a:txBody>
                        <a:bodyPr/>
                        <a:lstStyle/>
                        <a:p>
                          <a:pPr algn="ctr"/>
                          <a:r>
                            <a:rPr lang="de-DE" b="1" dirty="0" smtClean="0"/>
                            <a:t>MSE-BIAS</a:t>
                          </a:r>
                          <a:endParaRPr lang="de-DE" b="1" dirty="0"/>
                        </a:p>
                      </a:txBody>
                      <a:tcPr anchor="ctr"/>
                    </a:tc>
                    <a:tc hMerge="1">
                      <a:txBody>
                        <a:bodyPr/>
                        <a:lstStyle/>
                        <a:p>
                          <a:endParaRPr lang="de-DE"/>
                        </a:p>
                      </a:txBody>
                      <a:tcPr/>
                    </a:tc>
                  </a:tr>
                  <a:tr h="370840">
                    <a:tc vMerge="1">
                      <a:txBody>
                        <a:bodyPr/>
                        <a:lstStyle/>
                        <a:p>
                          <a:pPr algn="ctr"/>
                          <a:endParaRPr lang="de-DE" b="1" dirty="0"/>
                        </a:p>
                      </a:txBody>
                      <a:tcPr/>
                    </a:tc>
                    <a:tc>
                      <a:txBody>
                        <a:bodyPr/>
                        <a:lstStyle/>
                        <a:p>
                          <a:pPr algn="ctr"/>
                          <a:r>
                            <a:rPr lang="de-DE" b="1" dirty="0" smtClean="0"/>
                            <a:t>Training</a:t>
                          </a:r>
                          <a:endParaRPr lang="de-DE" b="1" dirty="0"/>
                        </a:p>
                      </a:txBody>
                      <a:tcPr anchor="ctr"/>
                    </a:tc>
                    <a:tc>
                      <a:txBody>
                        <a:bodyPr/>
                        <a:lstStyle/>
                        <a:p>
                          <a:pPr algn="ctr"/>
                          <a:r>
                            <a:rPr lang="de-DE" b="1" dirty="0" smtClean="0"/>
                            <a:t>Test</a:t>
                          </a:r>
                          <a:endParaRPr lang="de-DE" b="1" dirty="0"/>
                        </a:p>
                      </a:txBody>
                      <a:tcPr anchor="ctr"/>
                    </a:tc>
                    <a:tc>
                      <a:txBody>
                        <a:bodyPr/>
                        <a:lstStyle/>
                        <a:p>
                          <a:pPr algn="ctr"/>
                          <a:r>
                            <a:rPr lang="de-DE" b="1" dirty="0" smtClean="0"/>
                            <a:t>Training</a:t>
                          </a:r>
                          <a:endParaRPr lang="de-DE" b="1" dirty="0"/>
                        </a:p>
                      </a:txBody>
                      <a:tcPr anchor="ctr"/>
                    </a:tc>
                    <a:tc>
                      <a:txBody>
                        <a:bodyPr/>
                        <a:lstStyle/>
                        <a:p>
                          <a:pPr algn="ctr"/>
                          <a:r>
                            <a:rPr lang="de-DE" b="1" dirty="0" smtClean="0"/>
                            <a:t>Test</a:t>
                          </a:r>
                          <a:endParaRPr lang="de-DE" b="1" dirty="0"/>
                        </a:p>
                      </a:txBody>
                      <a:tcPr anchor="ctr"/>
                    </a:tc>
                  </a:tr>
                  <a:tr h="370840">
                    <a:tc>
                      <a:txBody>
                        <a:bodyPr/>
                        <a:lstStyle/>
                        <a:p>
                          <a:pPr algn="ctr"/>
                          <a:r>
                            <a:rPr lang="de-DE" dirty="0" smtClean="0"/>
                            <a:t>4-3-1 (B)</a:t>
                          </a:r>
                          <a:endParaRPr lang="de-DE" dirty="0"/>
                        </a:p>
                      </a:txBody>
                      <a:tcPr anchor="ctr"/>
                    </a:tc>
                    <a:tc>
                      <a:txBody>
                        <a:bodyPr/>
                        <a:lstStyle/>
                        <a:p>
                          <a:pPr algn="ctr"/>
                          <a:r>
                            <a:rPr lang="de-DE" dirty="0" smtClean="0"/>
                            <a:t> 0,0011562</a:t>
                          </a:r>
                        </a:p>
                      </a:txBody>
                      <a:tcPr anchor="ctr"/>
                    </a:tc>
                    <a:tc>
                      <a:txBody>
                        <a:bodyPr/>
                        <a:lstStyle/>
                        <a:p>
                          <a:pPr algn="ctr"/>
                          <a:r>
                            <a:rPr lang="de-DE" dirty="0" smtClean="0"/>
                            <a:t>0,002569</a:t>
                          </a:r>
                          <a:endParaRPr lang="de-DE"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9,449</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dirty="0" smtClean="0"/>
                        </a:p>
                      </a:txBody>
                      <a:tcPr anchor="ctr"/>
                    </a:tc>
                    <a:tc>
                      <a:txBody>
                        <a:bodyPr/>
                        <a:lstStyle/>
                        <a:p>
                          <a:pPr algn="ctr"/>
                          <a:r>
                            <a:rPr lang="de-DE" dirty="0" smtClean="0"/>
                            <a:t>0,001788</a:t>
                          </a:r>
                          <a:endParaRPr lang="de-DE" dirty="0"/>
                        </a:p>
                      </a:txBody>
                      <a:tcPr anchor="ctr"/>
                    </a:tc>
                  </a:tr>
                  <a:tr h="370840">
                    <a:tc>
                      <a:txBody>
                        <a:bodyPr/>
                        <a:lstStyle/>
                        <a:p>
                          <a:pPr algn="ctr"/>
                          <a:r>
                            <a:rPr lang="de-DE" dirty="0" smtClean="0"/>
                            <a:t>4-5-1 (B)</a:t>
                          </a:r>
                          <a:endParaRPr lang="de-DE" dirty="0"/>
                        </a:p>
                      </a:txBody>
                      <a:tcPr anchor="ctr"/>
                    </a:tc>
                    <a:tc>
                      <a:txBody>
                        <a:bodyPr/>
                        <a:lstStyle/>
                        <a:p>
                          <a:pPr algn="ctr"/>
                          <a:r>
                            <a:rPr lang="de-DE" dirty="0" smtClean="0"/>
                            <a:t>0,001062</a:t>
                          </a:r>
                        </a:p>
                      </a:txBody>
                      <a:tcPr anchor="ctr"/>
                    </a:tc>
                    <a:tc>
                      <a:txBody>
                        <a:bodyPr/>
                        <a:lstStyle/>
                        <a:p>
                          <a:pPr algn="ctr"/>
                          <a:r>
                            <a:rPr lang="de-DE" dirty="0" smtClean="0"/>
                            <a:t>0,002879</a:t>
                          </a:r>
                          <a:endParaRPr lang="de-DE"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m:t>
                                    </m:r>
                                    <m:r>
                                      <a:rPr lang="de-DE" b="0" i="1" dirty="0" smtClean="0">
                                        <a:latin typeface="Cambria Math" panose="02040503050406030204" pitchFamily="18" charset="0"/>
                                      </a:rPr>
                                      <m:t>598</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dirty="0" smtClean="0"/>
                        </a:p>
                      </a:txBody>
                      <a:tcPr anchor="ctr"/>
                    </a:tc>
                    <a:tc>
                      <a:txBody>
                        <a:bodyPr/>
                        <a:lstStyle/>
                        <a:p>
                          <a:pPr algn="ctr"/>
                          <a:r>
                            <a:rPr lang="de-DE" dirty="0" smtClean="0"/>
                            <a:t> 0,001799</a:t>
                          </a:r>
                          <a:endParaRPr lang="de-DE" dirty="0"/>
                        </a:p>
                      </a:txBody>
                      <a:tcPr anchor="ctr"/>
                    </a:tc>
                  </a:tr>
                  <a:tr h="370840">
                    <a:tc>
                      <a:txBody>
                        <a:bodyPr/>
                        <a:lstStyle/>
                        <a:p>
                          <a:pPr algn="ctr"/>
                          <a:r>
                            <a:rPr lang="de-DE" dirty="0" smtClean="0"/>
                            <a:t>4-7-1 (B)</a:t>
                          </a:r>
                          <a:endParaRPr lang="de-DE" dirty="0"/>
                        </a:p>
                      </a:txBody>
                      <a:tcPr anchor="ctr"/>
                    </a:tc>
                    <a:tc>
                      <a:txBody>
                        <a:bodyPr/>
                        <a:lstStyle/>
                        <a:p>
                          <a:pPr algn="ctr"/>
                          <a:r>
                            <a:rPr lang="de-DE" dirty="0" smtClean="0"/>
                            <a:t>0,001090</a:t>
                          </a:r>
                          <a:endParaRPr lang="de-DE" dirty="0"/>
                        </a:p>
                      </a:txBody>
                      <a:tcPr anchor="ctr"/>
                    </a:tc>
                    <a:tc>
                      <a:txBody>
                        <a:bodyPr/>
                        <a:lstStyle/>
                        <a:p>
                          <a:pPr algn="ctr"/>
                          <a:r>
                            <a:rPr lang="de-DE" dirty="0" smtClean="0"/>
                            <a:t>0,001784</a:t>
                          </a:r>
                          <a:endParaRPr lang="de-DE"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9,4</m:t>
                                    </m:r>
                                    <m:r>
                                      <a:rPr lang="de-DE" b="0" i="1" dirty="0" smtClean="0">
                                        <a:latin typeface="Cambria Math" panose="02040503050406030204" pitchFamily="18" charset="0"/>
                                      </a:rPr>
                                      <m:t>07</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dirty="0" smtClean="0"/>
                        </a:p>
                      </a:txBody>
                      <a:tcPr anchor="ctr"/>
                    </a:tc>
                    <a:tc>
                      <a:txBody>
                        <a:bodyPr/>
                        <a:lstStyle/>
                        <a:p>
                          <a:pPr algn="ctr"/>
                          <a:r>
                            <a:rPr lang="de-DE" dirty="0" smtClean="0"/>
                            <a:t>0,001781</a:t>
                          </a:r>
                          <a:endParaRPr lang="de-DE" dirty="0"/>
                        </a:p>
                      </a:txBody>
                      <a:tcPr anchor="ctr"/>
                    </a:tc>
                  </a:tr>
                  <a:tr h="370840">
                    <a:tc>
                      <a:txBody>
                        <a:bodyPr/>
                        <a:lstStyle/>
                        <a:p>
                          <a:pPr algn="ctr"/>
                          <a:r>
                            <a:rPr lang="de-DE" dirty="0" smtClean="0"/>
                            <a:t>4-9-1 (B)</a:t>
                          </a:r>
                          <a:endParaRPr lang="de-DE" dirty="0"/>
                        </a:p>
                      </a:txBody>
                      <a:tcPr anchor="ctr"/>
                    </a:tc>
                    <a:tc>
                      <a:txBody>
                        <a:bodyPr/>
                        <a:lstStyle/>
                        <a:p>
                          <a:pPr algn="ctr"/>
                          <a:r>
                            <a:rPr lang="de-DE" dirty="0" smtClean="0"/>
                            <a:t>0,001048</a:t>
                          </a:r>
                          <a:endParaRPr lang="de-DE" dirty="0"/>
                        </a:p>
                      </a:txBody>
                      <a:tcPr anchor="ctr"/>
                    </a:tc>
                    <a:tc>
                      <a:txBody>
                        <a:bodyPr/>
                        <a:lstStyle/>
                        <a:p>
                          <a:pPr algn="ctr"/>
                          <a:r>
                            <a:rPr lang="de-DE" dirty="0" smtClean="0"/>
                            <a:t> 0,002134</a:t>
                          </a:r>
                          <a:endParaRPr lang="de-DE"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9,4</m:t>
                                    </m:r>
                                    <m:r>
                                      <a:rPr lang="de-DE" b="0" i="1" dirty="0" smtClean="0">
                                        <a:latin typeface="Cambria Math" panose="02040503050406030204" pitchFamily="18" charset="0"/>
                                      </a:rPr>
                                      <m:t>88</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dirty="0" smtClean="0"/>
                        </a:p>
                      </a:txBody>
                      <a:tcPr anchor="ctr"/>
                    </a:tc>
                    <a:tc>
                      <a:txBody>
                        <a:bodyPr/>
                        <a:lstStyle/>
                        <a:p>
                          <a:pPr algn="ctr"/>
                          <a:r>
                            <a:rPr lang="de-DE" dirty="0" smtClean="0"/>
                            <a:t>0,0024436</a:t>
                          </a:r>
                          <a:endParaRPr lang="de-DE" dirty="0"/>
                        </a:p>
                      </a:txBody>
                      <a:tcPr anchor="ctr"/>
                    </a:tc>
                  </a:tr>
                  <a:tr h="370840">
                    <a:tc>
                      <a:txBody>
                        <a:bodyPr/>
                        <a:lstStyle/>
                        <a:p>
                          <a:pPr algn="ctr"/>
                          <a:r>
                            <a:rPr lang="de-DE" dirty="0" smtClean="0"/>
                            <a:t>4-11-1 (B)</a:t>
                          </a:r>
                          <a:endParaRPr lang="de-DE" dirty="0"/>
                        </a:p>
                      </a:txBody>
                      <a:tcPr anchor="ctr"/>
                    </a:tc>
                    <a:tc>
                      <a:txBody>
                        <a:bodyPr/>
                        <a:lstStyle/>
                        <a:p>
                          <a:pPr algn="ctr"/>
                          <a:r>
                            <a:rPr lang="de-DE" dirty="0" smtClean="0"/>
                            <a:t>0,001022</a:t>
                          </a:r>
                          <a:endParaRPr lang="de-DE" dirty="0"/>
                        </a:p>
                      </a:txBody>
                      <a:tcPr anchor="ctr"/>
                    </a:tc>
                    <a:tc>
                      <a:txBody>
                        <a:bodyPr/>
                        <a:lstStyle/>
                        <a:p>
                          <a:pPr algn="ctr"/>
                          <a:r>
                            <a:rPr lang="de-DE" dirty="0" smtClean="0"/>
                            <a:t> 0,001785</a:t>
                          </a:r>
                          <a:endParaRPr lang="de-DE"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m:t>
                                    </m:r>
                                    <m:r>
                                      <a:rPr lang="de-DE" b="0" i="1" dirty="0" smtClean="0">
                                        <a:latin typeface="Cambria Math" panose="02040503050406030204" pitchFamily="18" charset="0"/>
                                      </a:rPr>
                                      <m:t>760</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dirty="0" smtClean="0"/>
                        </a:p>
                      </a:txBody>
                      <a:tcPr anchor="ctr"/>
                    </a:tc>
                    <a:tc>
                      <a:txBody>
                        <a:bodyPr/>
                        <a:lstStyle/>
                        <a:p>
                          <a:pPr algn="ctr"/>
                          <a:r>
                            <a:rPr lang="de-DE" dirty="0" smtClean="0"/>
                            <a:t>0,0033215</a:t>
                          </a:r>
                          <a:endParaRPr lang="de-DE" dirty="0"/>
                        </a:p>
                      </a:txBody>
                      <a:tcPr anchor="ctr"/>
                    </a:tc>
                  </a:tr>
                  <a:tr h="370840">
                    <a:tc>
                      <a:txBody>
                        <a:bodyPr/>
                        <a:lstStyle/>
                        <a:p>
                          <a:pPr algn="ctr"/>
                          <a:r>
                            <a:rPr lang="de-DE" dirty="0" smtClean="0"/>
                            <a:t>4-13-1 (B)</a:t>
                          </a:r>
                          <a:endParaRPr lang="de-DE" dirty="0"/>
                        </a:p>
                      </a:txBody>
                      <a:tcPr anchor="ctr"/>
                    </a:tc>
                    <a:tc>
                      <a:txBody>
                        <a:bodyPr/>
                        <a:lstStyle/>
                        <a:p>
                          <a:pPr algn="ctr"/>
                          <a:r>
                            <a:rPr lang="de-DE" dirty="0" smtClean="0"/>
                            <a:t>0,001002</a:t>
                          </a:r>
                          <a:endParaRPr lang="de-DE" dirty="0"/>
                        </a:p>
                      </a:txBody>
                      <a:tcPr anchor="ctr"/>
                    </a:tc>
                    <a:tc>
                      <a:txBody>
                        <a:bodyPr/>
                        <a:lstStyle/>
                        <a:p>
                          <a:pPr algn="ctr"/>
                          <a:r>
                            <a:rPr lang="de-DE" dirty="0" smtClean="0"/>
                            <a:t> 0,001787</a:t>
                          </a:r>
                          <a:endParaRPr lang="de-DE"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m:t>
                                    </m:r>
                                    <m:r>
                                      <a:rPr lang="de-DE" b="0" i="1" dirty="0" smtClean="0">
                                        <a:latin typeface="Cambria Math" panose="02040503050406030204" pitchFamily="18" charset="0"/>
                                      </a:rPr>
                                      <m:t>906</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dirty="0" smtClean="0"/>
                        </a:p>
                      </a:txBody>
                      <a:tcPr anchor="ctr"/>
                    </a:tc>
                    <a:tc>
                      <a:txBody>
                        <a:bodyPr/>
                        <a:lstStyle/>
                        <a:p>
                          <a:pPr algn="ctr"/>
                          <a:r>
                            <a:rPr lang="de-DE" dirty="0" smtClean="0"/>
                            <a:t> 0,004067</a:t>
                          </a:r>
                          <a:endParaRPr lang="de-DE" dirty="0"/>
                        </a:p>
                      </a:txBody>
                      <a:tcPr anchor="ctr"/>
                    </a:tc>
                  </a:tr>
                </a:tbl>
              </a:graphicData>
            </a:graphic>
          </p:graphicFrame>
        </mc:Choice>
        <mc:Fallback xmlns="">
          <p:graphicFrame>
            <p:nvGraphicFramePr>
              <p:cNvPr id="7" name="Tabelle 6"/>
              <p:cNvGraphicFramePr>
                <a:graphicFrameLocks noGrp="1"/>
              </p:cNvGraphicFramePr>
              <p:nvPr>
                <p:extLst>
                  <p:ext uri="{D42A27DB-BD31-4B8C-83A1-F6EECF244321}">
                    <p14:modId xmlns:p14="http://schemas.microsoft.com/office/powerpoint/2010/main" val="463749218"/>
                  </p:ext>
                </p:extLst>
              </p:nvPr>
            </p:nvGraphicFramePr>
            <p:xfrm>
              <a:off x="1872511" y="2686689"/>
              <a:ext cx="8547396" cy="2966720"/>
            </p:xfrm>
            <a:graphic>
              <a:graphicData uri="http://schemas.openxmlformats.org/drawingml/2006/table">
                <a:tbl>
                  <a:tblPr firstRow="1" bandRow="1">
                    <a:tableStyleId>{5940675A-B579-460E-94D1-54222C63F5DA}</a:tableStyleId>
                  </a:tblPr>
                  <a:tblGrid>
                    <a:gridCol w="2914274"/>
                    <a:gridCol w="1457137"/>
                    <a:gridCol w="1457137"/>
                    <a:gridCol w="1359424"/>
                    <a:gridCol w="1359424"/>
                  </a:tblGrid>
                  <a:tr h="370840">
                    <a:tc rowSpan="2">
                      <a:txBody>
                        <a:bodyPr/>
                        <a:lstStyle/>
                        <a:p>
                          <a:pPr algn="ctr"/>
                          <a:r>
                            <a:rPr lang="de-DE" b="1" dirty="0" smtClean="0"/>
                            <a:t>Topologie</a:t>
                          </a:r>
                          <a:endParaRPr lang="de-DE" b="1" dirty="0"/>
                        </a:p>
                      </a:txBody>
                      <a:tcPr anchor="ctr"/>
                    </a:tc>
                    <a:tc gridSpan="2">
                      <a:txBody>
                        <a:bodyPr/>
                        <a:lstStyle/>
                        <a:p>
                          <a:pPr algn="ctr"/>
                          <a:r>
                            <a:rPr lang="de-DE" b="1" dirty="0" smtClean="0"/>
                            <a:t>MSE</a:t>
                          </a:r>
                          <a:endParaRPr lang="de-DE" b="1" dirty="0"/>
                        </a:p>
                      </a:txBody>
                      <a:tcPr anchor="ctr"/>
                    </a:tc>
                    <a:tc hMerge="1">
                      <a:txBody>
                        <a:bodyPr/>
                        <a:lstStyle/>
                        <a:p>
                          <a:endParaRPr lang="de-DE"/>
                        </a:p>
                      </a:txBody>
                      <a:tcPr/>
                    </a:tc>
                    <a:tc gridSpan="2">
                      <a:txBody>
                        <a:bodyPr/>
                        <a:lstStyle/>
                        <a:p>
                          <a:pPr algn="ctr"/>
                          <a:r>
                            <a:rPr lang="de-DE" b="1" dirty="0" smtClean="0"/>
                            <a:t>MSE-BIAS</a:t>
                          </a:r>
                          <a:endParaRPr lang="de-DE" b="1" dirty="0"/>
                        </a:p>
                      </a:txBody>
                      <a:tcPr anchor="ctr"/>
                    </a:tc>
                    <a:tc hMerge="1">
                      <a:txBody>
                        <a:bodyPr/>
                        <a:lstStyle/>
                        <a:p>
                          <a:endParaRPr lang="de-DE"/>
                        </a:p>
                      </a:txBody>
                      <a:tcPr/>
                    </a:tc>
                  </a:tr>
                  <a:tr h="370840">
                    <a:tc vMerge="1">
                      <a:txBody>
                        <a:bodyPr/>
                        <a:lstStyle/>
                        <a:p>
                          <a:pPr algn="ctr"/>
                          <a:endParaRPr lang="de-DE" b="1" dirty="0"/>
                        </a:p>
                      </a:txBody>
                      <a:tcPr/>
                    </a:tc>
                    <a:tc>
                      <a:txBody>
                        <a:bodyPr/>
                        <a:lstStyle/>
                        <a:p>
                          <a:pPr algn="ctr"/>
                          <a:r>
                            <a:rPr lang="de-DE" b="1" dirty="0" smtClean="0"/>
                            <a:t>Training</a:t>
                          </a:r>
                          <a:endParaRPr lang="de-DE" b="1" dirty="0"/>
                        </a:p>
                      </a:txBody>
                      <a:tcPr anchor="ctr"/>
                    </a:tc>
                    <a:tc>
                      <a:txBody>
                        <a:bodyPr/>
                        <a:lstStyle/>
                        <a:p>
                          <a:pPr algn="ctr"/>
                          <a:r>
                            <a:rPr lang="de-DE" b="1" dirty="0" smtClean="0"/>
                            <a:t>Test</a:t>
                          </a:r>
                          <a:endParaRPr lang="de-DE" b="1" dirty="0"/>
                        </a:p>
                      </a:txBody>
                      <a:tcPr anchor="ctr"/>
                    </a:tc>
                    <a:tc>
                      <a:txBody>
                        <a:bodyPr/>
                        <a:lstStyle/>
                        <a:p>
                          <a:pPr algn="ctr"/>
                          <a:r>
                            <a:rPr lang="de-DE" b="1" dirty="0" smtClean="0"/>
                            <a:t>Training</a:t>
                          </a:r>
                          <a:endParaRPr lang="de-DE" b="1" dirty="0"/>
                        </a:p>
                      </a:txBody>
                      <a:tcPr anchor="ctr"/>
                    </a:tc>
                    <a:tc>
                      <a:txBody>
                        <a:bodyPr/>
                        <a:lstStyle/>
                        <a:p>
                          <a:pPr algn="ctr"/>
                          <a:r>
                            <a:rPr lang="de-DE" b="1" dirty="0" smtClean="0"/>
                            <a:t>Test</a:t>
                          </a:r>
                          <a:endParaRPr lang="de-DE" b="1" dirty="0"/>
                        </a:p>
                      </a:txBody>
                      <a:tcPr anchor="ctr"/>
                    </a:tc>
                  </a:tr>
                  <a:tr h="370840">
                    <a:tc>
                      <a:txBody>
                        <a:bodyPr/>
                        <a:lstStyle/>
                        <a:p>
                          <a:pPr algn="ctr"/>
                          <a:r>
                            <a:rPr lang="de-DE" dirty="0" smtClean="0"/>
                            <a:t>4-3-1 (B)</a:t>
                          </a:r>
                          <a:endParaRPr lang="de-DE" dirty="0"/>
                        </a:p>
                      </a:txBody>
                      <a:tcPr anchor="ctr"/>
                    </a:tc>
                    <a:tc>
                      <a:txBody>
                        <a:bodyPr/>
                        <a:lstStyle/>
                        <a:p>
                          <a:pPr algn="ctr"/>
                          <a:r>
                            <a:rPr lang="de-DE" dirty="0" smtClean="0"/>
                            <a:t> </a:t>
                          </a:r>
                          <a:r>
                            <a:rPr lang="de-DE" dirty="0" smtClean="0"/>
                            <a:t>0,0011562</a:t>
                          </a:r>
                          <a:endParaRPr lang="de-DE" dirty="0" smtClean="0"/>
                        </a:p>
                      </a:txBody>
                      <a:tcPr anchor="ctr"/>
                    </a:tc>
                    <a:tc>
                      <a:txBody>
                        <a:bodyPr/>
                        <a:lstStyle/>
                        <a:p>
                          <a:pPr algn="ctr"/>
                          <a:r>
                            <a:rPr lang="de-DE" dirty="0" smtClean="0"/>
                            <a:t>0,002569</a:t>
                          </a:r>
                          <a:endParaRPr lang="de-DE" dirty="0"/>
                        </a:p>
                      </a:txBody>
                      <a:tcPr anchor="ctr"/>
                    </a:tc>
                    <a:tc>
                      <a:txBody>
                        <a:bodyPr/>
                        <a:lstStyle/>
                        <a:p>
                          <a:endParaRPr lang="de-DE"/>
                        </a:p>
                      </a:txBody>
                      <a:tcPr anchor="ctr">
                        <a:blipFill rotWithShape="0">
                          <a:blip r:embed="rId4"/>
                          <a:stretch>
                            <a:fillRect l="-429596" t="-206557" r="-100897" b="-524590"/>
                          </a:stretch>
                        </a:blipFill>
                      </a:tcPr>
                    </a:tc>
                    <a:tc>
                      <a:txBody>
                        <a:bodyPr/>
                        <a:lstStyle/>
                        <a:p>
                          <a:pPr algn="ctr"/>
                          <a:r>
                            <a:rPr lang="de-DE" dirty="0" smtClean="0"/>
                            <a:t>0,001788</a:t>
                          </a:r>
                          <a:endParaRPr lang="de-DE" dirty="0"/>
                        </a:p>
                      </a:txBody>
                      <a:tcPr anchor="ctr"/>
                    </a:tc>
                  </a:tr>
                  <a:tr h="370840">
                    <a:tc>
                      <a:txBody>
                        <a:bodyPr/>
                        <a:lstStyle/>
                        <a:p>
                          <a:pPr algn="ctr"/>
                          <a:r>
                            <a:rPr lang="de-DE" dirty="0" smtClean="0"/>
                            <a:t>4-5-1 (B)</a:t>
                          </a:r>
                          <a:endParaRPr lang="de-DE" dirty="0"/>
                        </a:p>
                      </a:txBody>
                      <a:tcPr anchor="ctr"/>
                    </a:tc>
                    <a:tc>
                      <a:txBody>
                        <a:bodyPr/>
                        <a:lstStyle/>
                        <a:p>
                          <a:pPr algn="ctr"/>
                          <a:r>
                            <a:rPr lang="de-DE" dirty="0" smtClean="0"/>
                            <a:t>0,001062</a:t>
                          </a:r>
                          <a:endParaRPr lang="de-DE" dirty="0" smtClean="0"/>
                        </a:p>
                      </a:txBody>
                      <a:tcPr anchor="ctr"/>
                    </a:tc>
                    <a:tc>
                      <a:txBody>
                        <a:bodyPr/>
                        <a:lstStyle/>
                        <a:p>
                          <a:pPr algn="ctr"/>
                          <a:r>
                            <a:rPr lang="de-DE" dirty="0" smtClean="0"/>
                            <a:t>0,002879</a:t>
                          </a:r>
                          <a:endParaRPr lang="de-DE" dirty="0"/>
                        </a:p>
                      </a:txBody>
                      <a:tcPr anchor="ctr"/>
                    </a:tc>
                    <a:tc>
                      <a:txBody>
                        <a:bodyPr/>
                        <a:lstStyle/>
                        <a:p>
                          <a:endParaRPr lang="de-DE"/>
                        </a:p>
                      </a:txBody>
                      <a:tcPr anchor="ctr">
                        <a:blipFill rotWithShape="0">
                          <a:blip r:embed="rId4"/>
                          <a:stretch>
                            <a:fillRect l="-429596" t="-306557" r="-100897" b="-424590"/>
                          </a:stretch>
                        </a:blipFill>
                      </a:tcPr>
                    </a:tc>
                    <a:tc>
                      <a:txBody>
                        <a:bodyPr/>
                        <a:lstStyle/>
                        <a:p>
                          <a:pPr algn="ctr"/>
                          <a:r>
                            <a:rPr lang="de-DE" dirty="0" smtClean="0"/>
                            <a:t> </a:t>
                          </a:r>
                          <a:r>
                            <a:rPr lang="de-DE" dirty="0" smtClean="0"/>
                            <a:t>0,001799</a:t>
                          </a:r>
                          <a:endParaRPr lang="de-DE" dirty="0"/>
                        </a:p>
                      </a:txBody>
                      <a:tcPr anchor="ctr"/>
                    </a:tc>
                  </a:tr>
                  <a:tr h="370840">
                    <a:tc>
                      <a:txBody>
                        <a:bodyPr/>
                        <a:lstStyle/>
                        <a:p>
                          <a:pPr algn="ctr"/>
                          <a:r>
                            <a:rPr lang="de-DE" dirty="0" smtClean="0"/>
                            <a:t>4-7-1 (B)</a:t>
                          </a:r>
                          <a:endParaRPr lang="de-DE" dirty="0"/>
                        </a:p>
                      </a:txBody>
                      <a:tcPr anchor="ctr"/>
                    </a:tc>
                    <a:tc>
                      <a:txBody>
                        <a:bodyPr/>
                        <a:lstStyle/>
                        <a:p>
                          <a:pPr algn="ctr"/>
                          <a:r>
                            <a:rPr lang="de-DE" dirty="0" smtClean="0"/>
                            <a:t>0,001090</a:t>
                          </a:r>
                          <a:endParaRPr lang="de-DE" dirty="0"/>
                        </a:p>
                      </a:txBody>
                      <a:tcPr anchor="ctr"/>
                    </a:tc>
                    <a:tc>
                      <a:txBody>
                        <a:bodyPr/>
                        <a:lstStyle/>
                        <a:p>
                          <a:pPr algn="ctr"/>
                          <a:r>
                            <a:rPr lang="de-DE" dirty="0" smtClean="0"/>
                            <a:t>0,001784</a:t>
                          </a:r>
                          <a:endParaRPr lang="de-DE" dirty="0"/>
                        </a:p>
                      </a:txBody>
                      <a:tcPr anchor="ctr"/>
                    </a:tc>
                    <a:tc>
                      <a:txBody>
                        <a:bodyPr/>
                        <a:lstStyle/>
                        <a:p>
                          <a:endParaRPr lang="de-DE"/>
                        </a:p>
                      </a:txBody>
                      <a:tcPr anchor="ctr">
                        <a:blipFill rotWithShape="0">
                          <a:blip r:embed="rId4"/>
                          <a:stretch>
                            <a:fillRect l="-429596" t="-406557" r="-100897" b="-324590"/>
                          </a:stretch>
                        </a:blipFill>
                      </a:tcPr>
                    </a:tc>
                    <a:tc>
                      <a:txBody>
                        <a:bodyPr/>
                        <a:lstStyle/>
                        <a:p>
                          <a:pPr algn="ctr"/>
                          <a:r>
                            <a:rPr lang="de-DE" dirty="0" smtClean="0"/>
                            <a:t>0,001781</a:t>
                          </a:r>
                          <a:endParaRPr lang="de-DE" dirty="0"/>
                        </a:p>
                      </a:txBody>
                      <a:tcPr anchor="ctr"/>
                    </a:tc>
                  </a:tr>
                  <a:tr h="370840">
                    <a:tc>
                      <a:txBody>
                        <a:bodyPr/>
                        <a:lstStyle/>
                        <a:p>
                          <a:pPr algn="ctr"/>
                          <a:r>
                            <a:rPr lang="de-DE" dirty="0" smtClean="0"/>
                            <a:t>4-9-1 (B)</a:t>
                          </a:r>
                          <a:endParaRPr lang="de-DE" dirty="0"/>
                        </a:p>
                      </a:txBody>
                      <a:tcPr anchor="ctr"/>
                    </a:tc>
                    <a:tc>
                      <a:txBody>
                        <a:bodyPr/>
                        <a:lstStyle/>
                        <a:p>
                          <a:pPr algn="ctr"/>
                          <a:r>
                            <a:rPr lang="de-DE" dirty="0" smtClean="0"/>
                            <a:t>0,001048</a:t>
                          </a:r>
                          <a:endParaRPr lang="de-DE" dirty="0"/>
                        </a:p>
                      </a:txBody>
                      <a:tcPr anchor="ctr"/>
                    </a:tc>
                    <a:tc>
                      <a:txBody>
                        <a:bodyPr/>
                        <a:lstStyle/>
                        <a:p>
                          <a:pPr algn="ctr"/>
                          <a:r>
                            <a:rPr lang="de-DE" dirty="0" smtClean="0"/>
                            <a:t> </a:t>
                          </a:r>
                          <a:r>
                            <a:rPr lang="de-DE" dirty="0" smtClean="0"/>
                            <a:t>0,002134</a:t>
                          </a:r>
                          <a:endParaRPr lang="de-DE" dirty="0"/>
                        </a:p>
                      </a:txBody>
                      <a:tcPr anchor="ctr"/>
                    </a:tc>
                    <a:tc>
                      <a:txBody>
                        <a:bodyPr/>
                        <a:lstStyle/>
                        <a:p>
                          <a:endParaRPr lang="de-DE"/>
                        </a:p>
                      </a:txBody>
                      <a:tcPr anchor="ctr">
                        <a:blipFill rotWithShape="0">
                          <a:blip r:embed="rId4"/>
                          <a:stretch>
                            <a:fillRect l="-429596" t="-506557" r="-100897" b="-224590"/>
                          </a:stretch>
                        </a:blipFill>
                      </a:tcPr>
                    </a:tc>
                    <a:tc>
                      <a:txBody>
                        <a:bodyPr/>
                        <a:lstStyle/>
                        <a:p>
                          <a:pPr algn="ctr"/>
                          <a:r>
                            <a:rPr lang="de-DE" dirty="0" smtClean="0"/>
                            <a:t>0,0024436</a:t>
                          </a:r>
                          <a:endParaRPr lang="de-DE" dirty="0"/>
                        </a:p>
                      </a:txBody>
                      <a:tcPr anchor="ctr"/>
                    </a:tc>
                  </a:tr>
                  <a:tr h="370840">
                    <a:tc>
                      <a:txBody>
                        <a:bodyPr/>
                        <a:lstStyle/>
                        <a:p>
                          <a:pPr algn="ctr"/>
                          <a:r>
                            <a:rPr lang="de-DE" dirty="0" smtClean="0"/>
                            <a:t>4-11-1 (B)</a:t>
                          </a:r>
                          <a:endParaRPr lang="de-DE" dirty="0"/>
                        </a:p>
                      </a:txBody>
                      <a:tcPr anchor="ctr"/>
                    </a:tc>
                    <a:tc>
                      <a:txBody>
                        <a:bodyPr/>
                        <a:lstStyle/>
                        <a:p>
                          <a:pPr algn="ctr"/>
                          <a:r>
                            <a:rPr lang="de-DE" dirty="0" smtClean="0"/>
                            <a:t>0,001022</a:t>
                          </a:r>
                          <a:endParaRPr lang="de-DE" dirty="0"/>
                        </a:p>
                      </a:txBody>
                      <a:tcPr anchor="ctr"/>
                    </a:tc>
                    <a:tc>
                      <a:txBody>
                        <a:bodyPr/>
                        <a:lstStyle/>
                        <a:p>
                          <a:pPr algn="ctr"/>
                          <a:r>
                            <a:rPr lang="de-DE" dirty="0" smtClean="0"/>
                            <a:t> </a:t>
                          </a:r>
                          <a:r>
                            <a:rPr lang="de-DE" dirty="0" smtClean="0"/>
                            <a:t>0,001785</a:t>
                          </a:r>
                          <a:endParaRPr lang="de-DE" dirty="0"/>
                        </a:p>
                      </a:txBody>
                      <a:tcPr anchor="ctr"/>
                    </a:tc>
                    <a:tc>
                      <a:txBody>
                        <a:bodyPr/>
                        <a:lstStyle/>
                        <a:p>
                          <a:endParaRPr lang="de-DE"/>
                        </a:p>
                      </a:txBody>
                      <a:tcPr anchor="ctr">
                        <a:blipFill rotWithShape="0">
                          <a:blip r:embed="rId4"/>
                          <a:stretch>
                            <a:fillRect l="-429596" t="-606557" r="-100897" b="-124590"/>
                          </a:stretch>
                        </a:blipFill>
                      </a:tcPr>
                    </a:tc>
                    <a:tc>
                      <a:txBody>
                        <a:bodyPr/>
                        <a:lstStyle/>
                        <a:p>
                          <a:pPr algn="ctr"/>
                          <a:r>
                            <a:rPr lang="de-DE" dirty="0" smtClean="0"/>
                            <a:t>0,0033215</a:t>
                          </a:r>
                          <a:endParaRPr lang="de-DE" dirty="0"/>
                        </a:p>
                      </a:txBody>
                      <a:tcPr anchor="ctr"/>
                    </a:tc>
                  </a:tr>
                  <a:tr h="370840">
                    <a:tc>
                      <a:txBody>
                        <a:bodyPr/>
                        <a:lstStyle/>
                        <a:p>
                          <a:pPr algn="ctr"/>
                          <a:r>
                            <a:rPr lang="de-DE" dirty="0" smtClean="0"/>
                            <a:t>4-13-1 (B)</a:t>
                          </a:r>
                          <a:endParaRPr lang="de-DE" dirty="0"/>
                        </a:p>
                      </a:txBody>
                      <a:tcPr anchor="ctr"/>
                    </a:tc>
                    <a:tc>
                      <a:txBody>
                        <a:bodyPr/>
                        <a:lstStyle/>
                        <a:p>
                          <a:pPr algn="ctr"/>
                          <a:r>
                            <a:rPr lang="de-DE" dirty="0" smtClean="0"/>
                            <a:t>0,001002</a:t>
                          </a:r>
                          <a:endParaRPr lang="de-DE" dirty="0"/>
                        </a:p>
                      </a:txBody>
                      <a:tcPr anchor="ctr"/>
                    </a:tc>
                    <a:tc>
                      <a:txBody>
                        <a:bodyPr/>
                        <a:lstStyle/>
                        <a:p>
                          <a:pPr algn="ctr"/>
                          <a:r>
                            <a:rPr lang="de-DE" dirty="0" smtClean="0"/>
                            <a:t> </a:t>
                          </a:r>
                          <a:r>
                            <a:rPr lang="de-DE" dirty="0" smtClean="0"/>
                            <a:t>0,001787</a:t>
                          </a:r>
                          <a:endParaRPr lang="de-DE" dirty="0"/>
                        </a:p>
                      </a:txBody>
                      <a:tcPr anchor="ctr"/>
                    </a:tc>
                    <a:tc>
                      <a:txBody>
                        <a:bodyPr/>
                        <a:lstStyle/>
                        <a:p>
                          <a:endParaRPr lang="de-DE"/>
                        </a:p>
                      </a:txBody>
                      <a:tcPr anchor="ctr">
                        <a:blipFill rotWithShape="0">
                          <a:blip r:embed="rId4"/>
                          <a:stretch>
                            <a:fillRect l="-429596" t="-706557" r="-100897" b="-24590"/>
                          </a:stretch>
                        </a:blipFill>
                      </a:tcPr>
                    </a:tc>
                    <a:tc>
                      <a:txBody>
                        <a:bodyPr/>
                        <a:lstStyle/>
                        <a:p>
                          <a:pPr algn="ctr"/>
                          <a:r>
                            <a:rPr lang="de-DE" dirty="0" smtClean="0"/>
                            <a:t> </a:t>
                          </a:r>
                          <a:r>
                            <a:rPr lang="de-DE" dirty="0" smtClean="0"/>
                            <a:t>0,004067</a:t>
                          </a:r>
                          <a:endParaRPr lang="de-DE" dirty="0"/>
                        </a:p>
                      </a:txBody>
                      <a:tcPr anchor="ctr"/>
                    </a:tc>
                  </a:tr>
                </a:tbl>
              </a:graphicData>
            </a:graphic>
          </p:graphicFrame>
        </mc:Fallback>
      </mc:AlternateContent>
      <p:sp>
        <p:nvSpPr>
          <p:cNvPr id="8" name="Rechteck 7"/>
          <p:cNvSpPr/>
          <p:nvPr/>
        </p:nvSpPr>
        <p:spPr>
          <a:xfrm>
            <a:off x="1872000" y="2671548"/>
            <a:ext cx="8532000" cy="7722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3648518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5"/>
            </a:pPr>
            <a:r>
              <a:rPr lang="de-DE" b="1" dirty="0" smtClean="0"/>
              <a:t>Umsetzung des künstlichen neuronalen Netzes</a:t>
            </a:r>
            <a:endParaRPr lang="de-DE" dirty="0"/>
          </a:p>
        </p:txBody>
      </p:sp>
      <p:sp>
        <p:nvSpPr>
          <p:cNvPr id="3" name="Inhaltsplatzhalter 2"/>
          <p:cNvSpPr>
            <a:spLocks noGrp="1"/>
          </p:cNvSpPr>
          <p:nvPr>
            <p:ph idx="1"/>
          </p:nvPr>
        </p:nvSpPr>
        <p:spPr/>
        <p:txBody>
          <a:bodyPr>
            <a:normAutofit/>
          </a:bodyPr>
          <a:lstStyle/>
          <a:p>
            <a:r>
              <a:rPr lang="de-DE" dirty="0" smtClean="0"/>
              <a:t>Optimierung der Topologie</a:t>
            </a:r>
          </a:p>
          <a:p>
            <a:endParaRPr lang="de-DE" dirty="0"/>
          </a:p>
          <a:p>
            <a:endParaRPr lang="de-DE" dirty="0" smtClean="0"/>
          </a:p>
          <a:p>
            <a:endParaRPr lang="de-DE" dirty="0"/>
          </a:p>
          <a:p>
            <a:endParaRPr lang="de-DE" dirty="0" smtClean="0"/>
          </a:p>
          <a:p>
            <a:endParaRPr lang="de-DE" dirty="0"/>
          </a:p>
          <a:p>
            <a:endParaRPr lang="de-DE" dirty="0" smtClean="0"/>
          </a:p>
          <a:p>
            <a:pPr lvl="1"/>
            <a:endParaRPr lang="de-DE" dirty="0" smtClean="0"/>
          </a:p>
          <a:p>
            <a:pPr marL="0" indent="0">
              <a:buNone/>
            </a:pPr>
            <a:endParaRPr lang="de-DE" dirty="0"/>
          </a:p>
          <a:p>
            <a:endParaRPr lang="de-DE" dirty="0" smtClean="0"/>
          </a:p>
          <a:p>
            <a:endParaRPr lang="de-DE" dirty="0"/>
          </a:p>
          <a:p>
            <a:pPr marL="0" indent="0">
              <a:buNone/>
            </a:pPr>
            <a:endParaRPr lang="de-DE" dirty="0" smtClean="0"/>
          </a:p>
          <a:p>
            <a:pPr marL="0" indent="0">
              <a:buNone/>
            </a:pPr>
            <a:endParaRPr lang="de-DE" dirty="0" smtClean="0"/>
          </a:p>
          <a:p>
            <a:pPr marL="0" indent="0">
              <a:buNone/>
            </a:pPr>
            <a:endParaRPr lang="de-DE" dirty="0" smtClean="0"/>
          </a:p>
          <a:p>
            <a:endParaRPr lang="de-DE" dirty="0"/>
          </a:p>
          <a:p>
            <a:endParaRPr lang="de-DE" dirty="0" smtClean="0"/>
          </a:p>
          <a:p>
            <a:endParaRPr lang="de-DE" dirty="0"/>
          </a:p>
          <a:p>
            <a:pPr marL="0" indent="0">
              <a:buNone/>
            </a:pPr>
            <a:endParaRPr lang="de-DE" dirty="0"/>
          </a:p>
          <a:p>
            <a:pPr marL="0"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34</a:t>
            </a:fld>
            <a:endParaRPr lang="de-DE" dirty="0"/>
          </a:p>
        </p:txBody>
      </p:sp>
      <mc:AlternateContent xmlns:mc="http://schemas.openxmlformats.org/markup-compatibility/2006" xmlns:a14="http://schemas.microsoft.com/office/drawing/2010/main">
        <mc:Choice Requires="a14">
          <p:graphicFrame>
            <p:nvGraphicFramePr>
              <p:cNvPr id="7" name="Tabelle 6"/>
              <p:cNvGraphicFramePr>
                <a:graphicFrameLocks noGrp="1"/>
              </p:cNvGraphicFramePr>
              <p:nvPr>
                <p:extLst>
                  <p:ext uri="{D42A27DB-BD31-4B8C-83A1-F6EECF244321}">
                    <p14:modId xmlns:p14="http://schemas.microsoft.com/office/powerpoint/2010/main" val="2022590401"/>
                  </p:ext>
                </p:extLst>
              </p:nvPr>
            </p:nvGraphicFramePr>
            <p:xfrm>
              <a:off x="1872511" y="2686689"/>
              <a:ext cx="8547396" cy="2966720"/>
            </p:xfrm>
            <a:graphic>
              <a:graphicData uri="http://schemas.openxmlformats.org/drawingml/2006/table">
                <a:tbl>
                  <a:tblPr firstRow="1" bandRow="1">
                    <a:tableStyleId>{5940675A-B579-460E-94D1-54222C63F5DA}</a:tableStyleId>
                  </a:tblPr>
                  <a:tblGrid>
                    <a:gridCol w="2914274"/>
                    <a:gridCol w="1457137"/>
                    <a:gridCol w="1457137"/>
                    <a:gridCol w="1359424"/>
                    <a:gridCol w="1359424"/>
                  </a:tblGrid>
                  <a:tr h="370840">
                    <a:tc rowSpan="2">
                      <a:txBody>
                        <a:bodyPr/>
                        <a:lstStyle/>
                        <a:p>
                          <a:pPr algn="ctr"/>
                          <a:r>
                            <a:rPr lang="de-DE" b="1" dirty="0" smtClean="0"/>
                            <a:t>Topologie</a:t>
                          </a:r>
                          <a:endParaRPr lang="de-DE" b="1" dirty="0"/>
                        </a:p>
                      </a:txBody>
                      <a:tcPr anchor="ctr"/>
                    </a:tc>
                    <a:tc gridSpan="2">
                      <a:txBody>
                        <a:bodyPr/>
                        <a:lstStyle/>
                        <a:p>
                          <a:pPr algn="ctr"/>
                          <a:r>
                            <a:rPr lang="de-DE" b="1" dirty="0" smtClean="0"/>
                            <a:t>MSE</a:t>
                          </a:r>
                          <a:endParaRPr lang="de-DE" b="1" dirty="0"/>
                        </a:p>
                      </a:txBody>
                      <a:tcPr anchor="ctr"/>
                    </a:tc>
                    <a:tc hMerge="1">
                      <a:txBody>
                        <a:bodyPr/>
                        <a:lstStyle/>
                        <a:p>
                          <a:endParaRPr lang="de-DE"/>
                        </a:p>
                      </a:txBody>
                      <a:tcPr/>
                    </a:tc>
                    <a:tc gridSpan="2">
                      <a:txBody>
                        <a:bodyPr/>
                        <a:lstStyle/>
                        <a:p>
                          <a:pPr algn="ctr"/>
                          <a:r>
                            <a:rPr lang="de-DE" b="1" dirty="0" smtClean="0"/>
                            <a:t>MSE-BIAS</a:t>
                          </a:r>
                          <a:endParaRPr lang="de-DE" b="1" dirty="0"/>
                        </a:p>
                      </a:txBody>
                      <a:tcPr anchor="ctr"/>
                    </a:tc>
                    <a:tc hMerge="1">
                      <a:txBody>
                        <a:bodyPr/>
                        <a:lstStyle/>
                        <a:p>
                          <a:endParaRPr lang="de-DE"/>
                        </a:p>
                      </a:txBody>
                      <a:tcPr/>
                    </a:tc>
                  </a:tr>
                  <a:tr h="370840">
                    <a:tc vMerge="1">
                      <a:txBody>
                        <a:bodyPr/>
                        <a:lstStyle/>
                        <a:p>
                          <a:pPr algn="ctr"/>
                          <a:endParaRPr lang="de-DE" b="1" dirty="0"/>
                        </a:p>
                      </a:txBody>
                      <a:tcPr/>
                    </a:tc>
                    <a:tc>
                      <a:txBody>
                        <a:bodyPr/>
                        <a:lstStyle/>
                        <a:p>
                          <a:pPr algn="ctr"/>
                          <a:r>
                            <a:rPr lang="de-DE" b="1" dirty="0" smtClean="0"/>
                            <a:t>Training</a:t>
                          </a:r>
                          <a:endParaRPr lang="de-DE" b="1" dirty="0"/>
                        </a:p>
                      </a:txBody>
                      <a:tcPr anchor="ctr"/>
                    </a:tc>
                    <a:tc>
                      <a:txBody>
                        <a:bodyPr/>
                        <a:lstStyle/>
                        <a:p>
                          <a:pPr algn="ctr"/>
                          <a:r>
                            <a:rPr lang="de-DE" b="1" dirty="0" smtClean="0"/>
                            <a:t>Test</a:t>
                          </a:r>
                          <a:endParaRPr lang="de-DE" b="1" dirty="0"/>
                        </a:p>
                      </a:txBody>
                      <a:tcPr anchor="ctr"/>
                    </a:tc>
                    <a:tc>
                      <a:txBody>
                        <a:bodyPr/>
                        <a:lstStyle/>
                        <a:p>
                          <a:pPr algn="ctr"/>
                          <a:r>
                            <a:rPr lang="de-DE" b="1" dirty="0" smtClean="0"/>
                            <a:t>Training</a:t>
                          </a:r>
                          <a:endParaRPr lang="de-DE" b="1" dirty="0"/>
                        </a:p>
                      </a:txBody>
                      <a:tcPr anchor="ctr"/>
                    </a:tc>
                    <a:tc>
                      <a:txBody>
                        <a:bodyPr/>
                        <a:lstStyle/>
                        <a:p>
                          <a:pPr algn="ctr"/>
                          <a:r>
                            <a:rPr lang="de-DE" b="1" dirty="0" smtClean="0"/>
                            <a:t>Test</a:t>
                          </a:r>
                          <a:endParaRPr lang="de-DE" b="1" dirty="0"/>
                        </a:p>
                      </a:txBody>
                      <a:tcPr anchor="ctr"/>
                    </a:tc>
                  </a:tr>
                  <a:tr h="370840">
                    <a:tc>
                      <a:txBody>
                        <a:bodyPr/>
                        <a:lstStyle/>
                        <a:p>
                          <a:pPr algn="ctr"/>
                          <a:r>
                            <a:rPr lang="de-DE" dirty="0" smtClean="0"/>
                            <a:t>4-3-1 (B)</a:t>
                          </a:r>
                          <a:endParaRPr lang="de-DE" dirty="0"/>
                        </a:p>
                      </a:txBody>
                      <a:tcPr anchor="ctr"/>
                    </a:tc>
                    <a:tc>
                      <a:txBody>
                        <a:bodyPr/>
                        <a:lstStyle/>
                        <a:p>
                          <a:pPr algn="ctr"/>
                          <a:r>
                            <a:rPr lang="de-DE" dirty="0" smtClean="0"/>
                            <a:t> 0,0011562</a:t>
                          </a:r>
                        </a:p>
                      </a:txBody>
                      <a:tcPr anchor="ctr"/>
                    </a:tc>
                    <a:tc>
                      <a:txBody>
                        <a:bodyPr/>
                        <a:lstStyle/>
                        <a:p>
                          <a:pPr algn="ctr"/>
                          <a:r>
                            <a:rPr lang="de-DE" dirty="0" smtClean="0"/>
                            <a:t>0,002569</a:t>
                          </a:r>
                          <a:endParaRPr lang="de-DE"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9,449</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dirty="0" smtClean="0"/>
                        </a:p>
                      </a:txBody>
                      <a:tcPr anchor="ctr"/>
                    </a:tc>
                    <a:tc>
                      <a:txBody>
                        <a:bodyPr/>
                        <a:lstStyle/>
                        <a:p>
                          <a:pPr algn="ctr"/>
                          <a:r>
                            <a:rPr lang="de-DE" dirty="0" smtClean="0"/>
                            <a:t>0,001788</a:t>
                          </a:r>
                          <a:endParaRPr lang="de-DE" dirty="0"/>
                        </a:p>
                      </a:txBody>
                      <a:tcPr anchor="ctr"/>
                    </a:tc>
                  </a:tr>
                  <a:tr h="370840">
                    <a:tc>
                      <a:txBody>
                        <a:bodyPr/>
                        <a:lstStyle/>
                        <a:p>
                          <a:pPr algn="ctr"/>
                          <a:r>
                            <a:rPr lang="de-DE" dirty="0" smtClean="0"/>
                            <a:t>4-5-1 (B)</a:t>
                          </a:r>
                          <a:endParaRPr lang="de-DE" dirty="0"/>
                        </a:p>
                      </a:txBody>
                      <a:tcPr anchor="ctr"/>
                    </a:tc>
                    <a:tc>
                      <a:txBody>
                        <a:bodyPr/>
                        <a:lstStyle/>
                        <a:p>
                          <a:pPr algn="ctr"/>
                          <a:r>
                            <a:rPr lang="de-DE" dirty="0" smtClean="0"/>
                            <a:t>0,001062</a:t>
                          </a:r>
                        </a:p>
                      </a:txBody>
                      <a:tcPr anchor="ctr"/>
                    </a:tc>
                    <a:tc>
                      <a:txBody>
                        <a:bodyPr/>
                        <a:lstStyle/>
                        <a:p>
                          <a:pPr algn="ctr"/>
                          <a:r>
                            <a:rPr lang="de-DE" dirty="0" smtClean="0"/>
                            <a:t>0,002879</a:t>
                          </a:r>
                          <a:endParaRPr lang="de-DE"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m:t>
                                    </m:r>
                                    <m:r>
                                      <a:rPr lang="de-DE" b="0" i="1" dirty="0" smtClean="0">
                                        <a:latin typeface="Cambria Math" panose="02040503050406030204" pitchFamily="18" charset="0"/>
                                      </a:rPr>
                                      <m:t>598</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dirty="0" smtClean="0"/>
                        </a:p>
                      </a:txBody>
                      <a:tcPr anchor="ctr"/>
                    </a:tc>
                    <a:tc>
                      <a:txBody>
                        <a:bodyPr/>
                        <a:lstStyle/>
                        <a:p>
                          <a:pPr algn="ctr"/>
                          <a:r>
                            <a:rPr lang="de-DE" dirty="0" smtClean="0"/>
                            <a:t> 0,001799</a:t>
                          </a:r>
                          <a:endParaRPr lang="de-DE" dirty="0"/>
                        </a:p>
                      </a:txBody>
                      <a:tcPr anchor="ctr"/>
                    </a:tc>
                  </a:tr>
                  <a:tr h="370840">
                    <a:tc>
                      <a:txBody>
                        <a:bodyPr/>
                        <a:lstStyle/>
                        <a:p>
                          <a:pPr algn="ctr"/>
                          <a:r>
                            <a:rPr lang="de-DE" dirty="0" smtClean="0"/>
                            <a:t>4-7-1 (B)</a:t>
                          </a:r>
                          <a:endParaRPr lang="de-DE" dirty="0"/>
                        </a:p>
                      </a:txBody>
                      <a:tcPr anchor="ctr">
                        <a:solidFill>
                          <a:schemeClr val="bg1">
                            <a:lumMod val="75000"/>
                          </a:schemeClr>
                        </a:solidFill>
                      </a:tcPr>
                    </a:tc>
                    <a:tc>
                      <a:txBody>
                        <a:bodyPr/>
                        <a:lstStyle/>
                        <a:p>
                          <a:pPr algn="ctr"/>
                          <a:r>
                            <a:rPr lang="de-DE" dirty="0" smtClean="0"/>
                            <a:t>0,001090</a:t>
                          </a:r>
                          <a:endParaRPr lang="de-DE" dirty="0"/>
                        </a:p>
                      </a:txBody>
                      <a:tcPr anchor="ctr">
                        <a:solidFill>
                          <a:schemeClr val="bg1">
                            <a:lumMod val="75000"/>
                          </a:schemeClr>
                        </a:solidFill>
                      </a:tcPr>
                    </a:tc>
                    <a:tc>
                      <a:txBody>
                        <a:bodyPr/>
                        <a:lstStyle/>
                        <a:p>
                          <a:pPr algn="ctr"/>
                          <a:r>
                            <a:rPr lang="de-DE" dirty="0" smtClean="0"/>
                            <a:t>0,001784</a:t>
                          </a:r>
                          <a:endParaRPr lang="de-DE" dirty="0"/>
                        </a:p>
                      </a:txBody>
                      <a:tcPr anchor="ctr">
                        <a:solidFill>
                          <a:schemeClr val="bg1">
                            <a:lumMod val="75000"/>
                          </a:schemeClr>
                        </a:solidFill>
                      </a:tcP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9,4</m:t>
                                    </m:r>
                                    <m:r>
                                      <a:rPr lang="de-DE" b="0" i="1" dirty="0" smtClean="0">
                                        <a:latin typeface="Cambria Math" panose="02040503050406030204" pitchFamily="18" charset="0"/>
                                      </a:rPr>
                                      <m:t>07</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dirty="0" smtClean="0"/>
                        </a:p>
                      </a:txBody>
                      <a:tcPr anchor="ctr">
                        <a:solidFill>
                          <a:srgbClr val="FFFF00"/>
                        </a:solidFill>
                      </a:tcPr>
                    </a:tc>
                    <a:tc>
                      <a:txBody>
                        <a:bodyPr/>
                        <a:lstStyle/>
                        <a:p>
                          <a:pPr algn="ctr"/>
                          <a:r>
                            <a:rPr lang="de-DE" dirty="0" smtClean="0"/>
                            <a:t>0,001781</a:t>
                          </a:r>
                          <a:endParaRPr lang="de-DE" dirty="0"/>
                        </a:p>
                      </a:txBody>
                      <a:tcPr anchor="ctr">
                        <a:solidFill>
                          <a:srgbClr val="FFFF00"/>
                        </a:solidFill>
                      </a:tcPr>
                    </a:tc>
                  </a:tr>
                  <a:tr h="370840">
                    <a:tc>
                      <a:txBody>
                        <a:bodyPr/>
                        <a:lstStyle/>
                        <a:p>
                          <a:pPr algn="ctr"/>
                          <a:r>
                            <a:rPr lang="de-DE" dirty="0" smtClean="0"/>
                            <a:t>4-9-1 (B)</a:t>
                          </a:r>
                          <a:endParaRPr lang="de-DE" dirty="0"/>
                        </a:p>
                      </a:txBody>
                      <a:tcPr anchor="ctr"/>
                    </a:tc>
                    <a:tc>
                      <a:txBody>
                        <a:bodyPr/>
                        <a:lstStyle/>
                        <a:p>
                          <a:pPr algn="ctr"/>
                          <a:r>
                            <a:rPr lang="de-DE" dirty="0" smtClean="0"/>
                            <a:t>0,001048</a:t>
                          </a:r>
                          <a:endParaRPr lang="de-DE" dirty="0"/>
                        </a:p>
                      </a:txBody>
                      <a:tcPr anchor="ctr"/>
                    </a:tc>
                    <a:tc>
                      <a:txBody>
                        <a:bodyPr/>
                        <a:lstStyle/>
                        <a:p>
                          <a:pPr algn="ctr"/>
                          <a:r>
                            <a:rPr lang="de-DE" dirty="0" smtClean="0"/>
                            <a:t> 0,002134</a:t>
                          </a:r>
                          <a:endParaRPr lang="de-DE"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9,4</m:t>
                                    </m:r>
                                    <m:r>
                                      <a:rPr lang="de-DE" b="0" i="1" dirty="0" smtClean="0">
                                        <a:latin typeface="Cambria Math" panose="02040503050406030204" pitchFamily="18" charset="0"/>
                                      </a:rPr>
                                      <m:t>88</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dirty="0" smtClean="0"/>
                        </a:p>
                      </a:txBody>
                      <a:tcPr anchor="ctr"/>
                    </a:tc>
                    <a:tc>
                      <a:txBody>
                        <a:bodyPr/>
                        <a:lstStyle/>
                        <a:p>
                          <a:pPr algn="ctr"/>
                          <a:r>
                            <a:rPr lang="de-DE" dirty="0" smtClean="0"/>
                            <a:t>0,0024436</a:t>
                          </a:r>
                          <a:endParaRPr lang="de-DE" dirty="0"/>
                        </a:p>
                      </a:txBody>
                      <a:tcPr anchor="ctr"/>
                    </a:tc>
                  </a:tr>
                  <a:tr h="370840">
                    <a:tc>
                      <a:txBody>
                        <a:bodyPr/>
                        <a:lstStyle/>
                        <a:p>
                          <a:pPr algn="ctr"/>
                          <a:r>
                            <a:rPr lang="de-DE" dirty="0" smtClean="0"/>
                            <a:t>4-11-1 (B)</a:t>
                          </a:r>
                          <a:endParaRPr lang="de-DE" dirty="0"/>
                        </a:p>
                      </a:txBody>
                      <a:tcPr anchor="ctr"/>
                    </a:tc>
                    <a:tc>
                      <a:txBody>
                        <a:bodyPr/>
                        <a:lstStyle/>
                        <a:p>
                          <a:pPr algn="ctr"/>
                          <a:r>
                            <a:rPr lang="de-DE" dirty="0" smtClean="0"/>
                            <a:t>0,001022</a:t>
                          </a:r>
                          <a:endParaRPr lang="de-DE" dirty="0"/>
                        </a:p>
                      </a:txBody>
                      <a:tcPr anchor="ctr"/>
                    </a:tc>
                    <a:tc>
                      <a:txBody>
                        <a:bodyPr/>
                        <a:lstStyle/>
                        <a:p>
                          <a:pPr algn="ctr"/>
                          <a:r>
                            <a:rPr lang="de-DE" dirty="0" smtClean="0"/>
                            <a:t> 0,001785</a:t>
                          </a:r>
                          <a:endParaRPr lang="de-DE"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m:t>
                                    </m:r>
                                    <m:r>
                                      <a:rPr lang="de-DE" b="0" i="1" dirty="0" smtClean="0">
                                        <a:latin typeface="Cambria Math" panose="02040503050406030204" pitchFamily="18" charset="0"/>
                                      </a:rPr>
                                      <m:t>760</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dirty="0" smtClean="0"/>
                        </a:p>
                      </a:txBody>
                      <a:tcPr anchor="ctr"/>
                    </a:tc>
                    <a:tc>
                      <a:txBody>
                        <a:bodyPr/>
                        <a:lstStyle/>
                        <a:p>
                          <a:pPr algn="ctr"/>
                          <a:r>
                            <a:rPr lang="de-DE" dirty="0" smtClean="0"/>
                            <a:t>0,0033215</a:t>
                          </a:r>
                          <a:endParaRPr lang="de-DE" dirty="0"/>
                        </a:p>
                      </a:txBody>
                      <a:tcPr anchor="ctr"/>
                    </a:tc>
                  </a:tr>
                  <a:tr h="370840">
                    <a:tc>
                      <a:txBody>
                        <a:bodyPr/>
                        <a:lstStyle/>
                        <a:p>
                          <a:pPr algn="ctr"/>
                          <a:r>
                            <a:rPr lang="de-DE" dirty="0" smtClean="0"/>
                            <a:t>4-13-1 (B)</a:t>
                          </a:r>
                          <a:endParaRPr lang="de-DE" dirty="0"/>
                        </a:p>
                      </a:txBody>
                      <a:tcPr anchor="ctr"/>
                    </a:tc>
                    <a:tc>
                      <a:txBody>
                        <a:bodyPr/>
                        <a:lstStyle/>
                        <a:p>
                          <a:pPr algn="ctr"/>
                          <a:r>
                            <a:rPr lang="de-DE" dirty="0" smtClean="0"/>
                            <a:t>0,001002</a:t>
                          </a:r>
                          <a:endParaRPr lang="de-DE" dirty="0"/>
                        </a:p>
                      </a:txBody>
                      <a:tcPr anchor="ctr"/>
                    </a:tc>
                    <a:tc>
                      <a:txBody>
                        <a:bodyPr/>
                        <a:lstStyle/>
                        <a:p>
                          <a:pPr algn="ctr"/>
                          <a:r>
                            <a:rPr lang="de-DE" dirty="0" smtClean="0"/>
                            <a:t> 0,001787</a:t>
                          </a:r>
                          <a:endParaRPr lang="de-DE"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m:t>
                                    </m:r>
                                    <m:r>
                                      <a:rPr lang="de-DE" b="0" i="1" dirty="0" smtClean="0">
                                        <a:latin typeface="Cambria Math" panose="02040503050406030204" pitchFamily="18" charset="0"/>
                                      </a:rPr>
                                      <m:t>906</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dirty="0" smtClean="0"/>
                        </a:p>
                      </a:txBody>
                      <a:tcPr anchor="ctr"/>
                    </a:tc>
                    <a:tc>
                      <a:txBody>
                        <a:bodyPr/>
                        <a:lstStyle/>
                        <a:p>
                          <a:pPr algn="ctr"/>
                          <a:r>
                            <a:rPr lang="de-DE" dirty="0" smtClean="0"/>
                            <a:t> 0,004067</a:t>
                          </a:r>
                          <a:endParaRPr lang="de-DE" dirty="0"/>
                        </a:p>
                      </a:txBody>
                      <a:tcPr anchor="ctr"/>
                    </a:tc>
                  </a:tr>
                </a:tbl>
              </a:graphicData>
            </a:graphic>
          </p:graphicFrame>
        </mc:Choice>
        <mc:Fallback xmlns="">
          <p:graphicFrame>
            <p:nvGraphicFramePr>
              <p:cNvPr id="7" name="Tabelle 6"/>
              <p:cNvGraphicFramePr>
                <a:graphicFrameLocks noGrp="1"/>
              </p:cNvGraphicFramePr>
              <p:nvPr>
                <p:extLst>
                  <p:ext uri="{D42A27DB-BD31-4B8C-83A1-F6EECF244321}">
                    <p14:modId xmlns:p14="http://schemas.microsoft.com/office/powerpoint/2010/main" val="2022590401"/>
                  </p:ext>
                </p:extLst>
              </p:nvPr>
            </p:nvGraphicFramePr>
            <p:xfrm>
              <a:off x="1872511" y="2686689"/>
              <a:ext cx="8547396" cy="2966720"/>
            </p:xfrm>
            <a:graphic>
              <a:graphicData uri="http://schemas.openxmlformats.org/drawingml/2006/table">
                <a:tbl>
                  <a:tblPr firstRow="1" bandRow="1">
                    <a:tableStyleId>{5940675A-B579-460E-94D1-54222C63F5DA}</a:tableStyleId>
                  </a:tblPr>
                  <a:tblGrid>
                    <a:gridCol w="2914274"/>
                    <a:gridCol w="1457137"/>
                    <a:gridCol w="1457137"/>
                    <a:gridCol w="1359424"/>
                    <a:gridCol w="1359424"/>
                  </a:tblGrid>
                  <a:tr h="370840">
                    <a:tc rowSpan="2">
                      <a:txBody>
                        <a:bodyPr/>
                        <a:lstStyle/>
                        <a:p>
                          <a:pPr algn="ctr"/>
                          <a:r>
                            <a:rPr lang="de-DE" b="1" dirty="0" smtClean="0"/>
                            <a:t>Topologie</a:t>
                          </a:r>
                          <a:endParaRPr lang="de-DE" b="1" dirty="0"/>
                        </a:p>
                      </a:txBody>
                      <a:tcPr anchor="ctr"/>
                    </a:tc>
                    <a:tc gridSpan="2">
                      <a:txBody>
                        <a:bodyPr/>
                        <a:lstStyle/>
                        <a:p>
                          <a:pPr algn="ctr"/>
                          <a:r>
                            <a:rPr lang="de-DE" b="1" dirty="0" smtClean="0"/>
                            <a:t>MSE</a:t>
                          </a:r>
                          <a:endParaRPr lang="de-DE" b="1" dirty="0"/>
                        </a:p>
                      </a:txBody>
                      <a:tcPr anchor="ctr"/>
                    </a:tc>
                    <a:tc hMerge="1">
                      <a:txBody>
                        <a:bodyPr/>
                        <a:lstStyle/>
                        <a:p>
                          <a:endParaRPr lang="de-DE"/>
                        </a:p>
                      </a:txBody>
                      <a:tcPr/>
                    </a:tc>
                    <a:tc gridSpan="2">
                      <a:txBody>
                        <a:bodyPr/>
                        <a:lstStyle/>
                        <a:p>
                          <a:pPr algn="ctr"/>
                          <a:r>
                            <a:rPr lang="de-DE" b="1" dirty="0" smtClean="0"/>
                            <a:t>MSE-BIAS</a:t>
                          </a:r>
                          <a:endParaRPr lang="de-DE" b="1" dirty="0"/>
                        </a:p>
                      </a:txBody>
                      <a:tcPr anchor="ctr"/>
                    </a:tc>
                    <a:tc hMerge="1">
                      <a:txBody>
                        <a:bodyPr/>
                        <a:lstStyle/>
                        <a:p>
                          <a:endParaRPr lang="de-DE"/>
                        </a:p>
                      </a:txBody>
                      <a:tcPr/>
                    </a:tc>
                  </a:tr>
                  <a:tr h="370840">
                    <a:tc vMerge="1">
                      <a:txBody>
                        <a:bodyPr/>
                        <a:lstStyle/>
                        <a:p>
                          <a:pPr algn="ctr"/>
                          <a:endParaRPr lang="de-DE" b="1" dirty="0"/>
                        </a:p>
                      </a:txBody>
                      <a:tcPr/>
                    </a:tc>
                    <a:tc>
                      <a:txBody>
                        <a:bodyPr/>
                        <a:lstStyle/>
                        <a:p>
                          <a:pPr algn="ctr"/>
                          <a:r>
                            <a:rPr lang="de-DE" b="1" dirty="0" smtClean="0"/>
                            <a:t>Training</a:t>
                          </a:r>
                          <a:endParaRPr lang="de-DE" b="1" dirty="0"/>
                        </a:p>
                      </a:txBody>
                      <a:tcPr anchor="ctr"/>
                    </a:tc>
                    <a:tc>
                      <a:txBody>
                        <a:bodyPr/>
                        <a:lstStyle/>
                        <a:p>
                          <a:pPr algn="ctr"/>
                          <a:r>
                            <a:rPr lang="de-DE" b="1" dirty="0" smtClean="0"/>
                            <a:t>Test</a:t>
                          </a:r>
                          <a:endParaRPr lang="de-DE" b="1" dirty="0"/>
                        </a:p>
                      </a:txBody>
                      <a:tcPr anchor="ctr"/>
                    </a:tc>
                    <a:tc>
                      <a:txBody>
                        <a:bodyPr/>
                        <a:lstStyle/>
                        <a:p>
                          <a:pPr algn="ctr"/>
                          <a:r>
                            <a:rPr lang="de-DE" b="1" dirty="0" smtClean="0"/>
                            <a:t>Training</a:t>
                          </a:r>
                          <a:endParaRPr lang="de-DE" b="1" dirty="0"/>
                        </a:p>
                      </a:txBody>
                      <a:tcPr anchor="ctr"/>
                    </a:tc>
                    <a:tc>
                      <a:txBody>
                        <a:bodyPr/>
                        <a:lstStyle/>
                        <a:p>
                          <a:pPr algn="ctr"/>
                          <a:r>
                            <a:rPr lang="de-DE" b="1" dirty="0" smtClean="0"/>
                            <a:t>Test</a:t>
                          </a:r>
                          <a:endParaRPr lang="de-DE" b="1" dirty="0"/>
                        </a:p>
                      </a:txBody>
                      <a:tcPr anchor="ctr"/>
                    </a:tc>
                  </a:tr>
                  <a:tr h="370840">
                    <a:tc>
                      <a:txBody>
                        <a:bodyPr/>
                        <a:lstStyle/>
                        <a:p>
                          <a:pPr algn="ctr"/>
                          <a:r>
                            <a:rPr lang="de-DE" dirty="0" smtClean="0"/>
                            <a:t>4-3-1 (B)</a:t>
                          </a:r>
                          <a:endParaRPr lang="de-DE" dirty="0"/>
                        </a:p>
                      </a:txBody>
                      <a:tcPr anchor="ctr"/>
                    </a:tc>
                    <a:tc>
                      <a:txBody>
                        <a:bodyPr/>
                        <a:lstStyle/>
                        <a:p>
                          <a:pPr algn="ctr"/>
                          <a:r>
                            <a:rPr lang="de-DE" dirty="0" smtClean="0"/>
                            <a:t> </a:t>
                          </a:r>
                          <a:r>
                            <a:rPr lang="de-DE" dirty="0" smtClean="0"/>
                            <a:t>0,0011562</a:t>
                          </a:r>
                          <a:endParaRPr lang="de-DE" dirty="0" smtClean="0"/>
                        </a:p>
                      </a:txBody>
                      <a:tcPr anchor="ctr"/>
                    </a:tc>
                    <a:tc>
                      <a:txBody>
                        <a:bodyPr/>
                        <a:lstStyle/>
                        <a:p>
                          <a:pPr algn="ctr"/>
                          <a:r>
                            <a:rPr lang="de-DE" dirty="0" smtClean="0"/>
                            <a:t>0,002569</a:t>
                          </a:r>
                          <a:endParaRPr lang="de-DE" dirty="0"/>
                        </a:p>
                      </a:txBody>
                      <a:tcPr anchor="ctr"/>
                    </a:tc>
                    <a:tc>
                      <a:txBody>
                        <a:bodyPr/>
                        <a:lstStyle/>
                        <a:p>
                          <a:endParaRPr lang="de-DE"/>
                        </a:p>
                      </a:txBody>
                      <a:tcPr anchor="ctr">
                        <a:blipFill rotWithShape="0">
                          <a:blip r:embed="rId3"/>
                          <a:stretch>
                            <a:fillRect l="-429596" t="-206557" r="-100897" b="-524590"/>
                          </a:stretch>
                        </a:blipFill>
                      </a:tcPr>
                    </a:tc>
                    <a:tc>
                      <a:txBody>
                        <a:bodyPr/>
                        <a:lstStyle/>
                        <a:p>
                          <a:pPr algn="ctr"/>
                          <a:r>
                            <a:rPr lang="de-DE" dirty="0" smtClean="0"/>
                            <a:t>0,001788</a:t>
                          </a:r>
                          <a:endParaRPr lang="de-DE" dirty="0"/>
                        </a:p>
                      </a:txBody>
                      <a:tcPr anchor="ctr"/>
                    </a:tc>
                  </a:tr>
                  <a:tr h="370840">
                    <a:tc>
                      <a:txBody>
                        <a:bodyPr/>
                        <a:lstStyle/>
                        <a:p>
                          <a:pPr algn="ctr"/>
                          <a:r>
                            <a:rPr lang="de-DE" dirty="0" smtClean="0"/>
                            <a:t>4-5-1 (B)</a:t>
                          </a:r>
                          <a:endParaRPr lang="de-DE" dirty="0"/>
                        </a:p>
                      </a:txBody>
                      <a:tcPr anchor="ctr"/>
                    </a:tc>
                    <a:tc>
                      <a:txBody>
                        <a:bodyPr/>
                        <a:lstStyle/>
                        <a:p>
                          <a:pPr algn="ctr"/>
                          <a:r>
                            <a:rPr lang="de-DE" dirty="0" smtClean="0"/>
                            <a:t>0,001062</a:t>
                          </a:r>
                          <a:endParaRPr lang="de-DE" dirty="0" smtClean="0"/>
                        </a:p>
                      </a:txBody>
                      <a:tcPr anchor="ctr"/>
                    </a:tc>
                    <a:tc>
                      <a:txBody>
                        <a:bodyPr/>
                        <a:lstStyle/>
                        <a:p>
                          <a:pPr algn="ctr"/>
                          <a:r>
                            <a:rPr lang="de-DE" dirty="0" smtClean="0"/>
                            <a:t>0,002879</a:t>
                          </a:r>
                          <a:endParaRPr lang="de-DE" dirty="0"/>
                        </a:p>
                      </a:txBody>
                      <a:tcPr anchor="ctr"/>
                    </a:tc>
                    <a:tc>
                      <a:txBody>
                        <a:bodyPr/>
                        <a:lstStyle/>
                        <a:p>
                          <a:endParaRPr lang="de-DE"/>
                        </a:p>
                      </a:txBody>
                      <a:tcPr anchor="ctr">
                        <a:blipFill rotWithShape="0">
                          <a:blip r:embed="rId3"/>
                          <a:stretch>
                            <a:fillRect l="-429596" t="-306557" r="-100897" b="-424590"/>
                          </a:stretch>
                        </a:blipFill>
                      </a:tcPr>
                    </a:tc>
                    <a:tc>
                      <a:txBody>
                        <a:bodyPr/>
                        <a:lstStyle/>
                        <a:p>
                          <a:pPr algn="ctr"/>
                          <a:r>
                            <a:rPr lang="de-DE" dirty="0" smtClean="0"/>
                            <a:t> </a:t>
                          </a:r>
                          <a:r>
                            <a:rPr lang="de-DE" dirty="0" smtClean="0"/>
                            <a:t>0,001799</a:t>
                          </a:r>
                          <a:endParaRPr lang="de-DE" dirty="0"/>
                        </a:p>
                      </a:txBody>
                      <a:tcPr anchor="ctr"/>
                    </a:tc>
                  </a:tr>
                  <a:tr h="370840">
                    <a:tc>
                      <a:txBody>
                        <a:bodyPr/>
                        <a:lstStyle/>
                        <a:p>
                          <a:pPr algn="ctr"/>
                          <a:r>
                            <a:rPr lang="de-DE" dirty="0" smtClean="0"/>
                            <a:t>4-7-1 (B)</a:t>
                          </a:r>
                          <a:endParaRPr lang="de-DE" dirty="0"/>
                        </a:p>
                      </a:txBody>
                      <a:tcPr anchor="ctr">
                        <a:solidFill>
                          <a:schemeClr val="bg1">
                            <a:lumMod val="75000"/>
                          </a:schemeClr>
                        </a:solidFill>
                      </a:tcPr>
                    </a:tc>
                    <a:tc>
                      <a:txBody>
                        <a:bodyPr/>
                        <a:lstStyle/>
                        <a:p>
                          <a:pPr algn="ctr"/>
                          <a:r>
                            <a:rPr lang="de-DE" dirty="0" smtClean="0"/>
                            <a:t>0,001090</a:t>
                          </a:r>
                          <a:endParaRPr lang="de-DE" dirty="0"/>
                        </a:p>
                      </a:txBody>
                      <a:tcPr anchor="ctr">
                        <a:solidFill>
                          <a:schemeClr val="bg1">
                            <a:lumMod val="75000"/>
                          </a:schemeClr>
                        </a:solidFill>
                      </a:tcPr>
                    </a:tc>
                    <a:tc>
                      <a:txBody>
                        <a:bodyPr/>
                        <a:lstStyle/>
                        <a:p>
                          <a:pPr algn="ctr"/>
                          <a:r>
                            <a:rPr lang="de-DE" dirty="0" smtClean="0"/>
                            <a:t>0,001784</a:t>
                          </a:r>
                          <a:endParaRPr lang="de-DE" dirty="0"/>
                        </a:p>
                      </a:txBody>
                      <a:tcPr anchor="ctr">
                        <a:solidFill>
                          <a:schemeClr val="bg1">
                            <a:lumMod val="75000"/>
                          </a:schemeClr>
                        </a:solidFill>
                      </a:tcPr>
                    </a:tc>
                    <a:tc>
                      <a:txBody>
                        <a:bodyPr/>
                        <a:lstStyle/>
                        <a:p>
                          <a:endParaRPr lang="de-DE"/>
                        </a:p>
                      </a:txBody>
                      <a:tcPr anchor="ctr">
                        <a:blipFill rotWithShape="0">
                          <a:blip r:embed="rId3"/>
                          <a:stretch>
                            <a:fillRect l="-429596" t="-406557" r="-100897" b="-324590"/>
                          </a:stretch>
                        </a:blipFill>
                      </a:tcPr>
                    </a:tc>
                    <a:tc>
                      <a:txBody>
                        <a:bodyPr/>
                        <a:lstStyle/>
                        <a:p>
                          <a:pPr algn="ctr"/>
                          <a:r>
                            <a:rPr lang="de-DE" dirty="0" smtClean="0"/>
                            <a:t>0,001781</a:t>
                          </a:r>
                          <a:endParaRPr lang="de-DE" dirty="0"/>
                        </a:p>
                      </a:txBody>
                      <a:tcPr anchor="ctr">
                        <a:solidFill>
                          <a:srgbClr val="FFFF00"/>
                        </a:solidFill>
                      </a:tcPr>
                    </a:tc>
                  </a:tr>
                  <a:tr h="370840">
                    <a:tc>
                      <a:txBody>
                        <a:bodyPr/>
                        <a:lstStyle/>
                        <a:p>
                          <a:pPr algn="ctr"/>
                          <a:r>
                            <a:rPr lang="de-DE" dirty="0" smtClean="0"/>
                            <a:t>4-9-1 (B)</a:t>
                          </a:r>
                          <a:endParaRPr lang="de-DE" dirty="0"/>
                        </a:p>
                      </a:txBody>
                      <a:tcPr anchor="ctr"/>
                    </a:tc>
                    <a:tc>
                      <a:txBody>
                        <a:bodyPr/>
                        <a:lstStyle/>
                        <a:p>
                          <a:pPr algn="ctr"/>
                          <a:r>
                            <a:rPr lang="de-DE" dirty="0" smtClean="0"/>
                            <a:t>0,001048</a:t>
                          </a:r>
                          <a:endParaRPr lang="de-DE" dirty="0"/>
                        </a:p>
                      </a:txBody>
                      <a:tcPr anchor="ctr"/>
                    </a:tc>
                    <a:tc>
                      <a:txBody>
                        <a:bodyPr/>
                        <a:lstStyle/>
                        <a:p>
                          <a:pPr algn="ctr"/>
                          <a:r>
                            <a:rPr lang="de-DE" dirty="0" smtClean="0"/>
                            <a:t> </a:t>
                          </a:r>
                          <a:r>
                            <a:rPr lang="de-DE" dirty="0" smtClean="0"/>
                            <a:t>0,002134</a:t>
                          </a:r>
                          <a:endParaRPr lang="de-DE" dirty="0"/>
                        </a:p>
                      </a:txBody>
                      <a:tcPr anchor="ctr"/>
                    </a:tc>
                    <a:tc>
                      <a:txBody>
                        <a:bodyPr/>
                        <a:lstStyle/>
                        <a:p>
                          <a:endParaRPr lang="de-DE"/>
                        </a:p>
                      </a:txBody>
                      <a:tcPr anchor="ctr">
                        <a:blipFill rotWithShape="0">
                          <a:blip r:embed="rId3"/>
                          <a:stretch>
                            <a:fillRect l="-429596" t="-506557" r="-100897" b="-224590"/>
                          </a:stretch>
                        </a:blipFill>
                      </a:tcPr>
                    </a:tc>
                    <a:tc>
                      <a:txBody>
                        <a:bodyPr/>
                        <a:lstStyle/>
                        <a:p>
                          <a:pPr algn="ctr"/>
                          <a:r>
                            <a:rPr lang="de-DE" dirty="0" smtClean="0"/>
                            <a:t>0,0024436</a:t>
                          </a:r>
                          <a:endParaRPr lang="de-DE" dirty="0"/>
                        </a:p>
                      </a:txBody>
                      <a:tcPr anchor="ctr"/>
                    </a:tc>
                  </a:tr>
                  <a:tr h="370840">
                    <a:tc>
                      <a:txBody>
                        <a:bodyPr/>
                        <a:lstStyle/>
                        <a:p>
                          <a:pPr algn="ctr"/>
                          <a:r>
                            <a:rPr lang="de-DE" dirty="0" smtClean="0"/>
                            <a:t>4-11-1 (B)</a:t>
                          </a:r>
                          <a:endParaRPr lang="de-DE" dirty="0"/>
                        </a:p>
                      </a:txBody>
                      <a:tcPr anchor="ctr"/>
                    </a:tc>
                    <a:tc>
                      <a:txBody>
                        <a:bodyPr/>
                        <a:lstStyle/>
                        <a:p>
                          <a:pPr algn="ctr"/>
                          <a:r>
                            <a:rPr lang="de-DE" dirty="0" smtClean="0"/>
                            <a:t>0,001022</a:t>
                          </a:r>
                          <a:endParaRPr lang="de-DE" dirty="0"/>
                        </a:p>
                      </a:txBody>
                      <a:tcPr anchor="ctr"/>
                    </a:tc>
                    <a:tc>
                      <a:txBody>
                        <a:bodyPr/>
                        <a:lstStyle/>
                        <a:p>
                          <a:pPr algn="ctr"/>
                          <a:r>
                            <a:rPr lang="de-DE" dirty="0" smtClean="0"/>
                            <a:t> </a:t>
                          </a:r>
                          <a:r>
                            <a:rPr lang="de-DE" dirty="0" smtClean="0"/>
                            <a:t>0,001785</a:t>
                          </a:r>
                          <a:endParaRPr lang="de-DE" dirty="0"/>
                        </a:p>
                      </a:txBody>
                      <a:tcPr anchor="ctr"/>
                    </a:tc>
                    <a:tc>
                      <a:txBody>
                        <a:bodyPr/>
                        <a:lstStyle/>
                        <a:p>
                          <a:endParaRPr lang="de-DE"/>
                        </a:p>
                      </a:txBody>
                      <a:tcPr anchor="ctr">
                        <a:blipFill rotWithShape="0">
                          <a:blip r:embed="rId3"/>
                          <a:stretch>
                            <a:fillRect l="-429596" t="-606557" r="-100897" b="-124590"/>
                          </a:stretch>
                        </a:blipFill>
                      </a:tcPr>
                    </a:tc>
                    <a:tc>
                      <a:txBody>
                        <a:bodyPr/>
                        <a:lstStyle/>
                        <a:p>
                          <a:pPr algn="ctr"/>
                          <a:r>
                            <a:rPr lang="de-DE" dirty="0" smtClean="0"/>
                            <a:t>0,0033215</a:t>
                          </a:r>
                          <a:endParaRPr lang="de-DE" dirty="0"/>
                        </a:p>
                      </a:txBody>
                      <a:tcPr anchor="ctr"/>
                    </a:tc>
                  </a:tr>
                  <a:tr h="370840">
                    <a:tc>
                      <a:txBody>
                        <a:bodyPr/>
                        <a:lstStyle/>
                        <a:p>
                          <a:pPr algn="ctr"/>
                          <a:r>
                            <a:rPr lang="de-DE" dirty="0" smtClean="0"/>
                            <a:t>4-13-1 (B)</a:t>
                          </a:r>
                          <a:endParaRPr lang="de-DE" dirty="0"/>
                        </a:p>
                      </a:txBody>
                      <a:tcPr anchor="ctr"/>
                    </a:tc>
                    <a:tc>
                      <a:txBody>
                        <a:bodyPr/>
                        <a:lstStyle/>
                        <a:p>
                          <a:pPr algn="ctr"/>
                          <a:r>
                            <a:rPr lang="de-DE" dirty="0" smtClean="0"/>
                            <a:t>0,001002</a:t>
                          </a:r>
                          <a:endParaRPr lang="de-DE" dirty="0"/>
                        </a:p>
                      </a:txBody>
                      <a:tcPr anchor="ctr"/>
                    </a:tc>
                    <a:tc>
                      <a:txBody>
                        <a:bodyPr/>
                        <a:lstStyle/>
                        <a:p>
                          <a:pPr algn="ctr"/>
                          <a:r>
                            <a:rPr lang="de-DE" dirty="0" smtClean="0"/>
                            <a:t> </a:t>
                          </a:r>
                          <a:r>
                            <a:rPr lang="de-DE" dirty="0" smtClean="0"/>
                            <a:t>0,001787</a:t>
                          </a:r>
                          <a:endParaRPr lang="de-DE" dirty="0"/>
                        </a:p>
                      </a:txBody>
                      <a:tcPr anchor="ctr"/>
                    </a:tc>
                    <a:tc>
                      <a:txBody>
                        <a:bodyPr/>
                        <a:lstStyle/>
                        <a:p>
                          <a:endParaRPr lang="de-DE"/>
                        </a:p>
                      </a:txBody>
                      <a:tcPr anchor="ctr">
                        <a:blipFill rotWithShape="0">
                          <a:blip r:embed="rId3"/>
                          <a:stretch>
                            <a:fillRect l="-429596" t="-706557" r="-100897" b="-24590"/>
                          </a:stretch>
                        </a:blipFill>
                      </a:tcPr>
                    </a:tc>
                    <a:tc>
                      <a:txBody>
                        <a:bodyPr/>
                        <a:lstStyle/>
                        <a:p>
                          <a:pPr algn="ctr"/>
                          <a:r>
                            <a:rPr lang="de-DE" dirty="0" smtClean="0"/>
                            <a:t> </a:t>
                          </a:r>
                          <a:r>
                            <a:rPr lang="de-DE" dirty="0" smtClean="0"/>
                            <a:t>0,004067</a:t>
                          </a:r>
                          <a:endParaRPr lang="de-DE" dirty="0"/>
                        </a:p>
                      </a:txBody>
                      <a:tcPr anchor="ctr"/>
                    </a:tc>
                  </a:tr>
                </a:tbl>
              </a:graphicData>
            </a:graphic>
          </p:graphicFrame>
        </mc:Fallback>
      </mc:AlternateContent>
      <p:sp>
        <p:nvSpPr>
          <p:cNvPr id="8" name="Rechteck 7"/>
          <p:cNvSpPr/>
          <p:nvPr/>
        </p:nvSpPr>
        <p:spPr>
          <a:xfrm>
            <a:off x="1872000" y="2656800"/>
            <a:ext cx="8532000" cy="7722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8927745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5"/>
            </a:pPr>
            <a:r>
              <a:rPr lang="de-DE" b="1" dirty="0" smtClean="0"/>
              <a:t>Umsetzung des künstlichen neuronalen Netzes</a:t>
            </a:r>
            <a:endParaRPr lang="de-DE" dirty="0"/>
          </a:p>
        </p:txBody>
      </p:sp>
      <p:sp>
        <p:nvSpPr>
          <p:cNvPr id="3" name="Inhaltsplatzhalter 2"/>
          <p:cNvSpPr>
            <a:spLocks noGrp="1"/>
          </p:cNvSpPr>
          <p:nvPr>
            <p:ph idx="1"/>
          </p:nvPr>
        </p:nvSpPr>
        <p:spPr/>
        <p:txBody>
          <a:bodyPr>
            <a:normAutofit/>
          </a:bodyPr>
          <a:lstStyle/>
          <a:p>
            <a:r>
              <a:rPr lang="de-DE" dirty="0" smtClean="0"/>
              <a:t>Optimierung der Transferfunktion</a:t>
            </a:r>
          </a:p>
          <a:p>
            <a:pPr marL="0" indent="0">
              <a:buNone/>
            </a:pPr>
            <a:endParaRPr lang="de-DE" dirty="0"/>
          </a:p>
          <a:p>
            <a:endParaRPr lang="de-DE" dirty="0" smtClean="0"/>
          </a:p>
          <a:p>
            <a:endParaRPr lang="de-DE" dirty="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endParaRPr lang="de-DE" dirty="0"/>
          </a:p>
          <a:p>
            <a:endParaRPr lang="de-DE" dirty="0" smtClean="0"/>
          </a:p>
          <a:p>
            <a:endParaRPr lang="de-DE" dirty="0"/>
          </a:p>
          <a:p>
            <a:pPr marL="0" indent="0">
              <a:buNone/>
            </a:pPr>
            <a:endParaRPr lang="de-DE" dirty="0"/>
          </a:p>
          <a:p>
            <a:pPr marL="0"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35</a:t>
            </a:fld>
            <a:endParaRPr lang="de-DE" dirty="0"/>
          </a:p>
        </p:txBody>
      </p:sp>
      <mc:AlternateContent xmlns:mc="http://schemas.openxmlformats.org/markup-compatibility/2006" xmlns:a14="http://schemas.microsoft.com/office/drawing/2010/main">
        <mc:Choice Requires="a14">
          <p:graphicFrame>
            <p:nvGraphicFramePr>
              <p:cNvPr id="8" name="Tabelle 7"/>
              <p:cNvGraphicFramePr>
                <a:graphicFrameLocks noGrp="1"/>
              </p:cNvGraphicFramePr>
              <p:nvPr>
                <p:extLst>
                  <p:ext uri="{D42A27DB-BD31-4B8C-83A1-F6EECF244321}">
                    <p14:modId xmlns:p14="http://schemas.microsoft.com/office/powerpoint/2010/main" val="2113031769"/>
                  </p:ext>
                </p:extLst>
              </p:nvPr>
            </p:nvGraphicFramePr>
            <p:xfrm>
              <a:off x="1872511" y="2686689"/>
              <a:ext cx="8547397" cy="1483360"/>
            </p:xfrm>
            <a:graphic>
              <a:graphicData uri="http://schemas.openxmlformats.org/drawingml/2006/table">
                <a:tbl>
                  <a:tblPr firstRow="1" bandRow="1">
                    <a:tableStyleId>{5940675A-B579-460E-94D1-54222C63F5DA}</a:tableStyleId>
                  </a:tblPr>
                  <a:tblGrid>
                    <a:gridCol w="4421963"/>
                    <a:gridCol w="2062717"/>
                    <a:gridCol w="2062717"/>
                  </a:tblGrid>
                  <a:tr h="370840">
                    <a:tc rowSpan="2">
                      <a:txBody>
                        <a:bodyPr/>
                        <a:lstStyle/>
                        <a:p>
                          <a:pPr algn="ctr"/>
                          <a:r>
                            <a:rPr lang="de-DE" b="1" dirty="0" smtClean="0"/>
                            <a:t>Transferfuntion</a:t>
                          </a:r>
                          <a:endParaRPr lang="de-DE" b="1" dirty="0"/>
                        </a:p>
                      </a:txBody>
                      <a:tcPr anchor="ctr"/>
                    </a:tc>
                    <a:tc gridSpan="2">
                      <a:txBody>
                        <a:bodyPr/>
                        <a:lstStyle/>
                        <a:p>
                          <a:pPr algn="ctr"/>
                          <a:r>
                            <a:rPr lang="de-DE" b="1" dirty="0" smtClean="0"/>
                            <a:t>MSE</a:t>
                          </a:r>
                          <a:endParaRPr lang="de-DE" b="1" dirty="0"/>
                        </a:p>
                      </a:txBody>
                      <a:tcPr anchor="ctr"/>
                    </a:tc>
                    <a:tc hMerge="1">
                      <a:txBody>
                        <a:bodyPr/>
                        <a:lstStyle/>
                        <a:p>
                          <a:endParaRPr lang="de-DE"/>
                        </a:p>
                      </a:txBody>
                      <a:tcPr/>
                    </a:tc>
                  </a:tr>
                  <a:tr h="370840">
                    <a:tc vMerge="1">
                      <a:txBody>
                        <a:bodyPr/>
                        <a:lstStyle/>
                        <a:p>
                          <a:pPr algn="ctr"/>
                          <a:endParaRPr lang="de-DE" dirty="0"/>
                        </a:p>
                      </a:txBody>
                      <a:tcPr/>
                    </a:tc>
                    <a:tc>
                      <a:txBody>
                        <a:bodyPr/>
                        <a:lstStyle/>
                        <a:p>
                          <a:pPr algn="ctr"/>
                          <a:r>
                            <a:rPr lang="de-DE" dirty="0" smtClean="0"/>
                            <a:t>Training</a:t>
                          </a:r>
                          <a:endParaRPr lang="de-DE" dirty="0"/>
                        </a:p>
                      </a:txBody>
                      <a:tcPr anchor="ctr"/>
                    </a:tc>
                    <a:tc>
                      <a:txBody>
                        <a:bodyPr/>
                        <a:lstStyle/>
                        <a:p>
                          <a:pPr algn="ctr"/>
                          <a:r>
                            <a:rPr lang="de-DE" dirty="0" smtClean="0"/>
                            <a:t>Test</a:t>
                          </a:r>
                          <a:endParaRPr lang="de-DE" dirty="0"/>
                        </a:p>
                      </a:txBody>
                      <a:tcPr anchor="ctr"/>
                    </a:tc>
                  </a:tr>
                  <a:tr h="370840">
                    <a:tc>
                      <a:txBody>
                        <a:bodyPr/>
                        <a:lstStyle/>
                        <a:p>
                          <a:pPr algn="ctr"/>
                          <a:r>
                            <a:rPr lang="de-DE" b="0" dirty="0" smtClean="0"/>
                            <a:t>Sigmoid</a:t>
                          </a:r>
                          <a:endParaRPr lang="de-DE" b="0" dirty="0"/>
                        </a:p>
                      </a:txBody>
                      <a:tcPr anchor="ctr">
                        <a:noFill/>
                      </a:tcP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9,4</m:t>
                                    </m:r>
                                    <m:r>
                                      <a:rPr lang="de-DE" b="0" i="1" dirty="0" smtClean="0">
                                        <a:latin typeface="Cambria Math" panose="02040503050406030204" pitchFamily="18" charset="0"/>
                                      </a:rPr>
                                      <m:t>06</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dirty="0"/>
                        </a:p>
                      </a:txBody>
                      <a:tcPr anchor="ctr">
                        <a:noFill/>
                      </a:tcPr>
                    </a:tc>
                    <a:tc>
                      <a:txBody>
                        <a:bodyPr/>
                        <a:lstStyle/>
                        <a:p>
                          <a:pPr algn="ctr"/>
                          <a:r>
                            <a:rPr lang="de-DE" dirty="0" smtClean="0"/>
                            <a:t>0,001767</a:t>
                          </a:r>
                          <a:endParaRPr lang="de-DE" dirty="0"/>
                        </a:p>
                      </a:txBody>
                      <a:tcPr anchor="ctr">
                        <a:noFill/>
                      </a:tcPr>
                    </a:tc>
                  </a:tr>
                  <a:tr h="370840">
                    <a:tc>
                      <a:txBody>
                        <a:bodyPr/>
                        <a:lstStyle/>
                        <a:p>
                          <a:pPr algn="ctr"/>
                          <a:r>
                            <a:rPr lang="de-DE" b="0" dirty="0" smtClean="0"/>
                            <a:t>Tanh</a:t>
                          </a:r>
                          <a:endParaRPr lang="de-DE" b="0" dirty="0"/>
                        </a:p>
                      </a:txBody>
                      <a:tcPr anchor="ctr"/>
                    </a:tc>
                    <a:tc>
                      <a:txBody>
                        <a:bodyPr/>
                        <a:lstStyle/>
                        <a:p>
                          <a:pPr algn="ctr"/>
                          <a:r>
                            <a:rPr lang="de-DE" dirty="0" smtClean="0"/>
                            <a:t>0,010333</a:t>
                          </a:r>
                        </a:p>
                      </a:txBody>
                      <a:tcPr anchor="ctr"/>
                    </a:tc>
                    <a:tc>
                      <a:txBody>
                        <a:bodyPr/>
                        <a:lstStyle/>
                        <a:p>
                          <a:pPr algn="ctr"/>
                          <a:r>
                            <a:rPr lang="de-DE" dirty="0" smtClean="0"/>
                            <a:t>0,044330</a:t>
                          </a:r>
                          <a:endParaRPr lang="de-DE" dirty="0"/>
                        </a:p>
                      </a:txBody>
                      <a:tcPr anchor="ctr"/>
                    </a:tc>
                  </a:tr>
                </a:tbl>
              </a:graphicData>
            </a:graphic>
          </p:graphicFrame>
        </mc:Choice>
        <mc:Fallback xmlns="">
          <p:graphicFrame>
            <p:nvGraphicFramePr>
              <p:cNvPr id="8" name="Tabelle 7"/>
              <p:cNvGraphicFramePr>
                <a:graphicFrameLocks noGrp="1"/>
              </p:cNvGraphicFramePr>
              <p:nvPr>
                <p:extLst>
                  <p:ext uri="{D42A27DB-BD31-4B8C-83A1-F6EECF244321}">
                    <p14:modId xmlns:p14="http://schemas.microsoft.com/office/powerpoint/2010/main" val="2113031769"/>
                  </p:ext>
                </p:extLst>
              </p:nvPr>
            </p:nvGraphicFramePr>
            <p:xfrm>
              <a:off x="1872511" y="2686689"/>
              <a:ext cx="8547397" cy="1483360"/>
            </p:xfrm>
            <a:graphic>
              <a:graphicData uri="http://schemas.openxmlformats.org/drawingml/2006/table">
                <a:tbl>
                  <a:tblPr firstRow="1" bandRow="1">
                    <a:tableStyleId>{5940675A-B579-460E-94D1-54222C63F5DA}</a:tableStyleId>
                  </a:tblPr>
                  <a:tblGrid>
                    <a:gridCol w="4421963"/>
                    <a:gridCol w="2062717"/>
                    <a:gridCol w="2062717"/>
                  </a:tblGrid>
                  <a:tr h="370840">
                    <a:tc rowSpan="2">
                      <a:txBody>
                        <a:bodyPr/>
                        <a:lstStyle/>
                        <a:p>
                          <a:pPr algn="ctr"/>
                          <a:r>
                            <a:rPr lang="de-DE" b="1" dirty="0" smtClean="0"/>
                            <a:t>Transferfuntion</a:t>
                          </a:r>
                          <a:endParaRPr lang="de-DE" b="1" dirty="0"/>
                        </a:p>
                      </a:txBody>
                      <a:tcPr anchor="ctr"/>
                    </a:tc>
                    <a:tc gridSpan="2">
                      <a:txBody>
                        <a:bodyPr/>
                        <a:lstStyle/>
                        <a:p>
                          <a:pPr algn="ctr"/>
                          <a:r>
                            <a:rPr lang="de-DE" b="1" dirty="0" smtClean="0"/>
                            <a:t>MSE</a:t>
                          </a:r>
                          <a:endParaRPr lang="de-DE" b="1" dirty="0"/>
                        </a:p>
                      </a:txBody>
                      <a:tcPr anchor="ctr"/>
                    </a:tc>
                    <a:tc hMerge="1">
                      <a:txBody>
                        <a:bodyPr/>
                        <a:lstStyle/>
                        <a:p>
                          <a:endParaRPr lang="de-DE"/>
                        </a:p>
                      </a:txBody>
                      <a:tcPr/>
                    </a:tc>
                  </a:tr>
                  <a:tr h="370840">
                    <a:tc vMerge="1">
                      <a:txBody>
                        <a:bodyPr/>
                        <a:lstStyle/>
                        <a:p>
                          <a:pPr algn="ctr"/>
                          <a:endParaRPr lang="de-DE" dirty="0"/>
                        </a:p>
                      </a:txBody>
                      <a:tcPr/>
                    </a:tc>
                    <a:tc>
                      <a:txBody>
                        <a:bodyPr/>
                        <a:lstStyle/>
                        <a:p>
                          <a:pPr algn="ctr"/>
                          <a:r>
                            <a:rPr lang="de-DE" dirty="0" smtClean="0"/>
                            <a:t>Training</a:t>
                          </a:r>
                          <a:endParaRPr lang="de-DE" dirty="0"/>
                        </a:p>
                      </a:txBody>
                      <a:tcPr anchor="ctr"/>
                    </a:tc>
                    <a:tc>
                      <a:txBody>
                        <a:bodyPr/>
                        <a:lstStyle/>
                        <a:p>
                          <a:pPr algn="ctr"/>
                          <a:r>
                            <a:rPr lang="de-DE" dirty="0" smtClean="0"/>
                            <a:t>Test</a:t>
                          </a:r>
                          <a:endParaRPr lang="de-DE" dirty="0"/>
                        </a:p>
                      </a:txBody>
                      <a:tcPr anchor="ctr"/>
                    </a:tc>
                  </a:tr>
                  <a:tr h="370840">
                    <a:tc>
                      <a:txBody>
                        <a:bodyPr/>
                        <a:lstStyle/>
                        <a:p>
                          <a:pPr algn="ctr"/>
                          <a:r>
                            <a:rPr lang="de-DE" b="0" dirty="0" smtClean="0"/>
                            <a:t>Sigmoid</a:t>
                          </a:r>
                          <a:endParaRPr lang="de-DE" b="0" dirty="0"/>
                        </a:p>
                      </a:txBody>
                      <a:tcPr anchor="ctr">
                        <a:noFill/>
                      </a:tcPr>
                    </a:tc>
                    <a:tc>
                      <a:txBody>
                        <a:bodyPr/>
                        <a:lstStyle/>
                        <a:p>
                          <a:endParaRPr lang="de-DE"/>
                        </a:p>
                      </a:txBody>
                      <a:tcPr anchor="ctr">
                        <a:blipFill rotWithShape="0">
                          <a:blip r:embed="rId3"/>
                          <a:stretch>
                            <a:fillRect l="-215089" t="-208197" r="-100888" b="-124590"/>
                          </a:stretch>
                        </a:blipFill>
                      </a:tcPr>
                    </a:tc>
                    <a:tc>
                      <a:txBody>
                        <a:bodyPr/>
                        <a:lstStyle/>
                        <a:p>
                          <a:pPr algn="ctr"/>
                          <a:r>
                            <a:rPr lang="de-DE" dirty="0" smtClean="0"/>
                            <a:t>0,001767</a:t>
                          </a:r>
                          <a:endParaRPr lang="de-DE" dirty="0"/>
                        </a:p>
                      </a:txBody>
                      <a:tcPr anchor="ctr">
                        <a:noFill/>
                      </a:tcPr>
                    </a:tc>
                  </a:tr>
                  <a:tr h="370840">
                    <a:tc>
                      <a:txBody>
                        <a:bodyPr/>
                        <a:lstStyle/>
                        <a:p>
                          <a:pPr algn="ctr"/>
                          <a:r>
                            <a:rPr lang="de-DE" b="0" dirty="0" smtClean="0"/>
                            <a:t>Tanh</a:t>
                          </a:r>
                          <a:endParaRPr lang="de-DE" b="0" dirty="0"/>
                        </a:p>
                      </a:txBody>
                      <a:tcPr anchor="ctr"/>
                    </a:tc>
                    <a:tc>
                      <a:txBody>
                        <a:bodyPr/>
                        <a:lstStyle/>
                        <a:p>
                          <a:pPr algn="ctr"/>
                          <a:r>
                            <a:rPr lang="de-DE" dirty="0" smtClean="0"/>
                            <a:t>0,010333</a:t>
                          </a:r>
                          <a:endParaRPr lang="de-DE" dirty="0" smtClean="0"/>
                        </a:p>
                      </a:txBody>
                      <a:tcPr anchor="ctr"/>
                    </a:tc>
                    <a:tc>
                      <a:txBody>
                        <a:bodyPr/>
                        <a:lstStyle/>
                        <a:p>
                          <a:pPr algn="ctr"/>
                          <a:r>
                            <a:rPr lang="de-DE" dirty="0" smtClean="0"/>
                            <a:t>0,044330</a:t>
                          </a:r>
                          <a:endParaRPr lang="de-DE" dirty="0"/>
                        </a:p>
                      </a:txBody>
                      <a:tcPr anchor="ctr"/>
                    </a:tc>
                  </a:tr>
                </a:tbl>
              </a:graphicData>
            </a:graphic>
          </p:graphicFrame>
        </mc:Fallback>
      </mc:AlternateContent>
      <p:sp>
        <p:nvSpPr>
          <p:cNvPr id="9" name="Rechteck 8"/>
          <p:cNvSpPr/>
          <p:nvPr/>
        </p:nvSpPr>
        <p:spPr>
          <a:xfrm>
            <a:off x="1872000" y="2656799"/>
            <a:ext cx="8532000" cy="77156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1929993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5"/>
            </a:pPr>
            <a:r>
              <a:rPr lang="de-DE" b="1" dirty="0" smtClean="0"/>
              <a:t>Umsetzung des künstlichen neuronalen Netzes</a:t>
            </a:r>
            <a:endParaRPr lang="de-DE" dirty="0"/>
          </a:p>
        </p:txBody>
      </p:sp>
      <p:sp>
        <p:nvSpPr>
          <p:cNvPr id="3" name="Inhaltsplatzhalter 2"/>
          <p:cNvSpPr>
            <a:spLocks noGrp="1"/>
          </p:cNvSpPr>
          <p:nvPr>
            <p:ph idx="1"/>
          </p:nvPr>
        </p:nvSpPr>
        <p:spPr/>
        <p:txBody>
          <a:bodyPr>
            <a:normAutofit/>
          </a:bodyPr>
          <a:lstStyle/>
          <a:p>
            <a:r>
              <a:rPr lang="de-DE" dirty="0" smtClean="0"/>
              <a:t>Optimierung der Transferfunktion</a:t>
            </a:r>
          </a:p>
          <a:p>
            <a:pPr marL="0" indent="0">
              <a:buNone/>
            </a:pPr>
            <a:endParaRPr lang="de-DE" dirty="0"/>
          </a:p>
          <a:p>
            <a:endParaRPr lang="de-DE" dirty="0" smtClean="0"/>
          </a:p>
          <a:p>
            <a:endParaRPr lang="de-DE" dirty="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endParaRPr lang="de-DE" dirty="0"/>
          </a:p>
          <a:p>
            <a:endParaRPr lang="de-DE" dirty="0" smtClean="0"/>
          </a:p>
          <a:p>
            <a:endParaRPr lang="de-DE" dirty="0"/>
          </a:p>
          <a:p>
            <a:pPr marL="0" indent="0">
              <a:buNone/>
            </a:pPr>
            <a:endParaRPr lang="de-DE" dirty="0"/>
          </a:p>
          <a:p>
            <a:pPr marL="0"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36</a:t>
            </a:fld>
            <a:endParaRPr lang="de-DE" dirty="0"/>
          </a:p>
        </p:txBody>
      </p:sp>
      <mc:AlternateContent xmlns:mc="http://schemas.openxmlformats.org/markup-compatibility/2006" xmlns:a14="http://schemas.microsoft.com/office/drawing/2010/main">
        <mc:Choice Requires="a14">
          <p:graphicFrame>
            <p:nvGraphicFramePr>
              <p:cNvPr id="8" name="Tabelle 7"/>
              <p:cNvGraphicFramePr>
                <a:graphicFrameLocks noGrp="1"/>
              </p:cNvGraphicFramePr>
              <p:nvPr>
                <p:extLst>
                  <p:ext uri="{D42A27DB-BD31-4B8C-83A1-F6EECF244321}">
                    <p14:modId xmlns:p14="http://schemas.microsoft.com/office/powerpoint/2010/main" val="2920739740"/>
                  </p:ext>
                </p:extLst>
              </p:nvPr>
            </p:nvGraphicFramePr>
            <p:xfrm>
              <a:off x="1872511" y="2686689"/>
              <a:ext cx="8547397" cy="1483360"/>
            </p:xfrm>
            <a:graphic>
              <a:graphicData uri="http://schemas.openxmlformats.org/drawingml/2006/table">
                <a:tbl>
                  <a:tblPr firstRow="1" bandRow="1">
                    <a:tableStyleId>{5940675A-B579-460E-94D1-54222C63F5DA}</a:tableStyleId>
                  </a:tblPr>
                  <a:tblGrid>
                    <a:gridCol w="4421963"/>
                    <a:gridCol w="2062717"/>
                    <a:gridCol w="2062717"/>
                  </a:tblGrid>
                  <a:tr h="370840">
                    <a:tc rowSpan="2">
                      <a:txBody>
                        <a:bodyPr/>
                        <a:lstStyle/>
                        <a:p>
                          <a:pPr algn="ctr"/>
                          <a:r>
                            <a:rPr lang="de-DE" b="1" dirty="0" smtClean="0"/>
                            <a:t>Transferfuntion</a:t>
                          </a:r>
                          <a:endParaRPr lang="de-DE" b="1" dirty="0"/>
                        </a:p>
                      </a:txBody>
                      <a:tcPr anchor="ctr"/>
                    </a:tc>
                    <a:tc gridSpan="2">
                      <a:txBody>
                        <a:bodyPr/>
                        <a:lstStyle/>
                        <a:p>
                          <a:pPr algn="ctr"/>
                          <a:r>
                            <a:rPr lang="de-DE" b="1" dirty="0" smtClean="0"/>
                            <a:t>MSE</a:t>
                          </a:r>
                          <a:endParaRPr lang="de-DE" b="1" dirty="0"/>
                        </a:p>
                      </a:txBody>
                      <a:tcPr anchor="ctr"/>
                    </a:tc>
                    <a:tc hMerge="1">
                      <a:txBody>
                        <a:bodyPr/>
                        <a:lstStyle/>
                        <a:p>
                          <a:endParaRPr lang="de-DE"/>
                        </a:p>
                      </a:txBody>
                      <a:tcPr/>
                    </a:tc>
                  </a:tr>
                  <a:tr h="370840">
                    <a:tc vMerge="1">
                      <a:txBody>
                        <a:bodyPr/>
                        <a:lstStyle/>
                        <a:p>
                          <a:pPr algn="ctr"/>
                          <a:endParaRPr lang="de-DE" dirty="0"/>
                        </a:p>
                      </a:txBody>
                      <a:tcPr/>
                    </a:tc>
                    <a:tc>
                      <a:txBody>
                        <a:bodyPr/>
                        <a:lstStyle/>
                        <a:p>
                          <a:pPr algn="ctr"/>
                          <a:r>
                            <a:rPr lang="de-DE" dirty="0" smtClean="0"/>
                            <a:t>Training</a:t>
                          </a:r>
                          <a:endParaRPr lang="de-DE" dirty="0"/>
                        </a:p>
                      </a:txBody>
                      <a:tcPr anchor="ctr"/>
                    </a:tc>
                    <a:tc>
                      <a:txBody>
                        <a:bodyPr/>
                        <a:lstStyle/>
                        <a:p>
                          <a:pPr algn="ctr"/>
                          <a:r>
                            <a:rPr lang="de-DE" dirty="0" smtClean="0"/>
                            <a:t>Test</a:t>
                          </a:r>
                          <a:endParaRPr lang="de-DE" dirty="0"/>
                        </a:p>
                      </a:txBody>
                      <a:tcPr anchor="ctr"/>
                    </a:tc>
                  </a:tr>
                  <a:tr h="370840">
                    <a:tc>
                      <a:txBody>
                        <a:bodyPr/>
                        <a:lstStyle/>
                        <a:p>
                          <a:pPr algn="ctr"/>
                          <a:r>
                            <a:rPr lang="de-DE" b="0" dirty="0" smtClean="0"/>
                            <a:t>Sigmoid</a:t>
                          </a:r>
                          <a:endParaRPr lang="de-DE" b="0" dirty="0"/>
                        </a:p>
                      </a:txBody>
                      <a:tcPr anchor="ctr">
                        <a:solidFill>
                          <a:srgbClr val="FFFF00"/>
                        </a:solidFill>
                      </a:tcP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9,4</m:t>
                                    </m:r>
                                    <m:r>
                                      <a:rPr lang="de-DE" b="0" i="1" dirty="0" smtClean="0">
                                        <a:latin typeface="Cambria Math" panose="02040503050406030204" pitchFamily="18" charset="0"/>
                                      </a:rPr>
                                      <m:t>06</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dirty="0"/>
                        </a:p>
                      </a:txBody>
                      <a:tcPr anchor="ctr">
                        <a:solidFill>
                          <a:srgbClr val="FFFF00"/>
                        </a:solidFill>
                      </a:tcPr>
                    </a:tc>
                    <a:tc>
                      <a:txBody>
                        <a:bodyPr/>
                        <a:lstStyle/>
                        <a:p>
                          <a:pPr algn="ctr"/>
                          <a:r>
                            <a:rPr lang="de-DE" dirty="0" smtClean="0"/>
                            <a:t>0,001767</a:t>
                          </a:r>
                          <a:endParaRPr lang="de-DE" dirty="0"/>
                        </a:p>
                      </a:txBody>
                      <a:tcPr anchor="ctr">
                        <a:solidFill>
                          <a:srgbClr val="FFFF00"/>
                        </a:solidFill>
                      </a:tcPr>
                    </a:tc>
                  </a:tr>
                  <a:tr h="370840">
                    <a:tc>
                      <a:txBody>
                        <a:bodyPr/>
                        <a:lstStyle/>
                        <a:p>
                          <a:pPr algn="ctr"/>
                          <a:r>
                            <a:rPr lang="de-DE" b="0" dirty="0" smtClean="0"/>
                            <a:t>Tanh</a:t>
                          </a:r>
                          <a:endParaRPr lang="de-DE" b="0" dirty="0"/>
                        </a:p>
                      </a:txBody>
                      <a:tcPr anchor="ctr"/>
                    </a:tc>
                    <a:tc>
                      <a:txBody>
                        <a:bodyPr/>
                        <a:lstStyle/>
                        <a:p>
                          <a:pPr algn="ctr"/>
                          <a:r>
                            <a:rPr lang="de-DE" dirty="0" smtClean="0"/>
                            <a:t>0,010333</a:t>
                          </a:r>
                        </a:p>
                      </a:txBody>
                      <a:tcPr anchor="ctr"/>
                    </a:tc>
                    <a:tc>
                      <a:txBody>
                        <a:bodyPr/>
                        <a:lstStyle/>
                        <a:p>
                          <a:pPr algn="ctr"/>
                          <a:r>
                            <a:rPr lang="de-DE" dirty="0" smtClean="0"/>
                            <a:t>0,044330</a:t>
                          </a:r>
                          <a:endParaRPr lang="de-DE" dirty="0"/>
                        </a:p>
                      </a:txBody>
                      <a:tcPr anchor="ctr"/>
                    </a:tc>
                  </a:tr>
                </a:tbl>
              </a:graphicData>
            </a:graphic>
          </p:graphicFrame>
        </mc:Choice>
        <mc:Fallback xmlns="">
          <p:graphicFrame>
            <p:nvGraphicFramePr>
              <p:cNvPr id="8" name="Tabelle 7"/>
              <p:cNvGraphicFramePr>
                <a:graphicFrameLocks noGrp="1"/>
              </p:cNvGraphicFramePr>
              <p:nvPr>
                <p:extLst>
                  <p:ext uri="{D42A27DB-BD31-4B8C-83A1-F6EECF244321}">
                    <p14:modId xmlns:p14="http://schemas.microsoft.com/office/powerpoint/2010/main" val="2920739740"/>
                  </p:ext>
                </p:extLst>
              </p:nvPr>
            </p:nvGraphicFramePr>
            <p:xfrm>
              <a:off x="1872511" y="2686689"/>
              <a:ext cx="8547397" cy="1483360"/>
            </p:xfrm>
            <a:graphic>
              <a:graphicData uri="http://schemas.openxmlformats.org/drawingml/2006/table">
                <a:tbl>
                  <a:tblPr firstRow="1" bandRow="1">
                    <a:tableStyleId>{5940675A-B579-460E-94D1-54222C63F5DA}</a:tableStyleId>
                  </a:tblPr>
                  <a:tblGrid>
                    <a:gridCol w="4421963"/>
                    <a:gridCol w="2062717"/>
                    <a:gridCol w="2062717"/>
                  </a:tblGrid>
                  <a:tr h="370840">
                    <a:tc rowSpan="2">
                      <a:txBody>
                        <a:bodyPr/>
                        <a:lstStyle/>
                        <a:p>
                          <a:pPr algn="ctr"/>
                          <a:r>
                            <a:rPr lang="de-DE" b="1" dirty="0" smtClean="0"/>
                            <a:t>Transferfuntion</a:t>
                          </a:r>
                          <a:endParaRPr lang="de-DE" b="1" dirty="0"/>
                        </a:p>
                      </a:txBody>
                      <a:tcPr anchor="ctr"/>
                    </a:tc>
                    <a:tc gridSpan="2">
                      <a:txBody>
                        <a:bodyPr/>
                        <a:lstStyle/>
                        <a:p>
                          <a:pPr algn="ctr"/>
                          <a:r>
                            <a:rPr lang="de-DE" b="1" dirty="0" smtClean="0"/>
                            <a:t>MSE</a:t>
                          </a:r>
                          <a:endParaRPr lang="de-DE" b="1" dirty="0"/>
                        </a:p>
                      </a:txBody>
                      <a:tcPr anchor="ctr"/>
                    </a:tc>
                    <a:tc hMerge="1">
                      <a:txBody>
                        <a:bodyPr/>
                        <a:lstStyle/>
                        <a:p>
                          <a:endParaRPr lang="de-DE"/>
                        </a:p>
                      </a:txBody>
                      <a:tcPr/>
                    </a:tc>
                  </a:tr>
                  <a:tr h="370840">
                    <a:tc vMerge="1">
                      <a:txBody>
                        <a:bodyPr/>
                        <a:lstStyle/>
                        <a:p>
                          <a:pPr algn="ctr"/>
                          <a:endParaRPr lang="de-DE" dirty="0"/>
                        </a:p>
                      </a:txBody>
                      <a:tcPr/>
                    </a:tc>
                    <a:tc>
                      <a:txBody>
                        <a:bodyPr/>
                        <a:lstStyle/>
                        <a:p>
                          <a:pPr algn="ctr"/>
                          <a:r>
                            <a:rPr lang="de-DE" dirty="0" smtClean="0"/>
                            <a:t>Training</a:t>
                          </a:r>
                          <a:endParaRPr lang="de-DE" dirty="0"/>
                        </a:p>
                      </a:txBody>
                      <a:tcPr anchor="ctr"/>
                    </a:tc>
                    <a:tc>
                      <a:txBody>
                        <a:bodyPr/>
                        <a:lstStyle/>
                        <a:p>
                          <a:pPr algn="ctr"/>
                          <a:r>
                            <a:rPr lang="de-DE" dirty="0" smtClean="0"/>
                            <a:t>Test</a:t>
                          </a:r>
                          <a:endParaRPr lang="de-DE" dirty="0"/>
                        </a:p>
                      </a:txBody>
                      <a:tcPr anchor="ctr"/>
                    </a:tc>
                  </a:tr>
                  <a:tr h="370840">
                    <a:tc>
                      <a:txBody>
                        <a:bodyPr/>
                        <a:lstStyle/>
                        <a:p>
                          <a:pPr algn="ctr"/>
                          <a:r>
                            <a:rPr lang="de-DE" b="0" dirty="0" smtClean="0"/>
                            <a:t>Sigmoid</a:t>
                          </a:r>
                          <a:endParaRPr lang="de-DE" b="0" dirty="0"/>
                        </a:p>
                      </a:txBody>
                      <a:tcPr anchor="ctr">
                        <a:solidFill>
                          <a:srgbClr val="FFFF00"/>
                        </a:solidFill>
                      </a:tcPr>
                    </a:tc>
                    <a:tc>
                      <a:txBody>
                        <a:bodyPr/>
                        <a:lstStyle/>
                        <a:p>
                          <a:endParaRPr lang="de-DE"/>
                        </a:p>
                      </a:txBody>
                      <a:tcPr anchor="ctr">
                        <a:blipFill rotWithShape="0">
                          <a:blip r:embed="rId3"/>
                          <a:stretch>
                            <a:fillRect l="-215089" t="-208197" r="-100888" b="-124590"/>
                          </a:stretch>
                        </a:blipFill>
                      </a:tcPr>
                    </a:tc>
                    <a:tc>
                      <a:txBody>
                        <a:bodyPr/>
                        <a:lstStyle/>
                        <a:p>
                          <a:pPr algn="ctr"/>
                          <a:r>
                            <a:rPr lang="de-DE" dirty="0" smtClean="0"/>
                            <a:t>0,001767</a:t>
                          </a:r>
                          <a:endParaRPr lang="de-DE" dirty="0"/>
                        </a:p>
                      </a:txBody>
                      <a:tcPr anchor="ctr">
                        <a:solidFill>
                          <a:srgbClr val="FFFF00"/>
                        </a:solidFill>
                      </a:tcPr>
                    </a:tc>
                  </a:tr>
                  <a:tr h="370840">
                    <a:tc>
                      <a:txBody>
                        <a:bodyPr/>
                        <a:lstStyle/>
                        <a:p>
                          <a:pPr algn="ctr"/>
                          <a:r>
                            <a:rPr lang="de-DE" b="0" dirty="0" smtClean="0"/>
                            <a:t>Tanh</a:t>
                          </a:r>
                          <a:endParaRPr lang="de-DE" b="0" dirty="0"/>
                        </a:p>
                      </a:txBody>
                      <a:tcPr anchor="ctr"/>
                    </a:tc>
                    <a:tc>
                      <a:txBody>
                        <a:bodyPr/>
                        <a:lstStyle/>
                        <a:p>
                          <a:pPr algn="ctr"/>
                          <a:r>
                            <a:rPr lang="de-DE" dirty="0" smtClean="0"/>
                            <a:t>0,010333</a:t>
                          </a:r>
                          <a:endParaRPr lang="de-DE" dirty="0" smtClean="0"/>
                        </a:p>
                      </a:txBody>
                      <a:tcPr anchor="ctr"/>
                    </a:tc>
                    <a:tc>
                      <a:txBody>
                        <a:bodyPr/>
                        <a:lstStyle/>
                        <a:p>
                          <a:pPr algn="ctr"/>
                          <a:r>
                            <a:rPr lang="de-DE" dirty="0" smtClean="0"/>
                            <a:t>0,044330</a:t>
                          </a:r>
                          <a:endParaRPr lang="de-DE" dirty="0"/>
                        </a:p>
                      </a:txBody>
                      <a:tcPr anchor="ctr"/>
                    </a:tc>
                  </a:tr>
                </a:tbl>
              </a:graphicData>
            </a:graphic>
          </p:graphicFrame>
        </mc:Fallback>
      </mc:AlternateContent>
      <p:sp>
        <p:nvSpPr>
          <p:cNvPr id="9" name="Rechteck 8"/>
          <p:cNvSpPr/>
          <p:nvPr/>
        </p:nvSpPr>
        <p:spPr>
          <a:xfrm>
            <a:off x="1872000" y="2656799"/>
            <a:ext cx="8532000" cy="77156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7733274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5"/>
            </a:pPr>
            <a:r>
              <a:rPr lang="de-DE" b="1" dirty="0" smtClean="0"/>
              <a:t>Umsetzung des künstlichen neuronalen Netzes</a:t>
            </a:r>
            <a:endParaRPr lang="de-DE" dirty="0"/>
          </a:p>
        </p:txBody>
      </p:sp>
      <p:sp>
        <p:nvSpPr>
          <p:cNvPr id="3" name="Inhaltsplatzhalter 2"/>
          <p:cNvSpPr>
            <a:spLocks noGrp="1"/>
          </p:cNvSpPr>
          <p:nvPr>
            <p:ph idx="1"/>
          </p:nvPr>
        </p:nvSpPr>
        <p:spPr>
          <a:xfrm>
            <a:off x="838200" y="1814993"/>
            <a:ext cx="10515600" cy="4351338"/>
          </a:xfrm>
        </p:spPr>
        <p:txBody>
          <a:bodyPr>
            <a:normAutofit/>
          </a:bodyPr>
          <a:lstStyle/>
          <a:p>
            <a:r>
              <a:rPr lang="de-DE" dirty="0" smtClean="0"/>
              <a:t>Optimierung der Lernregel</a:t>
            </a:r>
            <a:endParaRPr lang="de-DE" dirty="0"/>
          </a:p>
          <a:p>
            <a:endParaRPr lang="de-DE" dirty="0" smtClean="0"/>
          </a:p>
          <a:p>
            <a:endParaRPr lang="de-DE" dirty="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endParaRPr lang="de-DE" dirty="0" smtClean="0"/>
          </a:p>
          <a:p>
            <a:endParaRPr lang="de-DE" dirty="0"/>
          </a:p>
          <a:p>
            <a:endParaRPr lang="de-DE" dirty="0" smtClean="0"/>
          </a:p>
          <a:p>
            <a:endParaRPr lang="de-DE" dirty="0"/>
          </a:p>
          <a:p>
            <a:pPr marL="0" indent="0">
              <a:buNone/>
            </a:pPr>
            <a:endParaRPr lang="de-DE" dirty="0"/>
          </a:p>
          <a:p>
            <a:pPr marL="0"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37</a:t>
            </a:fld>
            <a:endParaRPr lang="de-DE" dirty="0"/>
          </a:p>
        </p:txBody>
      </p:sp>
      <mc:AlternateContent xmlns:mc="http://schemas.openxmlformats.org/markup-compatibility/2006" xmlns:a14="http://schemas.microsoft.com/office/drawing/2010/main">
        <mc:Choice Requires="a14">
          <p:graphicFrame>
            <p:nvGraphicFramePr>
              <p:cNvPr id="11" name="Tabelle 10"/>
              <p:cNvGraphicFramePr>
                <a:graphicFrameLocks noGrp="1"/>
              </p:cNvGraphicFramePr>
              <p:nvPr>
                <p:extLst>
                  <p:ext uri="{D42A27DB-BD31-4B8C-83A1-F6EECF244321}">
                    <p14:modId xmlns:p14="http://schemas.microsoft.com/office/powerpoint/2010/main" val="1298952253"/>
                  </p:ext>
                </p:extLst>
              </p:nvPr>
            </p:nvGraphicFramePr>
            <p:xfrm>
              <a:off x="1872511" y="2686689"/>
              <a:ext cx="8547397" cy="1854200"/>
            </p:xfrm>
            <a:graphic>
              <a:graphicData uri="http://schemas.openxmlformats.org/drawingml/2006/table">
                <a:tbl>
                  <a:tblPr firstRow="1" bandRow="1">
                    <a:tableStyleId>{5940675A-B579-460E-94D1-54222C63F5DA}</a:tableStyleId>
                  </a:tblPr>
                  <a:tblGrid>
                    <a:gridCol w="4421963"/>
                    <a:gridCol w="2062717"/>
                    <a:gridCol w="2062717"/>
                  </a:tblGrid>
                  <a:tr h="370840">
                    <a:tc rowSpan="2">
                      <a:txBody>
                        <a:bodyPr/>
                        <a:lstStyle/>
                        <a:p>
                          <a:pPr algn="ctr"/>
                          <a:r>
                            <a:rPr lang="de-DE" b="1" dirty="0" smtClean="0"/>
                            <a:t>Lernregel</a:t>
                          </a:r>
                          <a:endParaRPr lang="de-DE" b="1" dirty="0"/>
                        </a:p>
                      </a:txBody>
                      <a:tcPr anchor="ctr"/>
                    </a:tc>
                    <a:tc gridSpan="2">
                      <a:txBody>
                        <a:bodyPr/>
                        <a:lstStyle/>
                        <a:p>
                          <a:pPr algn="ctr"/>
                          <a:r>
                            <a:rPr lang="de-DE" b="1" dirty="0" smtClean="0"/>
                            <a:t>MSE</a:t>
                          </a:r>
                          <a:endParaRPr lang="de-DE" b="1" dirty="0"/>
                        </a:p>
                      </a:txBody>
                      <a:tcPr anchor="ctr"/>
                    </a:tc>
                    <a:tc hMerge="1">
                      <a:txBody>
                        <a:bodyPr/>
                        <a:lstStyle/>
                        <a:p>
                          <a:endParaRPr lang="de-DE"/>
                        </a:p>
                      </a:txBody>
                      <a:tcPr/>
                    </a:tc>
                  </a:tr>
                  <a:tr h="370840">
                    <a:tc vMerge="1">
                      <a:txBody>
                        <a:bodyPr/>
                        <a:lstStyle/>
                        <a:p>
                          <a:pPr algn="ctr"/>
                          <a:endParaRPr lang="de-DE" dirty="0"/>
                        </a:p>
                      </a:txBody>
                      <a:tcPr/>
                    </a:tc>
                    <a:tc>
                      <a:txBody>
                        <a:bodyPr/>
                        <a:lstStyle/>
                        <a:p>
                          <a:pPr algn="ctr"/>
                          <a:r>
                            <a:rPr lang="de-DE" dirty="0" smtClean="0"/>
                            <a:t>Training</a:t>
                          </a:r>
                          <a:endParaRPr lang="de-DE" dirty="0"/>
                        </a:p>
                      </a:txBody>
                      <a:tcPr anchor="ctr"/>
                    </a:tc>
                    <a:tc>
                      <a:txBody>
                        <a:bodyPr/>
                        <a:lstStyle/>
                        <a:p>
                          <a:pPr algn="ctr"/>
                          <a:r>
                            <a:rPr lang="de-DE" dirty="0" smtClean="0"/>
                            <a:t>Test</a:t>
                          </a:r>
                          <a:endParaRPr lang="de-DE" dirty="0"/>
                        </a:p>
                      </a:txBody>
                      <a:tcPr anchor="ctr"/>
                    </a:tc>
                  </a:tr>
                  <a:tr h="370840">
                    <a:tc>
                      <a:txBody>
                        <a:bodyPr/>
                        <a:lstStyle/>
                        <a:p>
                          <a:pPr algn="ctr"/>
                          <a:r>
                            <a:rPr lang="de-DE" b="0" dirty="0" smtClean="0"/>
                            <a:t>Backpropagation</a:t>
                          </a:r>
                          <a:endParaRPr lang="de-DE" b="0"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m:t>
                                    </m:r>
                                    <m:r>
                                      <a:rPr lang="de-DE" b="0" i="1" dirty="0" smtClean="0">
                                        <a:latin typeface="Cambria Math" panose="02040503050406030204" pitchFamily="18" charset="0"/>
                                      </a:rPr>
                                      <m:t>325</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b="0" dirty="0" smtClean="0"/>
                        </a:p>
                      </a:txBody>
                      <a:tcPr anchor="ctr"/>
                    </a:tc>
                    <a:tc>
                      <a:txBody>
                        <a:bodyPr/>
                        <a:lstStyle/>
                        <a:p>
                          <a:pPr algn="ctr"/>
                          <a:r>
                            <a:rPr lang="de-DE" b="0" dirty="0" smtClean="0"/>
                            <a:t>0,001636</a:t>
                          </a:r>
                          <a:endParaRPr lang="de-DE" b="0" dirty="0"/>
                        </a:p>
                      </a:txBody>
                      <a:tcPr anchor="ctr"/>
                    </a:tc>
                  </a:tr>
                  <a:tr h="370840">
                    <a:tc>
                      <a:txBody>
                        <a:bodyPr/>
                        <a:lstStyle/>
                        <a:p>
                          <a:pPr algn="ctr"/>
                          <a:r>
                            <a:rPr lang="de-DE" b="0" dirty="0" smtClean="0"/>
                            <a:t>Momentum Backpropagation</a:t>
                          </a:r>
                          <a:endParaRPr lang="de-DE" b="0"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9,1</m:t>
                                    </m:r>
                                    <m:r>
                                      <a:rPr lang="de-DE" b="0" i="1" dirty="0" smtClean="0">
                                        <a:latin typeface="Cambria Math" panose="02040503050406030204" pitchFamily="18" charset="0"/>
                                      </a:rPr>
                                      <m:t>09</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b="0" dirty="0" smtClean="0"/>
                        </a:p>
                      </a:txBody>
                      <a:tcPr anchor="ctr"/>
                    </a:tc>
                    <a:tc>
                      <a:txBody>
                        <a:bodyPr/>
                        <a:lstStyle/>
                        <a:p>
                          <a:pPr algn="ctr"/>
                          <a:r>
                            <a:rPr lang="de-DE" b="0" dirty="0" smtClean="0"/>
                            <a:t> 0,001608</a:t>
                          </a:r>
                          <a:endParaRPr lang="de-DE" b="0" dirty="0"/>
                        </a:p>
                      </a:txBody>
                      <a:tcPr anchor="ctr"/>
                    </a:tc>
                  </a:tr>
                  <a:tr h="370840">
                    <a:tc>
                      <a:txBody>
                        <a:bodyPr/>
                        <a:lstStyle/>
                        <a:p>
                          <a:pPr algn="ctr"/>
                          <a:r>
                            <a:rPr lang="de-DE" b="0" dirty="0" smtClean="0"/>
                            <a:t>Resilient Backpropagation</a:t>
                          </a:r>
                          <a:endParaRPr lang="de-DE" b="0" dirty="0"/>
                        </a:p>
                      </a:txBody>
                      <a:tcPr anchor="ctr">
                        <a:noFill/>
                      </a:tcP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b="0" i="1" dirty="0" smtClean="0">
                                        <a:latin typeface="Cambria Math" panose="02040503050406030204" pitchFamily="18" charset="0"/>
                                      </a:rPr>
                                      <m:t>8,89</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b="0" dirty="0" smtClean="0"/>
                        </a:p>
                      </a:txBody>
                      <a:tcPr anchor="ctr">
                        <a:noFill/>
                      </a:tcP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9,4</m:t>
                                    </m:r>
                                    <m:r>
                                      <a:rPr lang="de-DE" b="0" i="1" dirty="0" smtClean="0">
                                        <a:latin typeface="Cambria Math" panose="02040503050406030204" pitchFamily="18" charset="0"/>
                                      </a:rPr>
                                      <m:t>06</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b="0" dirty="0" smtClean="0"/>
                        </a:p>
                      </a:txBody>
                      <a:tcPr anchor="ctr">
                        <a:noFill/>
                      </a:tcPr>
                    </a:tc>
                  </a:tr>
                </a:tbl>
              </a:graphicData>
            </a:graphic>
          </p:graphicFrame>
        </mc:Choice>
        <mc:Fallback xmlns="">
          <p:graphicFrame>
            <p:nvGraphicFramePr>
              <p:cNvPr id="11" name="Tabelle 10"/>
              <p:cNvGraphicFramePr>
                <a:graphicFrameLocks noGrp="1"/>
              </p:cNvGraphicFramePr>
              <p:nvPr>
                <p:extLst>
                  <p:ext uri="{D42A27DB-BD31-4B8C-83A1-F6EECF244321}">
                    <p14:modId xmlns:p14="http://schemas.microsoft.com/office/powerpoint/2010/main" val="1298952253"/>
                  </p:ext>
                </p:extLst>
              </p:nvPr>
            </p:nvGraphicFramePr>
            <p:xfrm>
              <a:off x="1872511" y="2686689"/>
              <a:ext cx="8547397" cy="1854200"/>
            </p:xfrm>
            <a:graphic>
              <a:graphicData uri="http://schemas.openxmlformats.org/drawingml/2006/table">
                <a:tbl>
                  <a:tblPr firstRow="1" bandRow="1">
                    <a:tableStyleId>{5940675A-B579-460E-94D1-54222C63F5DA}</a:tableStyleId>
                  </a:tblPr>
                  <a:tblGrid>
                    <a:gridCol w="4421963"/>
                    <a:gridCol w="2062717"/>
                    <a:gridCol w="2062717"/>
                  </a:tblGrid>
                  <a:tr h="370840">
                    <a:tc rowSpan="2">
                      <a:txBody>
                        <a:bodyPr/>
                        <a:lstStyle/>
                        <a:p>
                          <a:pPr algn="ctr"/>
                          <a:r>
                            <a:rPr lang="de-DE" b="1" dirty="0" smtClean="0"/>
                            <a:t>Lernregel</a:t>
                          </a:r>
                          <a:endParaRPr lang="de-DE" b="1" dirty="0"/>
                        </a:p>
                      </a:txBody>
                      <a:tcPr anchor="ctr"/>
                    </a:tc>
                    <a:tc gridSpan="2">
                      <a:txBody>
                        <a:bodyPr/>
                        <a:lstStyle/>
                        <a:p>
                          <a:pPr algn="ctr"/>
                          <a:r>
                            <a:rPr lang="de-DE" b="1" dirty="0" smtClean="0"/>
                            <a:t>MSE</a:t>
                          </a:r>
                          <a:endParaRPr lang="de-DE" b="1" dirty="0"/>
                        </a:p>
                      </a:txBody>
                      <a:tcPr anchor="ctr"/>
                    </a:tc>
                    <a:tc hMerge="1">
                      <a:txBody>
                        <a:bodyPr/>
                        <a:lstStyle/>
                        <a:p>
                          <a:endParaRPr lang="de-DE"/>
                        </a:p>
                      </a:txBody>
                      <a:tcPr/>
                    </a:tc>
                  </a:tr>
                  <a:tr h="370840">
                    <a:tc vMerge="1">
                      <a:txBody>
                        <a:bodyPr/>
                        <a:lstStyle/>
                        <a:p>
                          <a:pPr algn="ctr"/>
                          <a:endParaRPr lang="de-DE" dirty="0"/>
                        </a:p>
                      </a:txBody>
                      <a:tcPr/>
                    </a:tc>
                    <a:tc>
                      <a:txBody>
                        <a:bodyPr/>
                        <a:lstStyle/>
                        <a:p>
                          <a:pPr algn="ctr"/>
                          <a:r>
                            <a:rPr lang="de-DE" dirty="0" smtClean="0"/>
                            <a:t>Training</a:t>
                          </a:r>
                          <a:endParaRPr lang="de-DE" dirty="0"/>
                        </a:p>
                      </a:txBody>
                      <a:tcPr anchor="ctr"/>
                    </a:tc>
                    <a:tc>
                      <a:txBody>
                        <a:bodyPr/>
                        <a:lstStyle/>
                        <a:p>
                          <a:pPr algn="ctr"/>
                          <a:r>
                            <a:rPr lang="de-DE" dirty="0" smtClean="0"/>
                            <a:t>Test</a:t>
                          </a:r>
                          <a:endParaRPr lang="de-DE" dirty="0"/>
                        </a:p>
                      </a:txBody>
                      <a:tcPr anchor="ctr"/>
                    </a:tc>
                  </a:tr>
                  <a:tr h="370840">
                    <a:tc>
                      <a:txBody>
                        <a:bodyPr/>
                        <a:lstStyle/>
                        <a:p>
                          <a:pPr algn="ctr"/>
                          <a:r>
                            <a:rPr lang="de-DE" b="0" dirty="0" smtClean="0"/>
                            <a:t>Backpropagation</a:t>
                          </a:r>
                          <a:endParaRPr lang="de-DE" b="0" dirty="0"/>
                        </a:p>
                      </a:txBody>
                      <a:tcPr anchor="ctr"/>
                    </a:tc>
                    <a:tc>
                      <a:txBody>
                        <a:bodyPr/>
                        <a:lstStyle/>
                        <a:p>
                          <a:endParaRPr lang="de-DE"/>
                        </a:p>
                      </a:txBody>
                      <a:tcPr anchor="ctr">
                        <a:blipFill rotWithShape="0">
                          <a:blip r:embed="rId3"/>
                          <a:stretch>
                            <a:fillRect l="-215089" t="-206557" r="-100888" b="-224590"/>
                          </a:stretch>
                        </a:blipFill>
                      </a:tcPr>
                    </a:tc>
                    <a:tc>
                      <a:txBody>
                        <a:bodyPr/>
                        <a:lstStyle/>
                        <a:p>
                          <a:pPr algn="ctr"/>
                          <a:r>
                            <a:rPr lang="de-DE" b="0" dirty="0" smtClean="0"/>
                            <a:t>0,001636</a:t>
                          </a:r>
                          <a:endParaRPr lang="de-DE" b="0" dirty="0"/>
                        </a:p>
                      </a:txBody>
                      <a:tcPr anchor="ctr"/>
                    </a:tc>
                  </a:tr>
                  <a:tr h="370840">
                    <a:tc>
                      <a:txBody>
                        <a:bodyPr/>
                        <a:lstStyle/>
                        <a:p>
                          <a:pPr algn="ctr"/>
                          <a:r>
                            <a:rPr lang="de-DE" b="0" dirty="0" smtClean="0"/>
                            <a:t>Momentum Backpropagation</a:t>
                          </a:r>
                          <a:endParaRPr lang="de-DE" b="0" dirty="0"/>
                        </a:p>
                      </a:txBody>
                      <a:tcPr anchor="ctr"/>
                    </a:tc>
                    <a:tc>
                      <a:txBody>
                        <a:bodyPr/>
                        <a:lstStyle/>
                        <a:p>
                          <a:endParaRPr lang="de-DE"/>
                        </a:p>
                      </a:txBody>
                      <a:tcPr anchor="ctr">
                        <a:blipFill rotWithShape="0">
                          <a:blip r:embed="rId3"/>
                          <a:stretch>
                            <a:fillRect l="-215089" t="-306557" r="-100888" b="-124590"/>
                          </a:stretch>
                        </a:blipFill>
                      </a:tcPr>
                    </a:tc>
                    <a:tc>
                      <a:txBody>
                        <a:bodyPr/>
                        <a:lstStyle/>
                        <a:p>
                          <a:pPr algn="ctr"/>
                          <a:r>
                            <a:rPr lang="de-DE" b="0" dirty="0" smtClean="0"/>
                            <a:t> </a:t>
                          </a:r>
                          <a:r>
                            <a:rPr lang="de-DE" b="0" dirty="0" smtClean="0"/>
                            <a:t>0,001608</a:t>
                          </a:r>
                          <a:endParaRPr lang="de-DE" b="0" dirty="0"/>
                        </a:p>
                      </a:txBody>
                      <a:tcPr anchor="ctr"/>
                    </a:tc>
                  </a:tr>
                  <a:tr h="370840">
                    <a:tc>
                      <a:txBody>
                        <a:bodyPr/>
                        <a:lstStyle/>
                        <a:p>
                          <a:pPr algn="ctr"/>
                          <a:r>
                            <a:rPr lang="de-DE" b="0" dirty="0" smtClean="0"/>
                            <a:t>Resilient Backpropagation</a:t>
                          </a:r>
                          <a:endParaRPr lang="de-DE" b="0" dirty="0"/>
                        </a:p>
                      </a:txBody>
                      <a:tcPr anchor="ctr">
                        <a:noFill/>
                      </a:tcPr>
                    </a:tc>
                    <a:tc>
                      <a:txBody>
                        <a:bodyPr/>
                        <a:lstStyle/>
                        <a:p>
                          <a:endParaRPr lang="de-DE"/>
                        </a:p>
                      </a:txBody>
                      <a:tcPr anchor="ctr">
                        <a:blipFill rotWithShape="0">
                          <a:blip r:embed="rId3"/>
                          <a:stretch>
                            <a:fillRect l="-215089" t="-406557" r="-100888" b="-24590"/>
                          </a:stretch>
                        </a:blipFill>
                      </a:tcPr>
                    </a:tc>
                    <a:tc>
                      <a:txBody>
                        <a:bodyPr/>
                        <a:lstStyle/>
                        <a:p>
                          <a:endParaRPr lang="de-DE"/>
                        </a:p>
                      </a:txBody>
                      <a:tcPr anchor="ctr">
                        <a:blipFill rotWithShape="0">
                          <a:blip r:embed="rId3"/>
                          <a:stretch>
                            <a:fillRect l="-314159" t="-406557" r="-590" b="-24590"/>
                          </a:stretch>
                        </a:blipFill>
                      </a:tcPr>
                    </a:tc>
                  </a:tr>
                </a:tbl>
              </a:graphicData>
            </a:graphic>
          </p:graphicFrame>
        </mc:Fallback>
      </mc:AlternateContent>
      <p:sp>
        <p:nvSpPr>
          <p:cNvPr id="12" name="Rechteck 11"/>
          <p:cNvSpPr/>
          <p:nvPr/>
        </p:nvSpPr>
        <p:spPr>
          <a:xfrm>
            <a:off x="1872000" y="2656799"/>
            <a:ext cx="8532000" cy="77156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9720309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5"/>
            </a:pPr>
            <a:r>
              <a:rPr lang="de-DE" b="1" dirty="0" smtClean="0"/>
              <a:t>Umsetzung des künstlichen neuronalen Netzes</a:t>
            </a:r>
            <a:endParaRPr lang="de-DE" dirty="0"/>
          </a:p>
        </p:txBody>
      </p:sp>
      <p:sp>
        <p:nvSpPr>
          <p:cNvPr id="3" name="Inhaltsplatzhalter 2"/>
          <p:cNvSpPr>
            <a:spLocks noGrp="1"/>
          </p:cNvSpPr>
          <p:nvPr>
            <p:ph idx="1"/>
          </p:nvPr>
        </p:nvSpPr>
        <p:spPr>
          <a:xfrm>
            <a:off x="838200" y="1814993"/>
            <a:ext cx="10515600" cy="4351338"/>
          </a:xfrm>
        </p:spPr>
        <p:txBody>
          <a:bodyPr>
            <a:normAutofit/>
          </a:bodyPr>
          <a:lstStyle/>
          <a:p>
            <a:r>
              <a:rPr lang="de-DE" dirty="0" smtClean="0"/>
              <a:t>Optimierung der Lernregel</a:t>
            </a:r>
            <a:endParaRPr lang="de-DE" dirty="0"/>
          </a:p>
          <a:p>
            <a:endParaRPr lang="de-DE" dirty="0" smtClean="0"/>
          </a:p>
          <a:p>
            <a:endParaRPr lang="de-DE" dirty="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endParaRPr lang="de-DE" dirty="0" smtClean="0"/>
          </a:p>
          <a:p>
            <a:endParaRPr lang="de-DE" dirty="0"/>
          </a:p>
          <a:p>
            <a:endParaRPr lang="de-DE" dirty="0" smtClean="0"/>
          </a:p>
          <a:p>
            <a:endParaRPr lang="de-DE" dirty="0"/>
          </a:p>
          <a:p>
            <a:pPr marL="0" indent="0">
              <a:buNone/>
            </a:pPr>
            <a:endParaRPr lang="de-DE" dirty="0"/>
          </a:p>
          <a:p>
            <a:pPr marL="0"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38</a:t>
            </a:fld>
            <a:endParaRPr lang="de-DE" dirty="0"/>
          </a:p>
        </p:txBody>
      </p:sp>
      <mc:AlternateContent xmlns:mc="http://schemas.openxmlformats.org/markup-compatibility/2006" xmlns:a14="http://schemas.microsoft.com/office/drawing/2010/main">
        <mc:Choice Requires="a14">
          <p:graphicFrame>
            <p:nvGraphicFramePr>
              <p:cNvPr id="11" name="Tabelle 10"/>
              <p:cNvGraphicFramePr>
                <a:graphicFrameLocks noGrp="1"/>
              </p:cNvGraphicFramePr>
              <p:nvPr>
                <p:extLst>
                  <p:ext uri="{D42A27DB-BD31-4B8C-83A1-F6EECF244321}">
                    <p14:modId xmlns:p14="http://schemas.microsoft.com/office/powerpoint/2010/main" val="131249267"/>
                  </p:ext>
                </p:extLst>
              </p:nvPr>
            </p:nvGraphicFramePr>
            <p:xfrm>
              <a:off x="1872511" y="2686689"/>
              <a:ext cx="8547397" cy="1854200"/>
            </p:xfrm>
            <a:graphic>
              <a:graphicData uri="http://schemas.openxmlformats.org/drawingml/2006/table">
                <a:tbl>
                  <a:tblPr firstRow="1" bandRow="1">
                    <a:tableStyleId>{5940675A-B579-460E-94D1-54222C63F5DA}</a:tableStyleId>
                  </a:tblPr>
                  <a:tblGrid>
                    <a:gridCol w="4421963"/>
                    <a:gridCol w="2062717"/>
                    <a:gridCol w="2062717"/>
                  </a:tblGrid>
                  <a:tr h="370840">
                    <a:tc rowSpan="2">
                      <a:txBody>
                        <a:bodyPr/>
                        <a:lstStyle/>
                        <a:p>
                          <a:pPr algn="ctr"/>
                          <a:r>
                            <a:rPr lang="de-DE" b="1" dirty="0" smtClean="0"/>
                            <a:t>Lernregel</a:t>
                          </a:r>
                          <a:endParaRPr lang="de-DE" b="1" dirty="0"/>
                        </a:p>
                      </a:txBody>
                      <a:tcPr anchor="ctr"/>
                    </a:tc>
                    <a:tc gridSpan="2">
                      <a:txBody>
                        <a:bodyPr/>
                        <a:lstStyle/>
                        <a:p>
                          <a:pPr algn="ctr"/>
                          <a:r>
                            <a:rPr lang="de-DE" b="1" dirty="0" smtClean="0"/>
                            <a:t>MSE</a:t>
                          </a:r>
                          <a:endParaRPr lang="de-DE" b="1" dirty="0"/>
                        </a:p>
                      </a:txBody>
                      <a:tcPr anchor="ctr"/>
                    </a:tc>
                    <a:tc hMerge="1">
                      <a:txBody>
                        <a:bodyPr/>
                        <a:lstStyle/>
                        <a:p>
                          <a:endParaRPr lang="de-DE"/>
                        </a:p>
                      </a:txBody>
                      <a:tcPr/>
                    </a:tc>
                  </a:tr>
                  <a:tr h="370840">
                    <a:tc vMerge="1">
                      <a:txBody>
                        <a:bodyPr/>
                        <a:lstStyle/>
                        <a:p>
                          <a:pPr algn="ctr"/>
                          <a:endParaRPr lang="de-DE" dirty="0"/>
                        </a:p>
                      </a:txBody>
                      <a:tcPr/>
                    </a:tc>
                    <a:tc>
                      <a:txBody>
                        <a:bodyPr/>
                        <a:lstStyle/>
                        <a:p>
                          <a:pPr algn="ctr"/>
                          <a:r>
                            <a:rPr lang="de-DE" dirty="0" smtClean="0"/>
                            <a:t>Training</a:t>
                          </a:r>
                          <a:endParaRPr lang="de-DE" dirty="0"/>
                        </a:p>
                      </a:txBody>
                      <a:tcPr anchor="ctr"/>
                    </a:tc>
                    <a:tc>
                      <a:txBody>
                        <a:bodyPr/>
                        <a:lstStyle/>
                        <a:p>
                          <a:pPr algn="ctr"/>
                          <a:r>
                            <a:rPr lang="de-DE" dirty="0" smtClean="0"/>
                            <a:t>Test</a:t>
                          </a:r>
                          <a:endParaRPr lang="de-DE" dirty="0"/>
                        </a:p>
                      </a:txBody>
                      <a:tcPr anchor="ctr"/>
                    </a:tc>
                  </a:tr>
                  <a:tr h="370840">
                    <a:tc>
                      <a:txBody>
                        <a:bodyPr/>
                        <a:lstStyle/>
                        <a:p>
                          <a:pPr algn="ctr"/>
                          <a:r>
                            <a:rPr lang="de-DE" b="0" dirty="0" smtClean="0"/>
                            <a:t>Backpropagation</a:t>
                          </a:r>
                          <a:endParaRPr lang="de-DE" b="0"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m:t>
                                    </m:r>
                                    <m:r>
                                      <a:rPr lang="de-DE" b="0" i="1" dirty="0" smtClean="0">
                                        <a:latin typeface="Cambria Math" panose="02040503050406030204" pitchFamily="18" charset="0"/>
                                      </a:rPr>
                                      <m:t>325</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b="0" dirty="0" smtClean="0"/>
                        </a:p>
                      </a:txBody>
                      <a:tcPr anchor="ctr"/>
                    </a:tc>
                    <a:tc>
                      <a:txBody>
                        <a:bodyPr/>
                        <a:lstStyle/>
                        <a:p>
                          <a:pPr algn="ctr"/>
                          <a:r>
                            <a:rPr lang="de-DE" b="0" dirty="0" smtClean="0"/>
                            <a:t>0,001636</a:t>
                          </a:r>
                          <a:endParaRPr lang="de-DE" b="0" dirty="0"/>
                        </a:p>
                      </a:txBody>
                      <a:tcPr anchor="ctr"/>
                    </a:tc>
                  </a:tr>
                  <a:tr h="370840">
                    <a:tc>
                      <a:txBody>
                        <a:bodyPr/>
                        <a:lstStyle/>
                        <a:p>
                          <a:pPr algn="ctr"/>
                          <a:r>
                            <a:rPr lang="de-DE" b="0" dirty="0" smtClean="0"/>
                            <a:t>Momentum Backpropagation</a:t>
                          </a:r>
                          <a:endParaRPr lang="de-DE" b="0" dirty="0"/>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9,1</m:t>
                                    </m:r>
                                    <m:r>
                                      <a:rPr lang="de-DE" b="0" i="1" dirty="0" smtClean="0">
                                        <a:latin typeface="Cambria Math" panose="02040503050406030204" pitchFamily="18" charset="0"/>
                                      </a:rPr>
                                      <m:t>09</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b="0" dirty="0" smtClean="0"/>
                        </a:p>
                      </a:txBody>
                      <a:tcPr anchor="ctr"/>
                    </a:tc>
                    <a:tc>
                      <a:txBody>
                        <a:bodyPr/>
                        <a:lstStyle/>
                        <a:p>
                          <a:pPr algn="ctr"/>
                          <a:r>
                            <a:rPr lang="de-DE" b="0" dirty="0" smtClean="0"/>
                            <a:t> 0,001608</a:t>
                          </a:r>
                          <a:endParaRPr lang="de-DE" b="0" dirty="0"/>
                        </a:p>
                      </a:txBody>
                      <a:tcPr anchor="ctr"/>
                    </a:tc>
                  </a:tr>
                  <a:tr h="370840">
                    <a:tc>
                      <a:txBody>
                        <a:bodyPr/>
                        <a:lstStyle/>
                        <a:p>
                          <a:pPr algn="ctr"/>
                          <a:r>
                            <a:rPr lang="de-DE" b="0" dirty="0" smtClean="0"/>
                            <a:t>Resilient Backpropagation</a:t>
                          </a:r>
                          <a:endParaRPr lang="de-DE" b="0" dirty="0"/>
                        </a:p>
                      </a:txBody>
                      <a:tcPr anchor="ctr">
                        <a:solidFill>
                          <a:srgbClr val="FFFF00"/>
                        </a:solidFill>
                      </a:tcP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b="0" i="1" dirty="0" smtClean="0">
                                        <a:latin typeface="Cambria Math" panose="02040503050406030204" pitchFamily="18" charset="0"/>
                                      </a:rPr>
                                      <m:t>8,89</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b="0" dirty="0" smtClean="0"/>
                        </a:p>
                      </a:txBody>
                      <a:tcPr anchor="ctr">
                        <a:solidFill>
                          <a:srgbClr val="FFFF00"/>
                        </a:solidFill>
                      </a:tcPr>
                    </a:tc>
                    <a:tc>
                      <a:txBody>
                        <a:bodyPr/>
                        <a:lstStyle/>
                        <a:p>
                          <a:pPr algn="ctr"/>
                          <a14:m>
                            <m:oMathPara xmlns:m="http://schemas.openxmlformats.org/officeDocument/2006/math">
                              <m:oMathParaPr>
                                <m:jc m:val="centerGroup"/>
                              </m:oMathParaPr>
                              <m:oMath xmlns:m="http://schemas.openxmlformats.org/officeDocument/2006/math">
                                <m:sSup>
                                  <m:sSupPr>
                                    <m:ctrlPr>
                                      <a:rPr lang="de-DE" i="1" dirty="0" smtClean="0">
                                        <a:latin typeface="Cambria Math" panose="02040503050406030204" pitchFamily="18" charset="0"/>
                                      </a:rPr>
                                    </m:ctrlPr>
                                  </m:sSupPr>
                                  <m:e>
                                    <m:r>
                                      <a:rPr lang="de-DE" i="1" dirty="0" smtClean="0">
                                        <a:latin typeface="Cambria Math" panose="02040503050406030204" pitchFamily="18" charset="0"/>
                                      </a:rPr>
                                      <m:t>9,4</m:t>
                                    </m:r>
                                    <m:r>
                                      <a:rPr lang="de-DE" b="0" i="1" dirty="0" smtClean="0">
                                        <a:latin typeface="Cambria Math" panose="02040503050406030204" pitchFamily="18" charset="0"/>
                                      </a:rPr>
                                      <m:t>06</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10</m:t>
                                    </m:r>
                                  </m:e>
                                  <m:sup>
                                    <m:r>
                                      <a:rPr lang="de-DE" b="0" i="1" dirty="0" smtClean="0">
                                        <a:latin typeface="Cambria Math" panose="02040503050406030204" pitchFamily="18" charset="0"/>
                                      </a:rPr>
                                      <m:t>−4</m:t>
                                    </m:r>
                                  </m:sup>
                                </m:sSup>
                              </m:oMath>
                            </m:oMathPara>
                          </a14:m>
                          <a:endParaRPr lang="de-DE" b="0" dirty="0" smtClean="0"/>
                        </a:p>
                      </a:txBody>
                      <a:tcPr anchor="ctr">
                        <a:solidFill>
                          <a:srgbClr val="FFFF00"/>
                        </a:solidFill>
                      </a:tcPr>
                    </a:tc>
                  </a:tr>
                </a:tbl>
              </a:graphicData>
            </a:graphic>
          </p:graphicFrame>
        </mc:Choice>
        <mc:Fallback xmlns="">
          <p:graphicFrame>
            <p:nvGraphicFramePr>
              <p:cNvPr id="11" name="Tabelle 10"/>
              <p:cNvGraphicFramePr>
                <a:graphicFrameLocks noGrp="1"/>
              </p:cNvGraphicFramePr>
              <p:nvPr>
                <p:extLst>
                  <p:ext uri="{D42A27DB-BD31-4B8C-83A1-F6EECF244321}">
                    <p14:modId xmlns:p14="http://schemas.microsoft.com/office/powerpoint/2010/main" val="131249267"/>
                  </p:ext>
                </p:extLst>
              </p:nvPr>
            </p:nvGraphicFramePr>
            <p:xfrm>
              <a:off x="1872511" y="2686689"/>
              <a:ext cx="8547397" cy="1854200"/>
            </p:xfrm>
            <a:graphic>
              <a:graphicData uri="http://schemas.openxmlformats.org/drawingml/2006/table">
                <a:tbl>
                  <a:tblPr firstRow="1" bandRow="1">
                    <a:tableStyleId>{5940675A-B579-460E-94D1-54222C63F5DA}</a:tableStyleId>
                  </a:tblPr>
                  <a:tblGrid>
                    <a:gridCol w="4421963"/>
                    <a:gridCol w="2062717"/>
                    <a:gridCol w="2062717"/>
                  </a:tblGrid>
                  <a:tr h="370840">
                    <a:tc rowSpan="2">
                      <a:txBody>
                        <a:bodyPr/>
                        <a:lstStyle/>
                        <a:p>
                          <a:pPr algn="ctr"/>
                          <a:r>
                            <a:rPr lang="de-DE" b="1" dirty="0" smtClean="0"/>
                            <a:t>Lernregel</a:t>
                          </a:r>
                          <a:endParaRPr lang="de-DE" b="1" dirty="0"/>
                        </a:p>
                      </a:txBody>
                      <a:tcPr anchor="ctr"/>
                    </a:tc>
                    <a:tc gridSpan="2">
                      <a:txBody>
                        <a:bodyPr/>
                        <a:lstStyle/>
                        <a:p>
                          <a:pPr algn="ctr"/>
                          <a:r>
                            <a:rPr lang="de-DE" b="1" dirty="0" smtClean="0"/>
                            <a:t>MSE</a:t>
                          </a:r>
                          <a:endParaRPr lang="de-DE" b="1" dirty="0"/>
                        </a:p>
                      </a:txBody>
                      <a:tcPr anchor="ctr"/>
                    </a:tc>
                    <a:tc hMerge="1">
                      <a:txBody>
                        <a:bodyPr/>
                        <a:lstStyle/>
                        <a:p>
                          <a:endParaRPr lang="de-DE"/>
                        </a:p>
                      </a:txBody>
                      <a:tcPr/>
                    </a:tc>
                  </a:tr>
                  <a:tr h="370840">
                    <a:tc vMerge="1">
                      <a:txBody>
                        <a:bodyPr/>
                        <a:lstStyle/>
                        <a:p>
                          <a:pPr algn="ctr"/>
                          <a:endParaRPr lang="de-DE" dirty="0"/>
                        </a:p>
                      </a:txBody>
                      <a:tcPr/>
                    </a:tc>
                    <a:tc>
                      <a:txBody>
                        <a:bodyPr/>
                        <a:lstStyle/>
                        <a:p>
                          <a:pPr algn="ctr"/>
                          <a:r>
                            <a:rPr lang="de-DE" dirty="0" smtClean="0"/>
                            <a:t>Training</a:t>
                          </a:r>
                          <a:endParaRPr lang="de-DE" dirty="0"/>
                        </a:p>
                      </a:txBody>
                      <a:tcPr anchor="ctr"/>
                    </a:tc>
                    <a:tc>
                      <a:txBody>
                        <a:bodyPr/>
                        <a:lstStyle/>
                        <a:p>
                          <a:pPr algn="ctr"/>
                          <a:r>
                            <a:rPr lang="de-DE" dirty="0" smtClean="0"/>
                            <a:t>Test</a:t>
                          </a:r>
                          <a:endParaRPr lang="de-DE" dirty="0"/>
                        </a:p>
                      </a:txBody>
                      <a:tcPr anchor="ctr"/>
                    </a:tc>
                  </a:tr>
                  <a:tr h="370840">
                    <a:tc>
                      <a:txBody>
                        <a:bodyPr/>
                        <a:lstStyle/>
                        <a:p>
                          <a:pPr algn="ctr"/>
                          <a:r>
                            <a:rPr lang="de-DE" b="0" dirty="0" smtClean="0"/>
                            <a:t>Backpropagation</a:t>
                          </a:r>
                          <a:endParaRPr lang="de-DE" b="0" dirty="0"/>
                        </a:p>
                      </a:txBody>
                      <a:tcPr anchor="ctr"/>
                    </a:tc>
                    <a:tc>
                      <a:txBody>
                        <a:bodyPr/>
                        <a:lstStyle/>
                        <a:p>
                          <a:endParaRPr lang="de-DE"/>
                        </a:p>
                      </a:txBody>
                      <a:tcPr anchor="ctr">
                        <a:blipFill rotWithShape="0">
                          <a:blip r:embed="rId3"/>
                          <a:stretch>
                            <a:fillRect l="-215089" t="-206557" r="-100888" b="-224590"/>
                          </a:stretch>
                        </a:blipFill>
                      </a:tcPr>
                    </a:tc>
                    <a:tc>
                      <a:txBody>
                        <a:bodyPr/>
                        <a:lstStyle/>
                        <a:p>
                          <a:pPr algn="ctr"/>
                          <a:r>
                            <a:rPr lang="de-DE" b="0" dirty="0" smtClean="0"/>
                            <a:t>0,001636</a:t>
                          </a:r>
                          <a:endParaRPr lang="de-DE" b="0" dirty="0"/>
                        </a:p>
                      </a:txBody>
                      <a:tcPr anchor="ctr"/>
                    </a:tc>
                  </a:tr>
                  <a:tr h="370840">
                    <a:tc>
                      <a:txBody>
                        <a:bodyPr/>
                        <a:lstStyle/>
                        <a:p>
                          <a:pPr algn="ctr"/>
                          <a:r>
                            <a:rPr lang="de-DE" b="0" dirty="0" smtClean="0"/>
                            <a:t>Momentum Backpropagation</a:t>
                          </a:r>
                          <a:endParaRPr lang="de-DE" b="0" dirty="0"/>
                        </a:p>
                      </a:txBody>
                      <a:tcPr anchor="ctr"/>
                    </a:tc>
                    <a:tc>
                      <a:txBody>
                        <a:bodyPr/>
                        <a:lstStyle/>
                        <a:p>
                          <a:endParaRPr lang="de-DE"/>
                        </a:p>
                      </a:txBody>
                      <a:tcPr anchor="ctr">
                        <a:blipFill rotWithShape="0">
                          <a:blip r:embed="rId3"/>
                          <a:stretch>
                            <a:fillRect l="-215089" t="-306557" r="-100888" b="-124590"/>
                          </a:stretch>
                        </a:blipFill>
                      </a:tcPr>
                    </a:tc>
                    <a:tc>
                      <a:txBody>
                        <a:bodyPr/>
                        <a:lstStyle/>
                        <a:p>
                          <a:pPr algn="ctr"/>
                          <a:r>
                            <a:rPr lang="de-DE" b="0" dirty="0" smtClean="0"/>
                            <a:t> </a:t>
                          </a:r>
                          <a:r>
                            <a:rPr lang="de-DE" b="0" dirty="0" smtClean="0"/>
                            <a:t>0,001608</a:t>
                          </a:r>
                          <a:endParaRPr lang="de-DE" b="0" dirty="0"/>
                        </a:p>
                      </a:txBody>
                      <a:tcPr anchor="ctr"/>
                    </a:tc>
                  </a:tr>
                  <a:tr h="370840">
                    <a:tc>
                      <a:txBody>
                        <a:bodyPr/>
                        <a:lstStyle/>
                        <a:p>
                          <a:pPr algn="ctr"/>
                          <a:r>
                            <a:rPr lang="de-DE" b="0" dirty="0" smtClean="0"/>
                            <a:t>Resilient Backpropagation</a:t>
                          </a:r>
                          <a:endParaRPr lang="de-DE" b="0" dirty="0"/>
                        </a:p>
                      </a:txBody>
                      <a:tcPr anchor="ctr">
                        <a:solidFill>
                          <a:srgbClr val="FFFF00"/>
                        </a:solidFill>
                      </a:tcPr>
                    </a:tc>
                    <a:tc>
                      <a:txBody>
                        <a:bodyPr/>
                        <a:lstStyle/>
                        <a:p>
                          <a:endParaRPr lang="de-DE"/>
                        </a:p>
                      </a:txBody>
                      <a:tcPr anchor="ctr">
                        <a:blipFill rotWithShape="0">
                          <a:blip r:embed="rId3"/>
                          <a:stretch>
                            <a:fillRect l="-215089" t="-406557" r="-100888" b="-24590"/>
                          </a:stretch>
                        </a:blipFill>
                      </a:tcPr>
                    </a:tc>
                    <a:tc>
                      <a:txBody>
                        <a:bodyPr/>
                        <a:lstStyle/>
                        <a:p>
                          <a:endParaRPr lang="de-DE"/>
                        </a:p>
                      </a:txBody>
                      <a:tcPr anchor="ctr">
                        <a:blipFill rotWithShape="0">
                          <a:blip r:embed="rId3"/>
                          <a:stretch>
                            <a:fillRect l="-314159" t="-406557" r="-590" b="-24590"/>
                          </a:stretch>
                        </a:blipFill>
                      </a:tcPr>
                    </a:tc>
                  </a:tr>
                </a:tbl>
              </a:graphicData>
            </a:graphic>
          </p:graphicFrame>
        </mc:Fallback>
      </mc:AlternateContent>
      <p:sp>
        <p:nvSpPr>
          <p:cNvPr id="12" name="Rechteck 11"/>
          <p:cNvSpPr/>
          <p:nvPr/>
        </p:nvSpPr>
        <p:spPr>
          <a:xfrm>
            <a:off x="1872000" y="2656799"/>
            <a:ext cx="8532000" cy="77156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9037182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a:pPr>
            <a:r>
              <a:rPr lang="de-DE" b="1" dirty="0" smtClean="0"/>
              <a:t>Motivation</a:t>
            </a:r>
            <a:endParaRPr lang="de-DE" b="1" dirty="0"/>
          </a:p>
        </p:txBody>
      </p:sp>
      <p:sp>
        <p:nvSpPr>
          <p:cNvPr id="3" name="Inhaltsplatzhalter 2"/>
          <p:cNvSpPr>
            <a:spLocks noGrp="1"/>
          </p:cNvSpPr>
          <p:nvPr>
            <p:ph idx="1"/>
          </p:nvPr>
        </p:nvSpPr>
        <p:spPr/>
        <p:txBody>
          <a:bodyPr>
            <a:normAutofit/>
          </a:bodyPr>
          <a:lstStyle/>
          <a:p>
            <a:pPr>
              <a:buFont typeface="Wingdings" panose="05000000000000000000" pitchFamily="2" charset="2"/>
              <a:buChar char="§"/>
            </a:pPr>
            <a:r>
              <a:rPr lang="de-DE" dirty="0" smtClean="0"/>
              <a:t>Künstliche neuronale Netze als Hilfsmittel zur Prognose:</a:t>
            </a:r>
          </a:p>
          <a:p>
            <a:pPr lvl="1"/>
            <a:r>
              <a:rPr lang="de-DE" dirty="0" smtClean="0"/>
              <a:t>Therapieverläufen </a:t>
            </a:r>
            <a:r>
              <a:rPr lang="de-DE" dirty="0"/>
              <a:t>in der </a:t>
            </a:r>
            <a:r>
              <a:rPr lang="de-DE" dirty="0" smtClean="0"/>
              <a:t>Medizin</a:t>
            </a:r>
          </a:p>
          <a:p>
            <a:pPr lvl="1"/>
            <a:r>
              <a:rPr lang="de-DE" dirty="0" smtClean="0"/>
              <a:t>Arbeitslosenzahlen </a:t>
            </a:r>
            <a:r>
              <a:rPr lang="de-DE" dirty="0"/>
              <a:t>auf dem </a:t>
            </a:r>
            <a:r>
              <a:rPr lang="de-DE" dirty="0" smtClean="0"/>
              <a:t>Arbeitsmarkt</a:t>
            </a:r>
          </a:p>
          <a:p>
            <a:pPr lvl="1"/>
            <a:r>
              <a:rPr lang="de-DE" dirty="0" smtClean="0"/>
              <a:t>Börsenkursen</a:t>
            </a:r>
            <a:endParaRPr lang="de-DE" dirty="0"/>
          </a:p>
          <a:p>
            <a:pPr lvl="1"/>
            <a:endParaRPr lang="de-DE" sz="2000" dirty="0" smtClean="0"/>
          </a:p>
          <a:p>
            <a:r>
              <a:rPr lang="de-DE" dirty="0" smtClean="0"/>
              <a:t>Besonderheit:</a:t>
            </a:r>
          </a:p>
          <a:p>
            <a:pPr lvl="1"/>
            <a:r>
              <a:rPr lang="de-DE" dirty="0" smtClean="0"/>
              <a:t>Fähigkeit, nichtlineare Zusammenhänge zu erkennen.</a:t>
            </a:r>
          </a:p>
          <a:p>
            <a:pPr lvl="1"/>
            <a:r>
              <a:rPr lang="de-DE" dirty="0" smtClean="0"/>
              <a:t>Prognostiziert objektiv und vorurteilsfrei.</a:t>
            </a:r>
          </a:p>
          <a:p>
            <a:pPr marL="0" indent="0">
              <a:buNone/>
            </a:pPr>
            <a:endParaRPr lang="de-DE" dirty="0" smtClean="0"/>
          </a:p>
          <a:p>
            <a:pPr lvl="1"/>
            <a:endParaRPr lang="de-DE" sz="2000" dirty="0"/>
          </a:p>
          <a:p>
            <a:endParaRPr lang="de-DE" dirty="0" smtClean="0"/>
          </a:p>
          <a:p>
            <a:endParaRPr lang="de-DE" dirty="0"/>
          </a:p>
        </p:txBody>
      </p:sp>
      <p:sp>
        <p:nvSpPr>
          <p:cNvPr id="4" name="Datumsplatzhalter 3"/>
          <p:cNvSpPr>
            <a:spLocks noGrp="1"/>
          </p:cNvSpPr>
          <p:nvPr>
            <p:ph type="dt" sz="half" idx="10"/>
          </p:nvPr>
        </p:nvSpPr>
        <p:spPr/>
        <p:txBody>
          <a:bodyPr/>
          <a:lstStyle/>
          <a:p>
            <a:fld id="{7AC709DD-AC18-4FBA-B4E6-46DED743653E}"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3</a:t>
            </a:fld>
            <a:endParaRPr lang="de-DE" dirty="0"/>
          </a:p>
        </p:txBody>
      </p:sp>
    </p:spTree>
    <p:extLst>
      <p:ext uri="{BB962C8B-B14F-4D97-AF65-F5344CB8AC3E}">
        <p14:creationId xmlns:p14="http://schemas.microsoft.com/office/powerpoint/2010/main" val="38807356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5"/>
            </a:pPr>
            <a:r>
              <a:rPr lang="de-DE" b="1" dirty="0" smtClean="0"/>
              <a:t>Umsetzung des künstlichen neuronalen Netzes</a:t>
            </a:r>
            <a:endParaRPr lang="de-DE"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p:txBody>
              <a:bodyPr>
                <a:normAutofit/>
              </a:bodyPr>
              <a:lstStyle/>
              <a:p>
                <a:r>
                  <a:rPr lang="de-DE" dirty="0" smtClean="0"/>
                  <a:t>RPROP  </a:t>
                </a:r>
                <a14:m>
                  <m:oMath xmlns:m="http://schemas.openxmlformats.org/officeDocument/2006/math">
                    <m:r>
                      <a:rPr lang="de-DE" i="1" smtClean="0">
                        <a:latin typeface="Cambria Math" panose="02040503050406030204" pitchFamily="18" charset="0"/>
                        <a:ea typeface="Cambria Math" panose="02040503050406030204" pitchFamily="18" charset="0"/>
                      </a:rPr>
                      <m:t>→</m:t>
                    </m:r>
                  </m:oMath>
                </a14:m>
                <a:r>
                  <a:rPr lang="de-DE" dirty="0" smtClean="0"/>
                  <a:t>„Federndes“ Backpropagation:</a:t>
                </a:r>
              </a:p>
              <a:p>
                <a:pPr lvl="1"/>
                <a:r>
                  <a:rPr lang="de-DE" dirty="0" smtClean="0"/>
                  <a:t>Verfahren ändert Gewichte nur durch Vorzeichen des Gradienten.</a:t>
                </a:r>
              </a:p>
              <a:p>
                <a:pPr lvl="2"/>
                <a:r>
                  <a:rPr lang="de-DE" dirty="0" smtClean="0"/>
                  <a:t>Dazu wird der Kurvenanstieg von </a:t>
                </a:r>
                <a14:m>
                  <m:oMath xmlns:m="http://schemas.openxmlformats.org/officeDocument/2006/math">
                    <m:r>
                      <a:rPr lang="de-DE" b="0" i="1" smtClean="0">
                        <a:latin typeface="Cambria Math" panose="02040503050406030204" pitchFamily="18" charset="0"/>
                      </a:rPr>
                      <m:t>𝑡</m:t>
                    </m:r>
                  </m:oMath>
                </a14:m>
                <a:r>
                  <a:rPr lang="de-DE" dirty="0" smtClean="0"/>
                  <a:t> und </a:t>
                </a:r>
                <a14:m>
                  <m:oMath xmlns:m="http://schemas.openxmlformats.org/officeDocument/2006/math">
                    <m:r>
                      <a:rPr lang="de-DE" i="1">
                        <a:latin typeface="Cambria Math" panose="02040503050406030204" pitchFamily="18" charset="0"/>
                      </a:rPr>
                      <m:t>𝑡</m:t>
                    </m:r>
                    <m:r>
                      <a:rPr lang="de-DE" b="0" i="1" smtClean="0">
                        <a:latin typeface="Cambria Math" panose="02040503050406030204" pitchFamily="18" charset="0"/>
                      </a:rPr>
                      <m:t>−1</m:t>
                    </m:r>
                  </m:oMath>
                </a14:m>
                <a:r>
                  <a:rPr lang="de-DE" dirty="0" smtClean="0"/>
                  <a:t> herangezogen (namens </a:t>
                </a:r>
                <a14:m>
                  <m:oMath xmlns:m="http://schemas.openxmlformats.org/officeDocument/2006/math">
                    <m:r>
                      <a:rPr lang="de-DE" i="1">
                        <a:latin typeface="Cambria Math" panose="02040503050406030204" pitchFamily="18" charset="0"/>
                      </a:rPr>
                      <m:t>𝑆</m:t>
                    </m:r>
                    <m:d>
                      <m:dPr>
                        <m:ctrlPr>
                          <a:rPr lang="de-DE" i="1">
                            <a:latin typeface="Cambria Math" panose="02040503050406030204" pitchFamily="18" charset="0"/>
                          </a:rPr>
                        </m:ctrlPr>
                      </m:dPr>
                      <m:e>
                        <m:r>
                          <a:rPr lang="de-DE" i="1">
                            <a:latin typeface="Cambria Math" panose="02040503050406030204" pitchFamily="18" charset="0"/>
                          </a:rPr>
                          <m:t>𝑡</m:t>
                        </m:r>
                        <m:r>
                          <a:rPr lang="de-DE" i="1">
                            <a:latin typeface="Cambria Math" panose="02040503050406030204" pitchFamily="18" charset="0"/>
                          </a:rPr>
                          <m:t>−1</m:t>
                        </m:r>
                      </m:e>
                    </m:d>
                  </m:oMath>
                </a14:m>
                <a:r>
                  <a:rPr lang="de-DE" dirty="0" smtClean="0"/>
                  <a:t> und </a:t>
                </a:r>
                <a14:m>
                  <m:oMath xmlns:m="http://schemas.openxmlformats.org/officeDocument/2006/math">
                    <m:r>
                      <a:rPr lang="de-DE" i="1">
                        <a:latin typeface="Cambria Math" panose="02040503050406030204" pitchFamily="18" charset="0"/>
                      </a:rPr>
                      <m:t>𝑆</m:t>
                    </m:r>
                    <m:r>
                      <a:rPr lang="de-DE" b="0" i="1" smtClean="0">
                        <a:latin typeface="Cambria Math" panose="02040503050406030204" pitchFamily="18" charset="0"/>
                      </a:rPr>
                      <m:t>(</m:t>
                    </m:r>
                    <m:r>
                      <a:rPr lang="de-DE" b="0" i="1" smtClean="0">
                        <a:latin typeface="Cambria Math" panose="02040503050406030204" pitchFamily="18" charset="0"/>
                      </a:rPr>
                      <m:t>𝑡</m:t>
                    </m:r>
                    <m:r>
                      <a:rPr lang="de-DE" b="0" i="1" smtClean="0">
                        <a:latin typeface="Cambria Math" panose="02040503050406030204" pitchFamily="18" charset="0"/>
                      </a:rPr>
                      <m:t>)</m:t>
                    </m:r>
                  </m:oMath>
                </a14:m>
                <a:r>
                  <a:rPr lang="de-DE" dirty="0" smtClean="0"/>
                  <a:t>)</a:t>
                </a:r>
                <a:endParaRPr lang="de-DE" dirty="0"/>
              </a:p>
              <a:p>
                <a:pPr marL="0" indent="0">
                  <a:buNone/>
                </a:pPr>
                <a:endParaRPr lang="de-DE" dirty="0"/>
              </a:p>
              <a:p>
                <a:pPr marL="0" indent="0">
                  <a:buNone/>
                </a:pPr>
                <a:endParaRPr lang="de-DE"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DE"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𝑤</m:t>
                          </m:r>
                        </m:e>
                        <m:sub>
                          <m:r>
                            <a:rPr lang="de-DE" b="0" i="1" smtClean="0">
                              <a:latin typeface="Cambria Math" panose="02040503050406030204" pitchFamily="18" charset="0"/>
                            </a:rPr>
                            <m:t>𝑖𝑗</m:t>
                          </m:r>
                        </m:sub>
                      </m:sSub>
                      <m:r>
                        <a:rPr lang="de-DE" b="0" i="1" smtClean="0">
                          <a:latin typeface="Cambria Math" panose="02040503050406030204" pitchFamily="18" charset="0"/>
                        </a:rPr>
                        <m:t> =</m:t>
                      </m:r>
                      <m:d>
                        <m:dPr>
                          <m:begChr m:val="{"/>
                          <m:endChr m:val=""/>
                          <m:ctrlPr>
                            <a:rPr lang="de-DE" b="0" i="1" smtClean="0">
                              <a:latin typeface="Cambria Math" panose="02040503050406030204" pitchFamily="18" charset="0"/>
                            </a:rPr>
                          </m:ctrlPr>
                        </m:dPr>
                        <m:e>
                          <m:eqArr>
                            <m:eqArrPr>
                              <m:ctrlPr>
                                <a:rPr lang="de-DE" b="0" i="1" smtClean="0">
                                  <a:latin typeface="Cambria Math" panose="02040503050406030204" pitchFamily="18" charset="0"/>
                                </a:rPr>
                              </m:ctrlPr>
                            </m:eqArrPr>
                            <m:e>
                              <m:sSub>
                                <m:sSubPr>
                                  <m:ctrlPr>
                                    <a:rPr lang="de-DE" i="1">
                                      <a:latin typeface="Cambria Math" panose="02040503050406030204" pitchFamily="18" charset="0"/>
                                    </a:rPr>
                                  </m:ctrlPr>
                                </m:sSubPr>
                                <m:e>
                                  <m:r>
                                    <a:rPr lang="de-DE" b="0" i="1" smtClean="0">
                                      <a:latin typeface="Cambria Math" panose="02040503050406030204" pitchFamily="18" charset="0"/>
                                    </a:rPr>
                                    <m:t>−</m:t>
                                  </m:r>
                                  <m:r>
                                    <a:rPr lang="de-DE" i="1">
                                      <a:latin typeface="Cambria Math" panose="02040503050406030204" pitchFamily="18" charset="0"/>
                                      <a:ea typeface="Cambria Math" panose="02040503050406030204" pitchFamily="18" charset="0"/>
                                    </a:rPr>
                                    <m:t>∆</m:t>
                                  </m:r>
                                </m:e>
                                <m:sub>
                                  <m:r>
                                    <a:rPr lang="de-DE" i="1">
                                      <a:latin typeface="Cambria Math" panose="02040503050406030204" pitchFamily="18" charset="0"/>
                                    </a:rPr>
                                    <m:t>𝑖𝑗</m:t>
                                  </m:r>
                                  <m:r>
                                    <a:rPr lang="de-DE" b="0" i="1" smtClean="0">
                                      <a:latin typeface="Cambria Math" panose="02040503050406030204" pitchFamily="18" charset="0"/>
                                    </a:rPr>
                                    <m:t> </m:t>
                                  </m:r>
                                </m:sub>
                              </m:sSub>
                              <m:r>
                                <a:rPr lang="de-DE" b="0" i="1" smtClean="0">
                                  <a:latin typeface="Cambria Math" panose="02040503050406030204" pitchFamily="18" charset="0"/>
                                </a:rPr>
                                <m:t>𝑓𝑎𝑙𝑙𝑠</m:t>
                              </m:r>
                              <m:r>
                                <a:rPr lang="de-DE" b="0" i="1" smtClean="0">
                                  <a:latin typeface="Cambria Math" panose="02040503050406030204" pitchFamily="18" charset="0"/>
                                </a:rPr>
                                <m:t> </m:t>
                              </m:r>
                              <m:r>
                                <a:rPr lang="de-DE" b="0" i="1" smtClean="0">
                                  <a:latin typeface="Cambria Math" panose="02040503050406030204" pitchFamily="18" charset="0"/>
                                </a:rPr>
                                <m:t>𝑆</m:t>
                              </m:r>
                              <m:d>
                                <m:dPr>
                                  <m:ctrlPr>
                                    <a:rPr lang="de-DE" b="0" i="1" smtClean="0">
                                      <a:latin typeface="Cambria Math" panose="02040503050406030204" pitchFamily="18" charset="0"/>
                                    </a:rPr>
                                  </m:ctrlPr>
                                </m:dPr>
                                <m:e>
                                  <m:r>
                                    <a:rPr lang="de-DE" b="0" i="1" smtClean="0">
                                      <a:latin typeface="Cambria Math" panose="02040503050406030204" pitchFamily="18" charset="0"/>
                                    </a:rPr>
                                    <m:t>𝑡</m:t>
                                  </m:r>
                                </m:e>
                              </m:d>
                              <m:r>
                                <a:rPr lang="de-DE" b="0" i="1" smtClean="0">
                                  <a:latin typeface="Cambria Math" panose="02040503050406030204" pitchFamily="18" charset="0"/>
                                </a:rPr>
                                <m:t>&gt;0</m:t>
                              </m:r>
                            </m:e>
                            <m:e>
                              <m:sSub>
                                <m:sSubPr>
                                  <m:ctrlPr>
                                    <a:rPr lang="de-DE" i="1">
                                      <a:latin typeface="Cambria Math" panose="02040503050406030204" pitchFamily="18" charset="0"/>
                                    </a:rPr>
                                  </m:ctrlPr>
                                </m:sSubPr>
                                <m:e>
                                  <m:r>
                                    <a:rPr lang="de-DE" b="0" i="1" smtClean="0">
                                      <a:latin typeface="Cambria Math" panose="02040503050406030204" pitchFamily="18" charset="0"/>
                                    </a:rPr>
                                    <m:t>+</m:t>
                                  </m:r>
                                  <m:r>
                                    <a:rPr lang="de-DE" i="1">
                                      <a:latin typeface="Cambria Math" panose="02040503050406030204" pitchFamily="18" charset="0"/>
                                      <a:ea typeface="Cambria Math" panose="02040503050406030204" pitchFamily="18" charset="0"/>
                                    </a:rPr>
                                    <m:t>∆</m:t>
                                  </m:r>
                                </m:e>
                                <m:sub>
                                  <m:r>
                                    <a:rPr lang="de-DE" i="1">
                                      <a:latin typeface="Cambria Math" panose="02040503050406030204" pitchFamily="18" charset="0"/>
                                    </a:rPr>
                                    <m:t>𝑖𝑗</m:t>
                                  </m:r>
                                  <m:r>
                                    <a:rPr lang="de-DE" i="1">
                                      <a:latin typeface="Cambria Math" panose="02040503050406030204" pitchFamily="18" charset="0"/>
                                    </a:rPr>
                                    <m:t> </m:t>
                                  </m:r>
                                </m:sub>
                              </m:sSub>
                              <m:r>
                                <a:rPr lang="de-DE" i="1">
                                  <a:latin typeface="Cambria Math" panose="02040503050406030204" pitchFamily="18" charset="0"/>
                                </a:rPr>
                                <m:t>𝑓𝑎𝑙𝑙𝑠</m:t>
                              </m:r>
                              <m:r>
                                <a:rPr lang="de-DE" i="1">
                                  <a:latin typeface="Cambria Math" panose="02040503050406030204" pitchFamily="18" charset="0"/>
                                </a:rPr>
                                <m:t> </m:t>
                              </m:r>
                              <m:r>
                                <a:rPr lang="de-DE" i="1">
                                  <a:latin typeface="Cambria Math" panose="02040503050406030204" pitchFamily="18" charset="0"/>
                                </a:rPr>
                                <m:t>𝑆</m:t>
                              </m:r>
                              <m:d>
                                <m:dPr>
                                  <m:ctrlPr>
                                    <a:rPr lang="de-DE" i="1">
                                      <a:latin typeface="Cambria Math" panose="02040503050406030204" pitchFamily="18" charset="0"/>
                                    </a:rPr>
                                  </m:ctrlPr>
                                </m:dPr>
                                <m:e>
                                  <m:r>
                                    <a:rPr lang="de-DE" i="1">
                                      <a:latin typeface="Cambria Math" panose="02040503050406030204" pitchFamily="18" charset="0"/>
                                    </a:rPr>
                                    <m:t>𝑡</m:t>
                                  </m:r>
                                </m:e>
                              </m:d>
                              <m:r>
                                <a:rPr lang="de-DE" b="0" i="1" smtClean="0">
                                  <a:latin typeface="Cambria Math" panose="02040503050406030204" pitchFamily="18" charset="0"/>
                                </a:rPr>
                                <m:t>&lt;</m:t>
                              </m:r>
                              <m:r>
                                <a:rPr lang="de-DE" i="1">
                                  <a:latin typeface="Cambria Math" panose="02040503050406030204" pitchFamily="18" charset="0"/>
                                </a:rPr>
                                <m:t>0</m:t>
                              </m:r>
                            </m:e>
                            <m:e>
                              <m:r>
                                <a:rPr lang="de-DE" i="1">
                                  <a:latin typeface="Cambria Math" panose="02040503050406030204" pitchFamily="18" charset="0"/>
                                </a:rPr>
                                <m:t>0 </m:t>
                              </m:r>
                              <m:r>
                                <a:rPr lang="de-DE" i="1">
                                  <a:latin typeface="Cambria Math" panose="02040503050406030204" pitchFamily="18" charset="0"/>
                                </a:rPr>
                                <m:t>𝑠𝑜𝑛𝑠𝑡</m:t>
                              </m:r>
                            </m:e>
                            <m:e>
                              <m:r>
                                <a:rPr lang="de-DE" b="0" i="1" smtClean="0">
                                  <a:latin typeface="Cambria Math" panose="02040503050406030204" pitchFamily="18" charset="0"/>
                                </a:rPr>
                                <m:t>_</m:t>
                              </m:r>
                            </m:e>
                          </m:eqArr>
                        </m:e>
                      </m:d>
                    </m:oMath>
                  </m:oMathPara>
                </a14:m>
                <a:endParaRPr lang="de-DE"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endParaRPr lang="de-DE" dirty="0" smtClean="0"/>
              </a:p>
              <a:p>
                <a:endParaRPr lang="de-DE" dirty="0"/>
              </a:p>
              <a:p>
                <a:endParaRPr lang="de-DE" dirty="0" smtClean="0"/>
              </a:p>
              <a:p>
                <a:endParaRPr lang="de-DE" dirty="0"/>
              </a:p>
              <a:p>
                <a:pPr marL="0" indent="0">
                  <a:buNone/>
                </a:pPr>
                <a:endParaRPr lang="de-DE" dirty="0"/>
              </a:p>
              <a:p>
                <a:pPr marL="0" indent="0">
                  <a:buNone/>
                </a:pPr>
                <a:endParaRPr lang="de-DE" dirty="0" smtClean="0"/>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rotWithShape="0">
                <a:blip r:embed="rId3"/>
                <a:stretch>
                  <a:fillRect l="-1043" t="-2241"/>
                </a:stretch>
              </a:blipFill>
            </p:spPr>
            <p:txBody>
              <a:bodyPr/>
              <a:lstStyle/>
              <a:p>
                <a:r>
                  <a:rPr lang="de-DE">
                    <a:noFill/>
                  </a:rPr>
                  <a:t> </a:t>
                </a:r>
              </a:p>
            </p:txBody>
          </p:sp>
        </mc:Fallback>
      </mc:AlternateContent>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39</a:t>
            </a:fld>
            <a:endParaRPr lang="de-DE" dirty="0"/>
          </a:p>
        </p:txBody>
      </p:sp>
    </p:spTree>
    <p:extLst>
      <p:ext uri="{BB962C8B-B14F-4D97-AF65-F5344CB8AC3E}">
        <p14:creationId xmlns:p14="http://schemas.microsoft.com/office/powerpoint/2010/main" val="28604372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5"/>
            </a:pPr>
            <a:r>
              <a:rPr lang="de-DE" b="1" dirty="0" smtClean="0"/>
              <a:t>Umsetzung des künstlichen neuronalen Netzes</a:t>
            </a:r>
            <a:endParaRPr lang="de-DE"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p:txBody>
              <a:bodyPr>
                <a:normAutofit/>
              </a:bodyPr>
              <a:lstStyle/>
              <a:p>
                <a:r>
                  <a:rPr lang="de-DE" dirty="0" smtClean="0"/>
                  <a:t>RPROP  </a:t>
                </a:r>
                <a14:m>
                  <m:oMath xmlns:m="http://schemas.openxmlformats.org/officeDocument/2006/math">
                    <m:r>
                      <a:rPr lang="de-DE" i="1" smtClean="0">
                        <a:latin typeface="Cambria Math" panose="02040503050406030204" pitchFamily="18" charset="0"/>
                        <a:ea typeface="Cambria Math" panose="02040503050406030204" pitchFamily="18" charset="0"/>
                      </a:rPr>
                      <m:t>→</m:t>
                    </m:r>
                  </m:oMath>
                </a14:m>
                <a:r>
                  <a:rPr lang="de-DE" dirty="0" smtClean="0"/>
                  <a:t>„Federndes“ Backpropagation:</a:t>
                </a:r>
              </a:p>
              <a:p>
                <a:pPr lvl="1"/>
                <a:r>
                  <a:rPr lang="de-DE" dirty="0" smtClean="0"/>
                  <a:t>Betrag der Gewichtsveränderung </a:t>
                </a:r>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ea typeface="Cambria Math" panose="02040503050406030204" pitchFamily="18" charset="0"/>
                          </a:rPr>
                          <m:t>∆</m:t>
                        </m:r>
                      </m:e>
                      <m:sub>
                        <m:r>
                          <a:rPr lang="de-DE" i="1">
                            <a:latin typeface="Cambria Math" panose="02040503050406030204" pitchFamily="18" charset="0"/>
                          </a:rPr>
                          <m:t>𝑖𝑗</m:t>
                        </m:r>
                      </m:sub>
                    </m:sSub>
                  </m:oMath>
                </a14:m>
                <a:r>
                  <a:rPr lang="de-DE" dirty="0" smtClean="0"/>
                  <a:t> wird getrennt bestimmt:</a:t>
                </a:r>
              </a:p>
              <a:p>
                <a:pPr lvl="2"/>
                <a:r>
                  <a:rPr lang="de-DE" dirty="0" smtClean="0"/>
                  <a:t>Zwei konstante  Parameter </a:t>
                </a:r>
                <a14:m>
                  <m:oMath xmlns:m="http://schemas.openxmlformats.org/officeDocument/2006/math">
                    <m:sSub>
                      <m:sSubPr>
                        <m:ctrlPr>
                          <a:rPr lang="de-DE" i="1">
                            <a:latin typeface="Cambria Math" panose="02040503050406030204" pitchFamily="18" charset="0"/>
                          </a:rPr>
                        </m:ctrlPr>
                      </m:sSubPr>
                      <m:e>
                        <m:r>
                          <a:rPr lang="de-DE" b="0" i="1" smtClean="0">
                            <a:latin typeface="Cambria Math" panose="02040503050406030204" pitchFamily="18" charset="0"/>
                          </a:rPr>
                          <m:t>𝑛</m:t>
                        </m:r>
                      </m:e>
                      <m:sub>
                        <m:r>
                          <a:rPr lang="de-DE" b="0" i="1" smtClean="0">
                            <a:latin typeface="Cambria Math" panose="02040503050406030204" pitchFamily="18" charset="0"/>
                            <a:ea typeface="Cambria Math" panose="02040503050406030204" pitchFamily="18" charset="0"/>
                          </a:rPr>
                          <m:t>+</m:t>
                        </m:r>
                      </m:sub>
                    </m:sSub>
                  </m:oMath>
                </a14:m>
                <a:r>
                  <a:rPr lang="de-DE" dirty="0" smtClean="0"/>
                  <a:t> und </a:t>
                </a:r>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𝑛</m:t>
                        </m:r>
                      </m:e>
                      <m:sub>
                        <m:r>
                          <a:rPr lang="de-DE" b="0" i="1" smtClean="0">
                            <a:latin typeface="Cambria Math" panose="02040503050406030204" pitchFamily="18" charset="0"/>
                          </a:rPr>
                          <m:t>−</m:t>
                        </m:r>
                      </m:sub>
                    </m:sSub>
                  </m:oMath>
                </a14:m>
                <a:r>
                  <a:rPr lang="de-DE" dirty="0" smtClean="0"/>
                  <a:t> mit </a:t>
                </a:r>
                <a14:m>
                  <m:oMath xmlns:m="http://schemas.openxmlformats.org/officeDocument/2006/math">
                    <m:sSub>
                      <m:sSubPr>
                        <m:ctrlPr>
                          <a:rPr lang="de-DE" i="1">
                            <a:latin typeface="Cambria Math" panose="02040503050406030204" pitchFamily="18" charset="0"/>
                          </a:rPr>
                        </m:ctrlPr>
                      </m:sSubPr>
                      <m:e>
                        <m:r>
                          <a:rPr lang="de-DE" b="0" i="1" smtClean="0">
                            <a:latin typeface="Cambria Math" panose="02040503050406030204" pitchFamily="18" charset="0"/>
                          </a:rPr>
                          <m:t>0&lt;</m:t>
                        </m:r>
                        <m:sSub>
                          <m:sSubPr>
                            <m:ctrlPr>
                              <a:rPr lang="de-DE" i="1">
                                <a:latin typeface="Cambria Math" panose="02040503050406030204" pitchFamily="18" charset="0"/>
                              </a:rPr>
                            </m:ctrlPr>
                          </m:sSubPr>
                          <m:e>
                            <m:r>
                              <a:rPr lang="de-DE" i="1">
                                <a:latin typeface="Cambria Math" panose="02040503050406030204" pitchFamily="18" charset="0"/>
                              </a:rPr>
                              <m:t>𝑛</m:t>
                            </m:r>
                          </m:e>
                          <m:sub>
                            <m:r>
                              <a:rPr lang="de-DE" b="0" i="1" smtClean="0">
                                <a:latin typeface="Cambria Math" panose="02040503050406030204" pitchFamily="18" charset="0"/>
                              </a:rPr>
                              <m:t>−</m:t>
                            </m:r>
                          </m:sub>
                        </m:sSub>
                        <m:r>
                          <a:rPr lang="de-DE" b="0" i="1" smtClean="0">
                            <a:latin typeface="Cambria Math" panose="02040503050406030204" pitchFamily="18" charset="0"/>
                            <a:ea typeface="Cambria Math" panose="02040503050406030204" pitchFamily="18" charset="0"/>
                          </a:rPr>
                          <m:t>&lt;1&lt; </m:t>
                        </m:r>
                        <m:r>
                          <a:rPr lang="de-DE" i="1">
                            <a:latin typeface="Cambria Math" panose="02040503050406030204" pitchFamily="18" charset="0"/>
                          </a:rPr>
                          <m:t>𝑛</m:t>
                        </m:r>
                      </m:e>
                      <m:sub>
                        <m:r>
                          <a:rPr lang="de-DE" i="1">
                            <a:latin typeface="Cambria Math" panose="02040503050406030204" pitchFamily="18" charset="0"/>
                            <a:ea typeface="Cambria Math" panose="02040503050406030204" pitchFamily="18" charset="0"/>
                          </a:rPr>
                          <m:t>+</m:t>
                        </m:r>
                      </m:sub>
                    </m:sSub>
                  </m:oMath>
                </a14:m>
                <a:endParaRPr lang="de-DE" dirty="0" smtClean="0"/>
              </a:p>
              <a:p>
                <a:pPr marL="0" indent="0">
                  <a:buNone/>
                </a:pPr>
                <a:endParaRPr lang="de-DE" dirty="0" smtClean="0"/>
              </a:p>
              <a:p>
                <a:pPr marL="0" indent="0">
                  <a:buNone/>
                </a:pPr>
                <a:endParaRPr lang="de-DE" dirty="0"/>
              </a:p>
              <a:p>
                <a:pPr marL="0" indent="0">
                  <a:buNone/>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DE" i="1" smtClean="0">
                              <a:latin typeface="Cambria Math" panose="02040503050406030204" pitchFamily="18" charset="0"/>
                              <a:ea typeface="Cambria Math" panose="02040503050406030204" pitchFamily="18" charset="0"/>
                            </a:rPr>
                            <m:t>∆</m:t>
                          </m:r>
                        </m:e>
                        <m:sub>
                          <m:r>
                            <a:rPr lang="de-DE" b="0" i="1" smtClean="0">
                              <a:latin typeface="Cambria Math" panose="02040503050406030204" pitchFamily="18" charset="0"/>
                            </a:rPr>
                            <m:t>𝑖𝑗</m:t>
                          </m:r>
                        </m:sub>
                      </m:sSub>
                      <m:r>
                        <a:rPr lang="de-DE" b="0" i="1" smtClean="0">
                          <a:latin typeface="Cambria Math" panose="02040503050406030204" pitchFamily="18" charset="0"/>
                        </a:rPr>
                        <m:t> =</m:t>
                      </m:r>
                      <m:d>
                        <m:dPr>
                          <m:begChr m:val="{"/>
                          <m:endChr m:val=""/>
                          <m:ctrlPr>
                            <a:rPr lang="de-DE" b="0" i="1" smtClean="0">
                              <a:latin typeface="Cambria Math" panose="02040503050406030204" pitchFamily="18" charset="0"/>
                            </a:rPr>
                          </m:ctrlPr>
                        </m:dPr>
                        <m:e>
                          <m:eqArr>
                            <m:eqArrPr>
                              <m:ctrlPr>
                                <a:rPr lang="de-DE" b="0" i="1" smtClean="0">
                                  <a:latin typeface="Cambria Math" panose="02040503050406030204" pitchFamily="18" charset="0"/>
                                </a:rPr>
                              </m:ctrlPr>
                            </m:eqArrPr>
                            <m:e>
                              <m:sSub>
                                <m:sSubPr>
                                  <m:ctrlPr>
                                    <a:rPr lang="de-DE" i="1">
                                      <a:latin typeface="Cambria Math" panose="02040503050406030204" pitchFamily="18" charset="0"/>
                                    </a:rPr>
                                  </m:ctrlPr>
                                </m:sSubPr>
                                <m:e>
                                  <m:r>
                                    <a:rPr lang="de-DE" i="1">
                                      <a:latin typeface="Cambria Math" panose="02040503050406030204" pitchFamily="18" charset="0"/>
                                      <a:ea typeface="Cambria Math" panose="02040503050406030204" pitchFamily="18" charset="0"/>
                                    </a:rPr>
                                    <m:t>∆</m:t>
                                  </m:r>
                                </m:e>
                                <m:sub>
                                  <m:r>
                                    <a:rPr lang="de-DE" i="1">
                                      <a:latin typeface="Cambria Math" panose="02040503050406030204" pitchFamily="18" charset="0"/>
                                    </a:rPr>
                                    <m:t>𝑖𝑗</m:t>
                                  </m:r>
                                  <m:r>
                                    <a:rPr lang="de-DE" b="0" i="1" smtClean="0">
                                      <a:latin typeface="Cambria Math" panose="02040503050406030204" pitchFamily="18" charset="0"/>
                                    </a:rPr>
                                    <m:t> </m:t>
                                  </m:r>
                                </m:sub>
                              </m:sSub>
                              <m:d>
                                <m:dPr>
                                  <m:ctrlPr>
                                    <a:rPr lang="de-DE" b="0" i="1" smtClean="0">
                                      <a:latin typeface="Cambria Math" panose="02040503050406030204" pitchFamily="18" charset="0"/>
                                    </a:rPr>
                                  </m:ctrlPr>
                                </m:dPr>
                                <m:e>
                                  <m:r>
                                    <a:rPr lang="de-DE" b="0" i="1" smtClean="0">
                                      <a:latin typeface="Cambria Math" panose="02040503050406030204" pitchFamily="18" charset="0"/>
                                    </a:rPr>
                                    <m:t>𝑡</m:t>
                                  </m:r>
                                  <m:r>
                                    <a:rPr lang="de-DE" b="0" i="1" smtClean="0">
                                      <a:latin typeface="Cambria Math" panose="02040503050406030204" pitchFamily="18" charset="0"/>
                                    </a:rPr>
                                    <m:t>−1</m:t>
                                  </m:r>
                                </m:e>
                              </m:d>
                              <m:r>
                                <a:rPr lang="de-DE" i="1">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𝑛</m:t>
                                  </m:r>
                                </m:e>
                                <m:sub>
                                  <m:r>
                                    <a:rPr lang="de-DE" i="1">
                                      <a:latin typeface="Cambria Math" panose="02040503050406030204" pitchFamily="18" charset="0"/>
                                      <a:ea typeface="Cambria Math" panose="02040503050406030204" pitchFamily="18" charset="0"/>
                                    </a:rPr>
                                    <m:t>+</m:t>
                                  </m:r>
                                </m:sub>
                              </m:sSub>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𝑓𝑎𝑙𝑙𝑠</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𝑆</m:t>
                              </m:r>
                              <m:d>
                                <m:dPr>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𝑡</m:t>
                                  </m:r>
                                  <m:r>
                                    <a:rPr lang="de-DE" b="0" i="1" smtClean="0">
                                      <a:latin typeface="Cambria Math" panose="02040503050406030204" pitchFamily="18" charset="0"/>
                                      <a:ea typeface="Cambria Math" panose="02040503050406030204" pitchFamily="18" charset="0"/>
                                    </a:rPr>
                                    <m:t>−1</m:t>
                                  </m:r>
                                </m:e>
                              </m:d>
                              <m:r>
                                <a:rPr lang="de-DE" i="1">
                                  <a:latin typeface="Cambria Math" panose="02040503050406030204" pitchFamily="18" charset="0"/>
                                  <a:ea typeface="Cambria Math" panose="02040503050406030204" pitchFamily="18" charset="0"/>
                                </a:rPr>
                                <m:t>∙</m:t>
                              </m:r>
                              <m:r>
                                <a:rPr lang="de-DE" b="0" i="1" smtClean="0">
                                  <a:latin typeface="Cambria Math" panose="02040503050406030204" pitchFamily="18" charset="0"/>
                                </a:rPr>
                                <m:t> </m:t>
                              </m:r>
                              <m:r>
                                <a:rPr lang="de-DE" b="0" i="1" smtClean="0">
                                  <a:latin typeface="Cambria Math" panose="02040503050406030204" pitchFamily="18" charset="0"/>
                                </a:rPr>
                                <m:t>𝑆</m:t>
                              </m:r>
                              <m:d>
                                <m:dPr>
                                  <m:ctrlPr>
                                    <a:rPr lang="de-DE" b="0" i="1" smtClean="0">
                                      <a:latin typeface="Cambria Math" panose="02040503050406030204" pitchFamily="18" charset="0"/>
                                    </a:rPr>
                                  </m:ctrlPr>
                                </m:dPr>
                                <m:e>
                                  <m:r>
                                    <a:rPr lang="de-DE" b="0" i="1" smtClean="0">
                                      <a:latin typeface="Cambria Math" panose="02040503050406030204" pitchFamily="18" charset="0"/>
                                    </a:rPr>
                                    <m:t>𝑡</m:t>
                                  </m:r>
                                </m:e>
                              </m:d>
                              <m:r>
                                <a:rPr lang="de-DE" b="0" i="1" smtClean="0">
                                  <a:latin typeface="Cambria Math" panose="02040503050406030204" pitchFamily="18" charset="0"/>
                                </a:rPr>
                                <m:t>&gt;0</m:t>
                              </m:r>
                            </m:e>
                            <m:e>
                              <m:sSub>
                                <m:sSubPr>
                                  <m:ctrlPr>
                                    <a:rPr lang="de-DE" i="1">
                                      <a:latin typeface="Cambria Math" panose="02040503050406030204" pitchFamily="18" charset="0"/>
                                    </a:rPr>
                                  </m:ctrlPr>
                                </m:sSubPr>
                                <m:e>
                                  <m:r>
                                    <a:rPr lang="de-DE" i="1">
                                      <a:latin typeface="Cambria Math" panose="02040503050406030204" pitchFamily="18" charset="0"/>
                                      <a:ea typeface="Cambria Math" panose="02040503050406030204" pitchFamily="18" charset="0"/>
                                    </a:rPr>
                                    <m:t>∆</m:t>
                                  </m:r>
                                </m:e>
                                <m:sub>
                                  <m:r>
                                    <a:rPr lang="de-DE" i="1">
                                      <a:latin typeface="Cambria Math" panose="02040503050406030204" pitchFamily="18" charset="0"/>
                                    </a:rPr>
                                    <m:t>𝑖𝑗</m:t>
                                  </m:r>
                                  <m:r>
                                    <a:rPr lang="de-DE" i="1">
                                      <a:latin typeface="Cambria Math" panose="02040503050406030204" pitchFamily="18" charset="0"/>
                                    </a:rPr>
                                    <m:t> </m:t>
                                  </m:r>
                                </m:sub>
                              </m:sSub>
                              <m:d>
                                <m:dPr>
                                  <m:ctrlPr>
                                    <a:rPr lang="de-DE" i="1">
                                      <a:latin typeface="Cambria Math" panose="02040503050406030204" pitchFamily="18" charset="0"/>
                                    </a:rPr>
                                  </m:ctrlPr>
                                </m:dPr>
                                <m:e>
                                  <m:r>
                                    <a:rPr lang="de-DE" i="1">
                                      <a:latin typeface="Cambria Math" panose="02040503050406030204" pitchFamily="18" charset="0"/>
                                    </a:rPr>
                                    <m:t>𝑡</m:t>
                                  </m:r>
                                  <m:r>
                                    <a:rPr lang="de-DE" i="1">
                                      <a:latin typeface="Cambria Math" panose="02040503050406030204" pitchFamily="18" charset="0"/>
                                    </a:rPr>
                                    <m:t>−1</m:t>
                                  </m:r>
                                </m:e>
                              </m:d>
                              <m:r>
                                <a:rPr lang="de-DE" i="1">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𝑛</m:t>
                                  </m:r>
                                </m:e>
                                <m:sub>
                                  <m:r>
                                    <a:rPr lang="de-DE" b="0" i="1" smtClean="0">
                                      <a:latin typeface="Cambria Math" panose="02040503050406030204" pitchFamily="18" charset="0"/>
                                    </a:rPr>
                                    <m:t>−</m:t>
                                  </m:r>
                                </m:sub>
                              </m:sSub>
                              <m:r>
                                <a:rPr lang="de-DE" i="1">
                                  <a:latin typeface="Cambria Math" panose="02040503050406030204" pitchFamily="18" charset="0"/>
                                  <a:ea typeface="Cambria Math" panose="02040503050406030204" pitchFamily="18" charset="0"/>
                                </a:rPr>
                                <m:t> </m:t>
                              </m:r>
                              <m:r>
                                <a:rPr lang="de-DE" i="1">
                                  <a:latin typeface="Cambria Math" panose="02040503050406030204" pitchFamily="18" charset="0"/>
                                  <a:ea typeface="Cambria Math" panose="02040503050406030204" pitchFamily="18" charset="0"/>
                                </a:rPr>
                                <m:t>𝑓𝑎𝑙𝑙𝑠</m:t>
                              </m:r>
                              <m:r>
                                <a:rPr lang="de-DE" i="1">
                                  <a:latin typeface="Cambria Math" panose="02040503050406030204" pitchFamily="18" charset="0"/>
                                  <a:ea typeface="Cambria Math" panose="02040503050406030204" pitchFamily="18" charset="0"/>
                                </a:rPr>
                                <m:t> </m:t>
                              </m:r>
                              <m:r>
                                <a:rPr lang="de-DE" i="1">
                                  <a:latin typeface="Cambria Math" panose="02040503050406030204" pitchFamily="18" charset="0"/>
                                  <a:ea typeface="Cambria Math" panose="02040503050406030204" pitchFamily="18" charset="0"/>
                                </a:rPr>
                                <m:t>𝑆</m:t>
                              </m:r>
                              <m:d>
                                <m:dPr>
                                  <m:ctrlPr>
                                    <a:rPr lang="de-DE" i="1">
                                      <a:latin typeface="Cambria Math" panose="02040503050406030204" pitchFamily="18" charset="0"/>
                                      <a:ea typeface="Cambria Math" panose="02040503050406030204" pitchFamily="18" charset="0"/>
                                    </a:rPr>
                                  </m:ctrlPr>
                                </m:dPr>
                                <m:e>
                                  <m:r>
                                    <a:rPr lang="de-DE" i="1">
                                      <a:latin typeface="Cambria Math" panose="02040503050406030204" pitchFamily="18" charset="0"/>
                                      <a:ea typeface="Cambria Math" panose="02040503050406030204" pitchFamily="18" charset="0"/>
                                    </a:rPr>
                                    <m:t>𝑡</m:t>
                                  </m:r>
                                  <m:r>
                                    <a:rPr lang="de-DE" i="1">
                                      <a:latin typeface="Cambria Math" panose="02040503050406030204" pitchFamily="18" charset="0"/>
                                      <a:ea typeface="Cambria Math" panose="02040503050406030204" pitchFamily="18" charset="0"/>
                                    </a:rPr>
                                    <m:t>−1</m:t>
                                  </m:r>
                                </m:e>
                              </m:d>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rPr>
                                <m:t> </m:t>
                              </m:r>
                              <m:r>
                                <a:rPr lang="de-DE" i="1">
                                  <a:latin typeface="Cambria Math" panose="02040503050406030204" pitchFamily="18" charset="0"/>
                                </a:rPr>
                                <m:t>𝑆</m:t>
                              </m:r>
                              <m:d>
                                <m:dPr>
                                  <m:ctrlPr>
                                    <a:rPr lang="de-DE" i="1">
                                      <a:latin typeface="Cambria Math" panose="02040503050406030204" pitchFamily="18" charset="0"/>
                                    </a:rPr>
                                  </m:ctrlPr>
                                </m:dPr>
                                <m:e>
                                  <m:r>
                                    <a:rPr lang="de-DE" i="1">
                                      <a:latin typeface="Cambria Math" panose="02040503050406030204" pitchFamily="18" charset="0"/>
                                    </a:rPr>
                                    <m:t>𝑡</m:t>
                                  </m:r>
                                </m:e>
                              </m:d>
                              <m:r>
                                <a:rPr lang="de-DE" b="0" i="1" smtClean="0">
                                  <a:latin typeface="Cambria Math" panose="02040503050406030204" pitchFamily="18" charset="0"/>
                                </a:rPr>
                                <m:t>&lt;</m:t>
                              </m:r>
                              <m:r>
                                <a:rPr lang="de-DE" i="1">
                                  <a:latin typeface="Cambria Math" panose="02040503050406030204" pitchFamily="18" charset="0"/>
                                </a:rPr>
                                <m:t>0</m:t>
                              </m:r>
                            </m:e>
                            <m:e>
                              <m:sSub>
                                <m:sSubPr>
                                  <m:ctrlPr>
                                    <a:rPr lang="de-DE" i="1">
                                      <a:latin typeface="Cambria Math" panose="02040503050406030204" pitchFamily="18" charset="0"/>
                                    </a:rPr>
                                  </m:ctrlPr>
                                </m:sSubPr>
                                <m:e>
                                  <m:r>
                                    <a:rPr lang="de-DE" i="1">
                                      <a:latin typeface="Cambria Math" panose="02040503050406030204" pitchFamily="18" charset="0"/>
                                      <a:ea typeface="Cambria Math" panose="02040503050406030204" pitchFamily="18" charset="0"/>
                                    </a:rPr>
                                    <m:t>∆</m:t>
                                  </m:r>
                                </m:e>
                                <m:sub>
                                  <m:r>
                                    <a:rPr lang="de-DE" i="1">
                                      <a:latin typeface="Cambria Math" panose="02040503050406030204" pitchFamily="18" charset="0"/>
                                    </a:rPr>
                                    <m:t>𝑖𝑗</m:t>
                                  </m:r>
                                  <m:r>
                                    <a:rPr lang="de-DE" i="1">
                                      <a:latin typeface="Cambria Math" panose="02040503050406030204" pitchFamily="18" charset="0"/>
                                    </a:rPr>
                                    <m:t> </m:t>
                                  </m:r>
                                </m:sub>
                              </m:sSub>
                              <m:d>
                                <m:dPr>
                                  <m:ctrlPr>
                                    <a:rPr lang="de-DE" i="1">
                                      <a:latin typeface="Cambria Math" panose="02040503050406030204" pitchFamily="18" charset="0"/>
                                    </a:rPr>
                                  </m:ctrlPr>
                                </m:dPr>
                                <m:e>
                                  <m:r>
                                    <a:rPr lang="de-DE" i="1">
                                      <a:latin typeface="Cambria Math" panose="02040503050406030204" pitchFamily="18" charset="0"/>
                                    </a:rPr>
                                    <m:t>𝑡</m:t>
                                  </m:r>
                                  <m:r>
                                    <a:rPr lang="de-DE" i="1">
                                      <a:latin typeface="Cambria Math" panose="02040503050406030204" pitchFamily="18" charset="0"/>
                                    </a:rPr>
                                    <m:t>−1</m:t>
                                  </m:r>
                                </m:e>
                              </m:d>
                              <m:r>
                                <a:rPr lang="de-DE" b="0" i="1" smtClean="0">
                                  <a:latin typeface="Cambria Math" panose="02040503050406030204" pitchFamily="18" charset="0"/>
                                </a:rPr>
                                <m:t> </m:t>
                              </m:r>
                              <m:r>
                                <a:rPr lang="de-DE" b="0" i="1" smtClean="0">
                                  <a:latin typeface="Cambria Math" panose="02040503050406030204" pitchFamily="18" charset="0"/>
                                </a:rPr>
                                <m:t>𝑠𝑜𝑛𝑠𝑡</m:t>
                              </m:r>
                            </m:e>
                            <m:e>
                              <m:r>
                                <a:rPr lang="de-DE" b="0" i="1" smtClean="0">
                                  <a:latin typeface="Cambria Math" panose="02040503050406030204" pitchFamily="18" charset="0"/>
                                </a:rPr>
                                <m:t>−</m:t>
                              </m:r>
                            </m:e>
                          </m:eqArr>
                        </m:e>
                      </m:d>
                    </m:oMath>
                  </m:oMathPara>
                </a14:m>
                <a:endParaRPr lang="de-DE" b="0"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endParaRPr lang="de-DE" dirty="0" smtClean="0"/>
              </a:p>
              <a:p>
                <a:endParaRPr lang="de-DE" dirty="0"/>
              </a:p>
              <a:p>
                <a:endParaRPr lang="de-DE" dirty="0" smtClean="0"/>
              </a:p>
              <a:p>
                <a:endParaRPr lang="de-DE" dirty="0"/>
              </a:p>
              <a:p>
                <a:pPr marL="0" indent="0">
                  <a:buNone/>
                </a:pPr>
                <a:endParaRPr lang="de-DE" dirty="0"/>
              </a:p>
              <a:p>
                <a:pPr marL="0" indent="0">
                  <a:buNone/>
                </a:pPr>
                <a:endParaRPr lang="de-DE" dirty="0" smtClean="0"/>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rotWithShape="0">
                <a:blip r:embed="rId3"/>
                <a:stretch>
                  <a:fillRect l="-1043" t="-2241"/>
                </a:stretch>
              </a:blipFill>
            </p:spPr>
            <p:txBody>
              <a:bodyPr/>
              <a:lstStyle/>
              <a:p>
                <a:r>
                  <a:rPr lang="de-DE">
                    <a:noFill/>
                  </a:rPr>
                  <a:t> </a:t>
                </a:r>
              </a:p>
            </p:txBody>
          </p:sp>
        </mc:Fallback>
      </mc:AlternateContent>
      <p:sp>
        <p:nvSpPr>
          <p:cNvPr id="4" name="Datumsplatzhalter 3"/>
          <p:cNvSpPr>
            <a:spLocks noGrp="1"/>
          </p:cNvSpPr>
          <p:nvPr>
            <p:ph type="dt" sz="half" idx="10"/>
          </p:nvPr>
        </p:nvSpPr>
        <p:spPr/>
        <p:txBody>
          <a:bodyPr/>
          <a:lstStyle/>
          <a:p>
            <a:fld id="{7AC709DD-AC18-4FBA-B4E6-46DED743653E}" type="datetime1">
              <a:rPr lang="de-DE" smtClean="0"/>
              <a:pPr/>
              <a:t>18.12.2015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40</a:t>
            </a:fld>
            <a:endParaRPr lang="de-DE" dirty="0"/>
          </a:p>
        </p:txBody>
      </p:sp>
    </p:spTree>
    <p:extLst>
      <p:ext uri="{BB962C8B-B14F-4D97-AF65-F5344CB8AC3E}">
        <p14:creationId xmlns:p14="http://schemas.microsoft.com/office/powerpoint/2010/main" val="18225127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5"/>
            </a:pPr>
            <a:r>
              <a:rPr lang="de-DE" b="1" dirty="0" smtClean="0"/>
              <a:t>Umsetzung des künstlichen neuronalen Netzes</a:t>
            </a:r>
            <a:endParaRPr lang="de-DE" dirty="0"/>
          </a:p>
        </p:txBody>
      </p:sp>
      <p:sp>
        <p:nvSpPr>
          <p:cNvPr id="3" name="Inhaltsplatzhalter 2"/>
          <p:cNvSpPr>
            <a:spLocks noGrp="1"/>
          </p:cNvSpPr>
          <p:nvPr>
            <p:ph idx="1"/>
          </p:nvPr>
        </p:nvSpPr>
        <p:spPr/>
        <p:txBody>
          <a:bodyPr>
            <a:normAutofit/>
          </a:bodyPr>
          <a:lstStyle/>
          <a:p>
            <a:r>
              <a:rPr lang="de-DE" dirty="0" smtClean="0"/>
              <a:t>Resilient Backpropagation:</a:t>
            </a:r>
          </a:p>
          <a:p>
            <a:pPr lvl="1"/>
            <a:r>
              <a:rPr lang="de-DE" dirty="0" smtClean="0"/>
              <a:t>Sehr effizienter Backpropapagation-Algorithmus.</a:t>
            </a:r>
          </a:p>
          <a:p>
            <a:pPr lvl="1"/>
            <a:r>
              <a:rPr lang="de-DE" dirty="0" smtClean="0"/>
              <a:t>Verfügt über eine adaptive Lernrate.</a:t>
            </a:r>
          </a:p>
          <a:p>
            <a:pPr lvl="1"/>
            <a:r>
              <a:rPr lang="de-DE" dirty="0" smtClean="0"/>
              <a:t>Benötigt keinen Momentum-Faktor.</a:t>
            </a:r>
          </a:p>
          <a:p>
            <a:pPr lvl="1"/>
            <a:r>
              <a:rPr lang="de-DE" dirty="0" smtClean="0"/>
              <a:t>Ist in der Praxis meistens anderen Lernregeln überlegen.</a:t>
            </a:r>
            <a:endParaRPr lang="de-DE" dirty="0"/>
          </a:p>
          <a:p>
            <a:endParaRPr lang="de-DE" dirty="0" smtClean="0"/>
          </a:p>
          <a:p>
            <a:pPr marL="0" indent="0">
              <a:buNone/>
            </a:pPr>
            <a:endParaRPr lang="de-DE" dirty="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endParaRPr lang="de-DE" dirty="0" smtClean="0"/>
          </a:p>
          <a:p>
            <a:endParaRPr lang="de-DE" dirty="0"/>
          </a:p>
          <a:p>
            <a:endParaRPr lang="de-DE" dirty="0" smtClean="0"/>
          </a:p>
          <a:p>
            <a:endParaRPr lang="de-DE" dirty="0"/>
          </a:p>
          <a:p>
            <a:pPr marL="0" indent="0">
              <a:buNone/>
            </a:pPr>
            <a:endParaRPr lang="de-DE" dirty="0"/>
          </a:p>
          <a:p>
            <a:pPr marL="0"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41</a:t>
            </a:fld>
            <a:endParaRPr lang="de-DE" dirty="0"/>
          </a:p>
        </p:txBody>
      </p:sp>
    </p:spTree>
    <p:extLst>
      <p:ext uri="{BB962C8B-B14F-4D97-AF65-F5344CB8AC3E}">
        <p14:creationId xmlns:p14="http://schemas.microsoft.com/office/powerpoint/2010/main" val="4574402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5"/>
            </a:pPr>
            <a:r>
              <a:rPr lang="de-DE" b="1" dirty="0" smtClean="0"/>
              <a:t>Umsetzung des künstlichen neuronalen Netzes</a:t>
            </a:r>
            <a:endParaRPr lang="de-DE" dirty="0"/>
          </a:p>
        </p:txBody>
      </p:sp>
      <p:sp>
        <p:nvSpPr>
          <p:cNvPr id="3" name="Inhaltsplatzhalter 2"/>
          <p:cNvSpPr>
            <a:spLocks noGrp="1"/>
          </p:cNvSpPr>
          <p:nvPr>
            <p:ph idx="1"/>
          </p:nvPr>
        </p:nvSpPr>
        <p:spPr/>
        <p:txBody>
          <a:bodyPr>
            <a:normAutofit/>
          </a:bodyPr>
          <a:lstStyle/>
          <a:p>
            <a:r>
              <a:rPr lang="de-DE" dirty="0" smtClean="0"/>
              <a:t>Endgültiges Netz – DAX</a:t>
            </a:r>
          </a:p>
          <a:p>
            <a:endParaRPr lang="de-DE" dirty="0"/>
          </a:p>
          <a:p>
            <a:endParaRPr lang="de-DE" dirty="0" smtClean="0"/>
          </a:p>
          <a:p>
            <a:endParaRPr lang="de-DE" dirty="0"/>
          </a:p>
          <a:p>
            <a:endParaRPr lang="de-DE" dirty="0" smtClean="0"/>
          </a:p>
          <a:p>
            <a:pPr algn="r"/>
            <a:endParaRPr lang="de-DE"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endParaRPr lang="de-DE" dirty="0"/>
          </a:p>
          <a:p>
            <a:endParaRPr lang="de-DE" dirty="0" smtClean="0"/>
          </a:p>
          <a:p>
            <a:endParaRPr lang="de-DE" dirty="0"/>
          </a:p>
          <a:p>
            <a:pPr marL="0" indent="0">
              <a:buNone/>
            </a:pPr>
            <a:endParaRPr lang="de-DE" dirty="0"/>
          </a:p>
          <a:p>
            <a:pPr marL="0"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42</a:t>
            </a:fld>
            <a:endParaRPr lang="de-DE" dirty="0"/>
          </a:p>
        </p:txBody>
      </p:sp>
      <p:pic>
        <p:nvPicPr>
          <p:cNvPr id="9" name="Grafi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4181" y="2300887"/>
            <a:ext cx="5817808" cy="3857908"/>
          </a:xfrm>
          <a:prstGeom prst="rect">
            <a:avLst/>
          </a:prstGeom>
        </p:spPr>
      </p:pic>
      <p:graphicFrame>
        <p:nvGraphicFramePr>
          <p:cNvPr id="8" name="Tabelle 7"/>
          <p:cNvGraphicFramePr>
            <a:graphicFrameLocks noGrp="1"/>
          </p:cNvGraphicFramePr>
          <p:nvPr>
            <p:extLst>
              <p:ext uri="{D42A27DB-BD31-4B8C-83A1-F6EECF244321}">
                <p14:modId xmlns:p14="http://schemas.microsoft.com/office/powerpoint/2010/main" val="176957908"/>
              </p:ext>
            </p:extLst>
          </p:nvPr>
        </p:nvGraphicFramePr>
        <p:xfrm>
          <a:off x="7382447" y="2332784"/>
          <a:ext cx="4026288" cy="1112520"/>
        </p:xfrm>
        <a:graphic>
          <a:graphicData uri="http://schemas.openxmlformats.org/drawingml/2006/table">
            <a:tbl>
              <a:tblPr firstRow="1" bandRow="1">
                <a:tableStyleId>{5940675A-B579-460E-94D1-54222C63F5DA}</a:tableStyleId>
              </a:tblPr>
              <a:tblGrid>
                <a:gridCol w="1935423"/>
                <a:gridCol w="2090865"/>
              </a:tblGrid>
              <a:tr h="370840">
                <a:tc>
                  <a:txBody>
                    <a:bodyPr/>
                    <a:lstStyle/>
                    <a:p>
                      <a:pPr algn="ctr"/>
                      <a:r>
                        <a:rPr lang="de-DE" dirty="0" smtClean="0"/>
                        <a:t>Topologie</a:t>
                      </a:r>
                      <a:endParaRPr lang="de-DE" dirty="0"/>
                    </a:p>
                  </a:txBody>
                  <a:tcPr anchor="ctr"/>
                </a:tc>
                <a:tc>
                  <a:txBody>
                    <a:bodyPr/>
                    <a:lstStyle/>
                    <a:p>
                      <a:pPr algn="ctr"/>
                      <a:r>
                        <a:rPr lang="de-DE" dirty="0" smtClean="0"/>
                        <a:t>4-7-1</a:t>
                      </a:r>
                      <a:r>
                        <a:rPr lang="de-DE" baseline="0" dirty="0" smtClean="0"/>
                        <a:t> mit BIAS</a:t>
                      </a:r>
                      <a:endParaRPr lang="de-DE" dirty="0"/>
                    </a:p>
                  </a:txBody>
                  <a:tcPr anchor="ctr"/>
                </a:tc>
              </a:tr>
              <a:tr h="370840">
                <a:tc>
                  <a:txBody>
                    <a:bodyPr/>
                    <a:lstStyle/>
                    <a:p>
                      <a:pPr algn="ctr"/>
                      <a:r>
                        <a:rPr lang="de-DE" dirty="0" smtClean="0"/>
                        <a:t>Transferfunktion</a:t>
                      </a:r>
                      <a:endParaRPr lang="de-DE" dirty="0"/>
                    </a:p>
                  </a:txBody>
                  <a:tcPr anchor="ctr"/>
                </a:tc>
                <a:tc>
                  <a:txBody>
                    <a:bodyPr/>
                    <a:lstStyle/>
                    <a:p>
                      <a:pPr algn="ctr"/>
                      <a:r>
                        <a:rPr lang="de-DE" dirty="0" smtClean="0"/>
                        <a:t>Sigmoid</a:t>
                      </a:r>
                      <a:endParaRPr lang="de-DE" dirty="0"/>
                    </a:p>
                  </a:txBody>
                  <a:tcPr anchor="ctr"/>
                </a:tc>
              </a:tr>
              <a:tr h="370840">
                <a:tc>
                  <a:txBody>
                    <a:bodyPr/>
                    <a:lstStyle/>
                    <a:p>
                      <a:pPr algn="ctr"/>
                      <a:r>
                        <a:rPr lang="de-DE" dirty="0" smtClean="0"/>
                        <a:t>Lernregel</a:t>
                      </a:r>
                      <a:endParaRPr lang="de-DE" dirty="0"/>
                    </a:p>
                  </a:txBody>
                  <a:tcPr anchor="ctr"/>
                </a:tc>
                <a:tc>
                  <a:txBody>
                    <a:bodyPr/>
                    <a:lstStyle/>
                    <a:p>
                      <a:pPr algn="ctr"/>
                      <a:r>
                        <a:rPr lang="de-DE" dirty="0" smtClean="0"/>
                        <a:t>R-Backpropagation</a:t>
                      </a:r>
                      <a:endParaRPr lang="de-DE" dirty="0"/>
                    </a:p>
                  </a:txBody>
                  <a:tcPr anchor="ctr"/>
                </a:tc>
              </a:tr>
            </a:tbl>
          </a:graphicData>
        </a:graphic>
      </p:graphicFrame>
      <mc:AlternateContent xmlns:mc="http://schemas.openxmlformats.org/markup-compatibility/2006" xmlns:a14="http://schemas.microsoft.com/office/drawing/2010/main">
        <mc:Choice Requires="a14">
          <p:sp>
            <p:nvSpPr>
              <p:cNvPr id="7" name="Textfeld 6"/>
              <p:cNvSpPr txBox="1"/>
              <p:nvPr/>
            </p:nvSpPr>
            <p:spPr>
              <a:xfrm>
                <a:off x="7434525" y="4027057"/>
                <a:ext cx="4295554" cy="1200329"/>
              </a:xfrm>
              <a:prstGeom prst="rect">
                <a:avLst/>
              </a:prstGeom>
              <a:noFill/>
            </p:spPr>
            <p:txBody>
              <a:bodyPr wrap="square" rtlCol="0">
                <a:spAutoFit/>
              </a:bodyPr>
              <a:lstStyle/>
              <a:p>
                <a:r>
                  <a:rPr lang="de-DE" dirty="0" smtClean="0"/>
                  <a:t>Endgültiges Netz nochmals mit 200.000 Zyklen trainiert und getestet:</a:t>
                </a:r>
              </a:p>
              <a:p>
                <a:pPr marL="742950" lvl="1" indent="-285750">
                  <a:buFont typeface="Wingdings" panose="05000000000000000000" pitchFamily="2" charset="2"/>
                  <a:buChar char="§"/>
                </a:pPr>
                <a:r>
                  <a:rPr lang="de-DE" dirty="0" smtClean="0"/>
                  <a:t>MSE-Training:   </a:t>
                </a:r>
                <a14:m>
                  <m:oMath xmlns:m="http://schemas.openxmlformats.org/officeDocument/2006/math">
                    <m:sSup>
                      <m:sSupPr>
                        <m:ctrlPr>
                          <a:rPr lang="de-DE" i="1" dirty="0">
                            <a:latin typeface="Cambria Math" panose="02040503050406030204" pitchFamily="18" charset="0"/>
                          </a:rPr>
                        </m:ctrlPr>
                      </m:sSupPr>
                      <m:e>
                        <m:r>
                          <a:rPr lang="de-DE" b="0" i="1" dirty="0" smtClean="0">
                            <a:latin typeface="Cambria Math" panose="02040503050406030204" pitchFamily="18" charset="0"/>
                          </a:rPr>
                          <m:t>4</m:t>
                        </m:r>
                        <m:r>
                          <a:rPr lang="de-DE" i="1" dirty="0">
                            <a:latin typeface="Cambria Math" panose="02040503050406030204" pitchFamily="18" charset="0"/>
                          </a:rPr>
                          <m:t>,252</m:t>
                        </m:r>
                        <m:r>
                          <a:rPr lang="de-DE" i="1" dirty="0">
                            <a:latin typeface="Cambria Math" panose="02040503050406030204" pitchFamily="18" charset="0"/>
                            <a:ea typeface="Cambria Math" panose="02040503050406030204" pitchFamily="18" charset="0"/>
                          </a:rPr>
                          <m:t>∙10</m:t>
                        </m:r>
                      </m:e>
                      <m:sup>
                        <m:r>
                          <a:rPr lang="de-DE" i="1" dirty="0">
                            <a:latin typeface="Cambria Math" panose="02040503050406030204" pitchFamily="18" charset="0"/>
                          </a:rPr>
                          <m:t>−</m:t>
                        </m:r>
                        <m:r>
                          <a:rPr lang="de-DE" b="0" i="1" dirty="0" smtClean="0">
                            <a:latin typeface="Cambria Math" panose="02040503050406030204" pitchFamily="18" charset="0"/>
                          </a:rPr>
                          <m:t>5</m:t>
                        </m:r>
                      </m:sup>
                    </m:sSup>
                  </m:oMath>
                </a14:m>
                <a:endParaRPr lang="de-DE" dirty="0" smtClean="0"/>
              </a:p>
              <a:p>
                <a:pPr marL="742950" lvl="1" indent="-285750">
                  <a:buFont typeface="Wingdings" panose="05000000000000000000" pitchFamily="2" charset="2"/>
                  <a:buChar char="§"/>
                </a:pPr>
                <a:r>
                  <a:rPr lang="de-DE" dirty="0" smtClean="0"/>
                  <a:t>MSE-Test: </a:t>
                </a:r>
                <a14:m>
                  <m:oMath xmlns:m="http://schemas.openxmlformats.org/officeDocument/2006/math">
                    <m:sSup>
                      <m:sSupPr>
                        <m:ctrlPr>
                          <a:rPr lang="de-DE" i="1" dirty="0" smtClean="0">
                            <a:latin typeface="Cambria Math" panose="02040503050406030204" pitchFamily="18" charset="0"/>
                          </a:rPr>
                        </m:ctrlPr>
                      </m:sSupPr>
                      <m:e>
                        <m:r>
                          <a:rPr lang="de-DE" b="0" i="1" dirty="0" smtClean="0">
                            <a:latin typeface="Cambria Math" panose="02040503050406030204" pitchFamily="18" charset="0"/>
                          </a:rPr>
                          <m:t>4</m:t>
                        </m:r>
                        <m:r>
                          <a:rPr lang="de-DE" i="1" dirty="0">
                            <a:latin typeface="Cambria Math" panose="02040503050406030204" pitchFamily="18" charset="0"/>
                          </a:rPr>
                          <m:t>,</m:t>
                        </m:r>
                        <m:r>
                          <a:rPr lang="de-DE" b="0" i="1" dirty="0" smtClean="0">
                            <a:latin typeface="Cambria Math" panose="02040503050406030204" pitchFamily="18" charset="0"/>
                          </a:rPr>
                          <m:t>820</m:t>
                        </m:r>
                        <m:r>
                          <a:rPr lang="de-DE" i="1" dirty="0">
                            <a:latin typeface="Cambria Math" panose="02040503050406030204" pitchFamily="18" charset="0"/>
                            <a:ea typeface="Cambria Math" panose="02040503050406030204" pitchFamily="18" charset="0"/>
                          </a:rPr>
                          <m:t>∙10</m:t>
                        </m:r>
                      </m:e>
                      <m:sup>
                        <m:r>
                          <a:rPr lang="de-DE" i="1" dirty="0">
                            <a:latin typeface="Cambria Math" panose="02040503050406030204" pitchFamily="18" charset="0"/>
                          </a:rPr>
                          <m:t>−</m:t>
                        </m:r>
                        <m:r>
                          <a:rPr lang="de-DE" b="0" i="1" dirty="0" smtClean="0">
                            <a:latin typeface="Cambria Math" panose="02040503050406030204" pitchFamily="18" charset="0"/>
                          </a:rPr>
                          <m:t>5</m:t>
                        </m:r>
                      </m:sup>
                    </m:sSup>
                  </m:oMath>
                </a14:m>
                <a:endParaRPr lang="de-DE" dirty="0"/>
              </a:p>
            </p:txBody>
          </p:sp>
        </mc:Choice>
        <mc:Fallback xmlns="">
          <p:sp>
            <p:nvSpPr>
              <p:cNvPr id="7" name="Textfeld 6"/>
              <p:cNvSpPr txBox="1">
                <a:spLocks noRot="1" noChangeAspect="1" noMove="1" noResize="1" noEditPoints="1" noAdjustHandles="1" noChangeArrowheads="1" noChangeShapeType="1" noTextEdit="1"/>
              </p:cNvSpPr>
              <p:nvPr/>
            </p:nvSpPr>
            <p:spPr>
              <a:xfrm>
                <a:off x="7434525" y="4027057"/>
                <a:ext cx="4295554" cy="1200329"/>
              </a:xfrm>
              <a:prstGeom prst="rect">
                <a:avLst/>
              </a:prstGeom>
              <a:blipFill rotWithShape="0">
                <a:blip r:embed="rId4"/>
                <a:stretch>
                  <a:fillRect l="-1278" t="-3046" b="-7614"/>
                </a:stretch>
              </a:blipFill>
            </p:spPr>
            <p:txBody>
              <a:bodyPr/>
              <a:lstStyle/>
              <a:p>
                <a:r>
                  <a:rPr lang="de-DE">
                    <a:noFill/>
                  </a:rPr>
                  <a:t> </a:t>
                </a:r>
              </a:p>
            </p:txBody>
          </p:sp>
        </mc:Fallback>
      </mc:AlternateContent>
    </p:spTree>
    <p:extLst>
      <p:ext uri="{BB962C8B-B14F-4D97-AF65-F5344CB8AC3E}">
        <p14:creationId xmlns:p14="http://schemas.microsoft.com/office/powerpoint/2010/main" val="10973412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5"/>
            </a:pPr>
            <a:r>
              <a:rPr lang="de-DE" b="1" dirty="0" smtClean="0"/>
              <a:t>Umsetzung des künstlichen neuronalen Netzes</a:t>
            </a:r>
            <a:endParaRPr lang="de-DE" dirty="0"/>
          </a:p>
        </p:txBody>
      </p:sp>
      <p:sp>
        <p:nvSpPr>
          <p:cNvPr id="3" name="Inhaltsplatzhalter 2"/>
          <p:cNvSpPr>
            <a:spLocks noGrp="1"/>
          </p:cNvSpPr>
          <p:nvPr>
            <p:ph idx="1"/>
          </p:nvPr>
        </p:nvSpPr>
        <p:spPr>
          <a:xfrm>
            <a:off x="838199" y="1825625"/>
            <a:ext cx="10707477" cy="4351338"/>
          </a:xfrm>
        </p:spPr>
        <p:txBody>
          <a:bodyPr>
            <a:normAutofit/>
          </a:bodyPr>
          <a:lstStyle/>
          <a:p>
            <a:r>
              <a:rPr lang="de-DE" dirty="0" smtClean="0"/>
              <a:t>Analog – Nikkei</a:t>
            </a:r>
          </a:p>
          <a:p>
            <a:endParaRPr lang="de-DE" dirty="0"/>
          </a:p>
          <a:p>
            <a:endParaRPr lang="de-DE" dirty="0" smtClean="0"/>
          </a:p>
          <a:p>
            <a:endParaRPr lang="de-DE" dirty="0"/>
          </a:p>
          <a:p>
            <a:endParaRPr lang="de-DE" dirty="0" smtClean="0"/>
          </a:p>
          <a:p>
            <a:pPr algn="r"/>
            <a:endParaRPr lang="de-DE"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endParaRPr lang="de-DE" dirty="0"/>
          </a:p>
          <a:p>
            <a:endParaRPr lang="de-DE" dirty="0" smtClean="0"/>
          </a:p>
          <a:p>
            <a:endParaRPr lang="de-DE" dirty="0"/>
          </a:p>
          <a:p>
            <a:pPr marL="0" indent="0">
              <a:buNone/>
            </a:pPr>
            <a:endParaRPr lang="de-DE" dirty="0"/>
          </a:p>
          <a:p>
            <a:pPr marL="0"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43</a:t>
            </a:fld>
            <a:endParaRPr lang="de-DE" dirty="0"/>
          </a:p>
        </p:txBody>
      </p:sp>
      <p:pic>
        <p:nvPicPr>
          <p:cNvPr id="9" name="Grafi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4181" y="2300887"/>
            <a:ext cx="5817808" cy="3857908"/>
          </a:xfrm>
          <a:prstGeom prst="rect">
            <a:avLst/>
          </a:prstGeom>
        </p:spPr>
      </p:pic>
      <mc:AlternateContent xmlns:mc="http://schemas.openxmlformats.org/markup-compatibility/2006" xmlns:a14="http://schemas.microsoft.com/office/drawing/2010/main">
        <mc:Choice Requires="a14">
          <p:sp>
            <p:nvSpPr>
              <p:cNvPr id="7" name="Textfeld 6"/>
              <p:cNvSpPr txBox="1"/>
              <p:nvPr/>
            </p:nvSpPr>
            <p:spPr>
              <a:xfrm>
                <a:off x="7434525" y="4027057"/>
                <a:ext cx="4295554" cy="1206484"/>
              </a:xfrm>
              <a:prstGeom prst="rect">
                <a:avLst/>
              </a:prstGeom>
              <a:noFill/>
            </p:spPr>
            <p:txBody>
              <a:bodyPr wrap="square" rtlCol="0">
                <a:spAutoFit/>
              </a:bodyPr>
              <a:lstStyle/>
              <a:p>
                <a:r>
                  <a:rPr lang="de-DE" dirty="0" smtClean="0"/>
                  <a:t>Endgültiges Netz nochmals mit 200.000 Zyklen trainiert und getestet:</a:t>
                </a:r>
              </a:p>
              <a:p>
                <a:pPr marL="742950" lvl="1" indent="-285750">
                  <a:buFont typeface="Wingdings" panose="05000000000000000000" pitchFamily="2" charset="2"/>
                  <a:buChar char="§"/>
                </a:pPr>
                <a:r>
                  <a:rPr lang="de-DE" dirty="0"/>
                  <a:t>MSE-Training:   </a:t>
                </a:r>
                <a14:m>
                  <m:oMath xmlns:m="http://schemas.openxmlformats.org/officeDocument/2006/math">
                    <m:sSup>
                      <m:sSupPr>
                        <m:ctrlPr>
                          <a:rPr lang="de-DE" i="1" dirty="0">
                            <a:latin typeface="Cambria Math" panose="02040503050406030204" pitchFamily="18" charset="0"/>
                          </a:rPr>
                        </m:ctrlPr>
                      </m:sSupPr>
                      <m:e>
                        <m:r>
                          <a:rPr lang="de-DE" b="0" i="1" dirty="0" smtClean="0">
                            <a:latin typeface="Cambria Math" panose="02040503050406030204" pitchFamily="18" charset="0"/>
                          </a:rPr>
                          <m:t>1.3</m:t>
                        </m:r>
                        <m:r>
                          <a:rPr lang="de-DE" i="1" dirty="0">
                            <a:latin typeface="Cambria Math" panose="02040503050406030204" pitchFamily="18" charset="0"/>
                          </a:rPr>
                          <m:t>5</m:t>
                        </m:r>
                        <m:r>
                          <a:rPr lang="de-DE" b="0" i="1" dirty="0" smtClean="0">
                            <a:latin typeface="Cambria Math" panose="02040503050406030204" pitchFamily="18" charset="0"/>
                          </a:rPr>
                          <m:t>0</m:t>
                        </m:r>
                        <m:r>
                          <a:rPr lang="de-DE" i="1" dirty="0">
                            <a:latin typeface="Cambria Math" panose="02040503050406030204" pitchFamily="18" charset="0"/>
                            <a:ea typeface="Cambria Math" panose="02040503050406030204" pitchFamily="18" charset="0"/>
                          </a:rPr>
                          <m:t>∙10</m:t>
                        </m:r>
                      </m:e>
                      <m:sup>
                        <m:r>
                          <a:rPr lang="de-DE" i="1" dirty="0">
                            <a:latin typeface="Cambria Math" panose="02040503050406030204" pitchFamily="18" charset="0"/>
                          </a:rPr>
                          <m:t>−5</m:t>
                        </m:r>
                      </m:sup>
                    </m:sSup>
                  </m:oMath>
                </a14:m>
                <a:endParaRPr lang="de-DE" dirty="0"/>
              </a:p>
              <a:p>
                <a:pPr marL="742950" lvl="1" indent="-285750">
                  <a:buFont typeface="Wingdings" panose="05000000000000000000" pitchFamily="2" charset="2"/>
                  <a:buChar char="§"/>
                </a:pPr>
                <a:r>
                  <a:rPr lang="de-DE" dirty="0"/>
                  <a:t>MSE-Test: </a:t>
                </a:r>
                <a14:m>
                  <m:oMath xmlns:m="http://schemas.openxmlformats.org/officeDocument/2006/math">
                    <m:sSup>
                      <m:sSupPr>
                        <m:ctrlPr>
                          <a:rPr lang="de-DE" i="1" dirty="0">
                            <a:latin typeface="Cambria Math" panose="02040503050406030204" pitchFamily="18" charset="0"/>
                          </a:rPr>
                        </m:ctrlPr>
                      </m:sSupPr>
                      <m:e>
                        <m:r>
                          <a:rPr lang="de-DE" b="0" i="1" dirty="0" smtClean="0">
                            <a:latin typeface="Cambria Math" panose="02040503050406030204" pitchFamily="18" charset="0"/>
                          </a:rPr>
                          <m:t>4</m:t>
                        </m:r>
                        <m:r>
                          <a:rPr lang="de-DE" i="1" dirty="0">
                            <a:latin typeface="Cambria Math" panose="02040503050406030204" pitchFamily="18" charset="0"/>
                          </a:rPr>
                          <m:t>,</m:t>
                        </m:r>
                        <m:r>
                          <a:rPr lang="de-DE" b="0" i="1" dirty="0" smtClean="0">
                            <a:latin typeface="Cambria Math" panose="02040503050406030204" pitchFamily="18" charset="0"/>
                          </a:rPr>
                          <m:t>5</m:t>
                        </m:r>
                        <m:r>
                          <a:rPr lang="de-DE" i="1" dirty="0">
                            <a:latin typeface="Cambria Math" panose="02040503050406030204" pitchFamily="18" charset="0"/>
                          </a:rPr>
                          <m:t>20</m:t>
                        </m:r>
                        <m:r>
                          <a:rPr lang="de-DE" i="1" dirty="0">
                            <a:latin typeface="Cambria Math" panose="02040503050406030204" pitchFamily="18" charset="0"/>
                            <a:ea typeface="Cambria Math" panose="02040503050406030204" pitchFamily="18" charset="0"/>
                          </a:rPr>
                          <m:t>∙10</m:t>
                        </m:r>
                      </m:e>
                      <m:sup>
                        <m:r>
                          <a:rPr lang="de-DE" i="1" dirty="0">
                            <a:latin typeface="Cambria Math" panose="02040503050406030204" pitchFamily="18" charset="0"/>
                          </a:rPr>
                          <m:t>−5</m:t>
                        </m:r>
                      </m:sup>
                    </m:sSup>
                  </m:oMath>
                </a14:m>
                <a:endParaRPr lang="de-DE" dirty="0"/>
              </a:p>
            </p:txBody>
          </p:sp>
        </mc:Choice>
        <mc:Fallback xmlns="">
          <p:sp>
            <p:nvSpPr>
              <p:cNvPr id="7" name="Textfeld 6"/>
              <p:cNvSpPr txBox="1">
                <a:spLocks noRot="1" noChangeAspect="1" noMove="1" noResize="1" noEditPoints="1" noAdjustHandles="1" noChangeArrowheads="1" noChangeShapeType="1" noTextEdit="1"/>
              </p:cNvSpPr>
              <p:nvPr/>
            </p:nvSpPr>
            <p:spPr>
              <a:xfrm>
                <a:off x="7434525" y="4027057"/>
                <a:ext cx="4295554" cy="1206484"/>
              </a:xfrm>
              <a:prstGeom prst="rect">
                <a:avLst/>
              </a:prstGeom>
              <a:blipFill rotWithShape="0">
                <a:blip r:embed="rId4"/>
                <a:stretch>
                  <a:fillRect l="-1278" t="-3030" b="-7071"/>
                </a:stretch>
              </a:blipFill>
            </p:spPr>
            <p:txBody>
              <a:bodyPr/>
              <a:lstStyle/>
              <a:p>
                <a:r>
                  <a:rPr lang="de-DE">
                    <a:noFill/>
                  </a:rPr>
                  <a:t> </a:t>
                </a:r>
              </a:p>
            </p:txBody>
          </p:sp>
        </mc:Fallback>
      </mc:AlternateContent>
      <p:graphicFrame>
        <p:nvGraphicFramePr>
          <p:cNvPr id="10" name="Tabelle 9"/>
          <p:cNvGraphicFramePr>
            <a:graphicFrameLocks noGrp="1"/>
          </p:cNvGraphicFramePr>
          <p:nvPr>
            <p:extLst>
              <p:ext uri="{D42A27DB-BD31-4B8C-83A1-F6EECF244321}">
                <p14:modId xmlns:p14="http://schemas.microsoft.com/office/powerpoint/2010/main" val="4016651269"/>
              </p:ext>
            </p:extLst>
          </p:nvPr>
        </p:nvGraphicFramePr>
        <p:xfrm>
          <a:off x="7382447" y="2332784"/>
          <a:ext cx="4026288" cy="1112520"/>
        </p:xfrm>
        <a:graphic>
          <a:graphicData uri="http://schemas.openxmlformats.org/drawingml/2006/table">
            <a:tbl>
              <a:tblPr firstRow="1" bandRow="1">
                <a:tableStyleId>{5940675A-B579-460E-94D1-54222C63F5DA}</a:tableStyleId>
              </a:tblPr>
              <a:tblGrid>
                <a:gridCol w="1935423"/>
                <a:gridCol w="2090865"/>
              </a:tblGrid>
              <a:tr h="370840">
                <a:tc>
                  <a:txBody>
                    <a:bodyPr/>
                    <a:lstStyle/>
                    <a:p>
                      <a:pPr algn="ctr"/>
                      <a:r>
                        <a:rPr lang="de-DE" dirty="0" smtClean="0"/>
                        <a:t>Topologie</a:t>
                      </a:r>
                      <a:endParaRPr lang="de-DE" dirty="0"/>
                    </a:p>
                  </a:txBody>
                  <a:tcPr anchor="ctr"/>
                </a:tc>
                <a:tc>
                  <a:txBody>
                    <a:bodyPr/>
                    <a:lstStyle/>
                    <a:p>
                      <a:pPr algn="ctr"/>
                      <a:r>
                        <a:rPr lang="de-DE" dirty="0" smtClean="0"/>
                        <a:t>4-7-1</a:t>
                      </a:r>
                      <a:r>
                        <a:rPr lang="de-DE" baseline="0" dirty="0" smtClean="0"/>
                        <a:t> mit BIAS</a:t>
                      </a:r>
                      <a:endParaRPr lang="de-DE" dirty="0"/>
                    </a:p>
                  </a:txBody>
                  <a:tcPr anchor="ctr"/>
                </a:tc>
              </a:tr>
              <a:tr h="370840">
                <a:tc>
                  <a:txBody>
                    <a:bodyPr/>
                    <a:lstStyle/>
                    <a:p>
                      <a:pPr algn="ctr"/>
                      <a:r>
                        <a:rPr lang="de-DE" dirty="0" smtClean="0"/>
                        <a:t>Transferfunktion</a:t>
                      </a:r>
                      <a:endParaRPr lang="de-DE" dirty="0"/>
                    </a:p>
                  </a:txBody>
                  <a:tcPr anchor="ctr"/>
                </a:tc>
                <a:tc>
                  <a:txBody>
                    <a:bodyPr/>
                    <a:lstStyle/>
                    <a:p>
                      <a:pPr algn="ctr"/>
                      <a:r>
                        <a:rPr lang="de-DE" dirty="0" smtClean="0"/>
                        <a:t>Sigmoid</a:t>
                      </a:r>
                      <a:endParaRPr lang="de-DE" dirty="0"/>
                    </a:p>
                  </a:txBody>
                  <a:tcPr anchor="ctr"/>
                </a:tc>
              </a:tr>
              <a:tr h="370840">
                <a:tc>
                  <a:txBody>
                    <a:bodyPr/>
                    <a:lstStyle/>
                    <a:p>
                      <a:pPr algn="ctr"/>
                      <a:r>
                        <a:rPr lang="de-DE" dirty="0" smtClean="0"/>
                        <a:t>Lernregel</a:t>
                      </a:r>
                      <a:endParaRPr lang="de-DE" dirty="0"/>
                    </a:p>
                  </a:txBody>
                  <a:tcPr anchor="ctr"/>
                </a:tc>
                <a:tc>
                  <a:txBody>
                    <a:bodyPr/>
                    <a:lstStyle/>
                    <a:p>
                      <a:pPr algn="ctr"/>
                      <a:r>
                        <a:rPr lang="de-DE" dirty="0" smtClean="0"/>
                        <a:t>R-Backpropagation</a:t>
                      </a:r>
                      <a:endParaRPr lang="de-DE" dirty="0"/>
                    </a:p>
                  </a:txBody>
                  <a:tcPr anchor="ctr"/>
                </a:tc>
              </a:tr>
            </a:tbl>
          </a:graphicData>
        </a:graphic>
      </p:graphicFrame>
    </p:spTree>
    <p:extLst>
      <p:ext uri="{BB962C8B-B14F-4D97-AF65-F5344CB8AC3E}">
        <p14:creationId xmlns:p14="http://schemas.microsoft.com/office/powerpoint/2010/main" val="34895106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5"/>
            </a:pPr>
            <a:r>
              <a:rPr lang="de-DE" b="1" dirty="0" smtClean="0"/>
              <a:t>Umsetzung des künstlichen neuronalen Netzes</a:t>
            </a:r>
            <a:endParaRPr lang="de-DE" dirty="0"/>
          </a:p>
        </p:txBody>
      </p:sp>
      <p:sp>
        <p:nvSpPr>
          <p:cNvPr id="3" name="Inhaltsplatzhalter 2"/>
          <p:cNvSpPr>
            <a:spLocks noGrp="1"/>
          </p:cNvSpPr>
          <p:nvPr>
            <p:ph idx="1"/>
          </p:nvPr>
        </p:nvSpPr>
        <p:spPr/>
        <p:txBody>
          <a:bodyPr>
            <a:normAutofit/>
          </a:bodyPr>
          <a:lstStyle/>
          <a:p>
            <a:r>
              <a:rPr lang="de-DE" dirty="0" smtClean="0"/>
              <a:t>Analog – Dow Jones</a:t>
            </a:r>
          </a:p>
          <a:p>
            <a:endParaRPr lang="de-DE" dirty="0"/>
          </a:p>
          <a:p>
            <a:endParaRPr lang="de-DE" dirty="0" smtClean="0"/>
          </a:p>
          <a:p>
            <a:endParaRPr lang="de-DE" dirty="0"/>
          </a:p>
          <a:p>
            <a:endParaRPr lang="de-DE" dirty="0" smtClean="0"/>
          </a:p>
          <a:p>
            <a:pPr algn="r"/>
            <a:endParaRPr lang="de-DE"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de-DE" dirty="0" smtClean="0"/>
          </a:p>
          <a:p>
            <a:endParaRPr lang="de-DE" dirty="0"/>
          </a:p>
          <a:p>
            <a:endParaRPr lang="de-DE" dirty="0" smtClean="0"/>
          </a:p>
          <a:p>
            <a:endParaRPr lang="de-DE" dirty="0"/>
          </a:p>
          <a:p>
            <a:pPr marL="0" indent="0">
              <a:buNone/>
            </a:pPr>
            <a:endParaRPr lang="de-DE" dirty="0"/>
          </a:p>
          <a:p>
            <a:pPr marL="0"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44</a:t>
            </a:fld>
            <a:endParaRPr lang="de-DE" dirty="0"/>
          </a:p>
        </p:txBody>
      </p:sp>
      <p:pic>
        <p:nvPicPr>
          <p:cNvPr id="9" name="Grafi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4181" y="2300887"/>
            <a:ext cx="5817808" cy="3857908"/>
          </a:xfrm>
          <a:prstGeom prst="rect">
            <a:avLst/>
          </a:prstGeom>
        </p:spPr>
      </p:pic>
      <mc:AlternateContent xmlns:mc="http://schemas.openxmlformats.org/markup-compatibility/2006" xmlns:a14="http://schemas.microsoft.com/office/drawing/2010/main">
        <mc:Choice Requires="a14">
          <p:sp>
            <p:nvSpPr>
              <p:cNvPr id="7" name="Textfeld 6"/>
              <p:cNvSpPr txBox="1"/>
              <p:nvPr/>
            </p:nvSpPr>
            <p:spPr>
              <a:xfrm>
                <a:off x="7434525" y="4027057"/>
                <a:ext cx="4295554" cy="1200329"/>
              </a:xfrm>
              <a:prstGeom prst="rect">
                <a:avLst/>
              </a:prstGeom>
              <a:noFill/>
            </p:spPr>
            <p:txBody>
              <a:bodyPr wrap="square" rtlCol="0">
                <a:spAutoFit/>
              </a:bodyPr>
              <a:lstStyle/>
              <a:p>
                <a:r>
                  <a:rPr lang="de-DE" dirty="0" smtClean="0"/>
                  <a:t>Endgültiges Netz nochmals mit 200.000 Zyklen trainiert und getestet:</a:t>
                </a:r>
              </a:p>
              <a:p>
                <a:pPr marL="742950" lvl="1" indent="-285750">
                  <a:buFont typeface="Wingdings" panose="05000000000000000000" pitchFamily="2" charset="2"/>
                  <a:buChar char="§"/>
                </a:pPr>
                <a:r>
                  <a:rPr lang="de-DE" dirty="0"/>
                  <a:t>MSE-Training:   </a:t>
                </a:r>
                <a14:m>
                  <m:oMath xmlns:m="http://schemas.openxmlformats.org/officeDocument/2006/math">
                    <m:sSup>
                      <m:sSupPr>
                        <m:ctrlPr>
                          <a:rPr lang="de-DE" i="1" dirty="0">
                            <a:latin typeface="Cambria Math" panose="02040503050406030204" pitchFamily="18" charset="0"/>
                          </a:rPr>
                        </m:ctrlPr>
                      </m:sSupPr>
                      <m:e>
                        <m:r>
                          <a:rPr lang="de-DE" b="0" i="1" dirty="0" smtClean="0">
                            <a:latin typeface="Cambria Math" panose="02040503050406030204" pitchFamily="18" charset="0"/>
                          </a:rPr>
                          <m:t>6</m:t>
                        </m:r>
                        <m:r>
                          <a:rPr lang="de-DE" i="1" dirty="0">
                            <a:latin typeface="Cambria Math" panose="02040503050406030204" pitchFamily="18" charset="0"/>
                          </a:rPr>
                          <m:t>,</m:t>
                        </m:r>
                        <m:r>
                          <a:rPr lang="de-DE" b="0" i="1" dirty="0" smtClean="0">
                            <a:latin typeface="Cambria Math" panose="02040503050406030204" pitchFamily="18" charset="0"/>
                          </a:rPr>
                          <m:t>67</m:t>
                        </m:r>
                        <m:r>
                          <a:rPr lang="de-DE" i="1" dirty="0">
                            <a:latin typeface="Cambria Math" panose="02040503050406030204" pitchFamily="18" charset="0"/>
                          </a:rPr>
                          <m:t>2</m:t>
                        </m:r>
                        <m:r>
                          <a:rPr lang="de-DE" i="1" dirty="0">
                            <a:latin typeface="Cambria Math" panose="02040503050406030204" pitchFamily="18" charset="0"/>
                            <a:ea typeface="Cambria Math" panose="02040503050406030204" pitchFamily="18" charset="0"/>
                          </a:rPr>
                          <m:t>∙10</m:t>
                        </m:r>
                      </m:e>
                      <m:sup>
                        <m:r>
                          <a:rPr lang="de-DE" i="1" dirty="0">
                            <a:latin typeface="Cambria Math" panose="02040503050406030204" pitchFamily="18" charset="0"/>
                          </a:rPr>
                          <m:t>−5</m:t>
                        </m:r>
                      </m:sup>
                    </m:sSup>
                  </m:oMath>
                </a14:m>
                <a:endParaRPr lang="de-DE" dirty="0"/>
              </a:p>
              <a:p>
                <a:pPr marL="742950" lvl="1" indent="-285750">
                  <a:buFont typeface="Wingdings" panose="05000000000000000000" pitchFamily="2" charset="2"/>
                  <a:buChar char="§"/>
                </a:pPr>
                <a:r>
                  <a:rPr lang="de-DE" dirty="0"/>
                  <a:t>MSE-Test: </a:t>
                </a:r>
                <a14:m>
                  <m:oMath xmlns:m="http://schemas.openxmlformats.org/officeDocument/2006/math">
                    <m:sSup>
                      <m:sSupPr>
                        <m:ctrlPr>
                          <a:rPr lang="de-DE" i="1" dirty="0">
                            <a:latin typeface="Cambria Math" panose="02040503050406030204" pitchFamily="18" charset="0"/>
                          </a:rPr>
                        </m:ctrlPr>
                      </m:sSupPr>
                      <m:e>
                        <m:r>
                          <a:rPr lang="de-DE" b="0" i="1" dirty="0" smtClean="0">
                            <a:latin typeface="Cambria Math" panose="02040503050406030204" pitchFamily="18" charset="0"/>
                          </a:rPr>
                          <m:t>2</m:t>
                        </m:r>
                        <m:r>
                          <a:rPr lang="de-DE" i="1" dirty="0">
                            <a:latin typeface="Cambria Math" panose="02040503050406030204" pitchFamily="18" charset="0"/>
                          </a:rPr>
                          <m:t>,820</m:t>
                        </m:r>
                        <m:r>
                          <a:rPr lang="de-DE" i="1" dirty="0">
                            <a:latin typeface="Cambria Math" panose="02040503050406030204" pitchFamily="18" charset="0"/>
                            <a:ea typeface="Cambria Math" panose="02040503050406030204" pitchFamily="18" charset="0"/>
                          </a:rPr>
                          <m:t>∙10</m:t>
                        </m:r>
                      </m:e>
                      <m:sup>
                        <m:r>
                          <a:rPr lang="de-DE" i="1" dirty="0">
                            <a:latin typeface="Cambria Math" panose="02040503050406030204" pitchFamily="18" charset="0"/>
                          </a:rPr>
                          <m:t>−</m:t>
                        </m:r>
                        <m:r>
                          <a:rPr lang="de-DE" b="0" i="1" dirty="0" smtClean="0">
                            <a:latin typeface="Cambria Math" panose="02040503050406030204" pitchFamily="18" charset="0"/>
                          </a:rPr>
                          <m:t>4</m:t>
                        </m:r>
                      </m:sup>
                    </m:sSup>
                  </m:oMath>
                </a14:m>
                <a:endParaRPr lang="de-DE" dirty="0"/>
              </a:p>
            </p:txBody>
          </p:sp>
        </mc:Choice>
        <mc:Fallback xmlns="">
          <p:sp>
            <p:nvSpPr>
              <p:cNvPr id="7" name="Textfeld 6"/>
              <p:cNvSpPr txBox="1">
                <a:spLocks noRot="1" noChangeAspect="1" noMove="1" noResize="1" noEditPoints="1" noAdjustHandles="1" noChangeArrowheads="1" noChangeShapeType="1" noTextEdit="1"/>
              </p:cNvSpPr>
              <p:nvPr/>
            </p:nvSpPr>
            <p:spPr>
              <a:xfrm>
                <a:off x="7434525" y="4027057"/>
                <a:ext cx="4295554" cy="1200329"/>
              </a:xfrm>
              <a:prstGeom prst="rect">
                <a:avLst/>
              </a:prstGeom>
              <a:blipFill rotWithShape="0">
                <a:blip r:embed="rId4"/>
                <a:stretch>
                  <a:fillRect l="-1278" t="-3046" b="-7614"/>
                </a:stretch>
              </a:blipFill>
            </p:spPr>
            <p:txBody>
              <a:bodyPr/>
              <a:lstStyle/>
              <a:p>
                <a:r>
                  <a:rPr lang="de-DE">
                    <a:noFill/>
                  </a:rPr>
                  <a:t> </a:t>
                </a:r>
              </a:p>
            </p:txBody>
          </p:sp>
        </mc:Fallback>
      </mc:AlternateContent>
      <p:graphicFrame>
        <p:nvGraphicFramePr>
          <p:cNvPr id="10" name="Tabelle 9"/>
          <p:cNvGraphicFramePr>
            <a:graphicFrameLocks noGrp="1"/>
          </p:cNvGraphicFramePr>
          <p:nvPr>
            <p:extLst>
              <p:ext uri="{D42A27DB-BD31-4B8C-83A1-F6EECF244321}">
                <p14:modId xmlns:p14="http://schemas.microsoft.com/office/powerpoint/2010/main" val="4016651269"/>
              </p:ext>
            </p:extLst>
          </p:nvPr>
        </p:nvGraphicFramePr>
        <p:xfrm>
          <a:off x="7382447" y="2332784"/>
          <a:ext cx="4026288" cy="1112520"/>
        </p:xfrm>
        <a:graphic>
          <a:graphicData uri="http://schemas.openxmlformats.org/drawingml/2006/table">
            <a:tbl>
              <a:tblPr firstRow="1" bandRow="1">
                <a:tableStyleId>{5940675A-B579-460E-94D1-54222C63F5DA}</a:tableStyleId>
              </a:tblPr>
              <a:tblGrid>
                <a:gridCol w="1935423"/>
                <a:gridCol w="2090865"/>
              </a:tblGrid>
              <a:tr h="370840">
                <a:tc>
                  <a:txBody>
                    <a:bodyPr/>
                    <a:lstStyle/>
                    <a:p>
                      <a:pPr algn="ctr"/>
                      <a:r>
                        <a:rPr lang="de-DE" dirty="0" smtClean="0"/>
                        <a:t>Topologie</a:t>
                      </a:r>
                      <a:endParaRPr lang="de-DE" dirty="0"/>
                    </a:p>
                  </a:txBody>
                  <a:tcPr anchor="ctr"/>
                </a:tc>
                <a:tc>
                  <a:txBody>
                    <a:bodyPr/>
                    <a:lstStyle/>
                    <a:p>
                      <a:pPr algn="ctr"/>
                      <a:r>
                        <a:rPr lang="de-DE" dirty="0" smtClean="0"/>
                        <a:t>4-7-1</a:t>
                      </a:r>
                      <a:r>
                        <a:rPr lang="de-DE" baseline="0" dirty="0" smtClean="0"/>
                        <a:t> mit BIAS</a:t>
                      </a:r>
                      <a:endParaRPr lang="de-DE" dirty="0"/>
                    </a:p>
                  </a:txBody>
                  <a:tcPr anchor="ctr"/>
                </a:tc>
              </a:tr>
              <a:tr h="370840">
                <a:tc>
                  <a:txBody>
                    <a:bodyPr/>
                    <a:lstStyle/>
                    <a:p>
                      <a:pPr algn="ctr"/>
                      <a:r>
                        <a:rPr lang="de-DE" dirty="0" smtClean="0"/>
                        <a:t>Transferfunktion</a:t>
                      </a:r>
                      <a:endParaRPr lang="de-DE" dirty="0"/>
                    </a:p>
                  </a:txBody>
                  <a:tcPr anchor="ctr"/>
                </a:tc>
                <a:tc>
                  <a:txBody>
                    <a:bodyPr/>
                    <a:lstStyle/>
                    <a:p>
                      <a:pPr algn="ctr"/>
                      <a:r>
                        <a:rPr lang="de-DE" dirty="0" smtClean="0"/>
                        <a:t>Sigmoid</a:t>
                      </a:r>
                      <a:endParaRPr lang="de-DE" dirty="0"/>
                    </a:p>
                  </a:txBody>
                  <a:tcPr anchor="ctr"/>
                </a:tc>
              </a:tr>
              <a:tr h="370840">
                <a:tc>
                  <a:txBody>
                    <a:bodyPr/>
                    <a:lstStyle/>
                    <a:p>
                      <a:pPr algn="ctr"/>
                      <a:r>
                        <a:rPr lang="de-DE" dirty="0" smtClean="0"/>
                        <a:t>Lernregel</a:t>
                      </a:r>
                      <a:endParaRPr lang="de-DE" dirty="0"/>
                    </a:p>
                  </a:txBody>
                  <a:tcPr anchor="ctr"/>
                </a:tc>
                <a:tc>
                  <a:txBody>
                    <a:bodyPr/>
                    <a:lstStyle/>
                    <a:p>
                      <a:pPr algn="ctr"/>
                      <a:r>
                        <a:rPr lang="de-DE" dirty="0" smtClean="0"/>
                        <a:t>R-Backpropagation</a:t>
                      </a:r>
                      <a:endParaRPr lang="de-DE" dirty="0"/>
                    </a:p>
                  </a:txBody>
                  <a:tcPr anchor="ctr"/>
                </a:tc>
              </a:tr>
            </a:tbl>
          </a:graphicData>
        </a:graphic>
      </p:graphicFrame>
    </p:spTree>
    <p:extLst>
      <p:ext uri="{BB962C8B-B14F-4D97-AF65-F5344CB8AC3E}">
        <p14:creationId xmlns:p14="http://schemas.microsoft.com/office/powerpoint/2010/main" val="9011292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7AC709DD-AC18-4FBA-B4E6-46DED743653E}"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45</a:t>
            </a:fld>
            <a:endParaRPr lang="de-DE" dirty="0"/>
          </a:p>
        </p:txBody>
      </p:sp>
      <p:sp>
        <p:nvSpPr>
          <p:cNvPr id="8" name="Inhaltsplatzhalter 7"/>
          <p:cNvSpPr>
            <a:spLocks noGrp="1"/>
          </p:cNvSpPr>
          <p:nvPr>
            <p:ph idx="1"/>
          </p:nvPr>
        </p:nvSpPr>
        <p:spPr/>
        <p:txBody>
          <a:bodyPr>
            <a:normAutofit fontScale="92500" lnSpcReduction="20000"/>
          </a:bodyPr>
          <a:lstStyle/>
          <a:p>
            <a:pPr marL="571500" indent="-571500">
              <a:buFont typeface="+mj-lt"/>
              <a:buAutoNum type="romanUcPeriod"/>
            </a:pPr>
            <a:r>
              <a:rPr lang="de-DE" dirty="0" smtClean="0"/>
              <a:t>Motivation</a:t>
            </a:r>
          </a:p>
          <a:p>
            <a:pPr marL="285750" indent="-285750">
              <a:buFont typeface="+mj-lt"/>
              <a:buAutoNum type="romanUcPeriod"/>
            </a:pPr>
            <a:endParaRPr lang="de-DE" sz="100" dirty="0" smtClean="0"/>
          </a:p>
          <a:p>
            <a:pPr marL="571500" indent="-571500">
              <a:buFont typeface="+mj-lt"/>
              <a:buAutoNum type="romanUcPeriod"/>
            </a:pPr>
            <a:r>
              <a:rPr lang="de-DE" dirty="0" smtClean="0"/>
              <a:t>Konzeption der Anwendung</a:t>
            </a:r>
          </a:p>
          <a:p>
            <a:pPr marL="571500" indent="-571500">
              <a:buFont typeface="+mj-lt"/>
              <a:buAutoNum type="romanUcPeriod"/>
            </a:pPr>
            <a:r>
              <a:rPr lang="de-DE" dirty="0" smtClean="0"/>
              <a:t>Konzeption des künstlichen neuronalen Netzes</a:t>
            </a:r>
          </a:p>
          <a:p>
            <a:pPr marL="285750" indent="-285750">
              <a:buFont typeface="+mj-lt"/>
              <a:buAutoNum type="romanUcPeriod"/>
            </a:pPr>
            <a:endParaRPr lang="de-DE" sz="100" dirty="0" smtClean="0"/>
          </a:p>
          <a:p>
            <a:pPr marL="571500" indent="-571500">
              <a:buFont typeface="+mj-lt"/>
              <a:buAutoNum type="romanUcPeriod"/>
            </a:pPr>
            <a:r>
              <a:rPr lang="de-DE" dirty="0" smtClean="0"/>
              <a:t>Umsetzung der Anwendung</a:t>
            </a:r>
          </a:p>
          <a:p>
            <a:pPr marL="571500" indent="-571500">
              <a:buFont typeface="+mj-lt"/>
              <a:buAutoNum type="romanUcPeriod"/>
            </a:pPr>
            <a:r>
              <a:rPr lang="de-DE" dirty="0" smtClean="0"/>
              <a:t>Umsetzung des künstlichen neuronalen Netzes</a:t>
            </a:r>
          </a:p>
          <a:p>
            <a:pPr marL="571500" indent="-571500">
              <a:buFont typeface="+mj-lt"/>
              <a:buAutoNum type="romanUcPeriod"/>
            </a:pPr>
            <a:r>
              <a:rPr lang="de-DE" b="1" dirty="0" smtClean="0"/>
              <a:t>Zusammenführung der Komponenten</a:t>
            </a:r>
          </a:p>
          <a:p>
            <a:pPr marL="571500" indent="-571500">
              <a:buFont typeface="+mj-lt"/>
              <a:buAutoNum type="romanUcPeriod"/>
            </a:pPr>
            <a:endParaRPr lang="de-DE" sz="100" dirty="0" smtClean="0"/>
          </a:p>
          <a:p>
            <a:pPr marL="571500" indent="-571500">
              <a:buFont typeface="+mj-lt"/>
              <a:buAutoNum type="romanUcPeriod"/>
            </a:pPr>
            <a:r>
              <a:rPr lang="de-DE" dirty="0" smtClean="0"/>
              <a:t>Vorstellung der Anwendung</a:t>
            </a:r>
          </a:p>
          <a:p>
            <a:pPr marL="285750" indent="-285750">
              <a:buFont typeface="+mj-lt"/>
              <a:buAutoNum type="romanUcPeriod"/>
            </a:pPr>
            <a:endParaRPr lang="de-DE" sz="100" dirty="0" smtClean="0"/>
          </a:p>
          <a:p>
            <a:pPr marL="571500" indent="-571500">
              <a:buFont typeface="+mj-lt"/>
              <a:buAutoNum type="romanUcPeriod"/>
            </a:pPr>
            <a:r>
              <a:rPr lang="de-DE" dirty="0" smtClean="0"/>
              <a:t>Analyse</a:t>
            </a:r>
          </a:p>
          <a:p>
            <a:pPr marL="0" indent="0">
              <a:buNone/>
            </a:pPr>
            <a:endParaRPr lang="de-DE" sz="100" dirty="0" smtClean="0"/>
          </a:p>
          <a:p>
            <a:pPr marL="571500" indent="-571500">
              <a:buFont typeface="+mj-lt"/>
              <a:buAutoNum type="romanUcPeriod" startAt="9"/>
            </a:pPr>
            <a:r>
              <a:rPr lang="de-DE" dirty="0" smtClean="0"/>
              <a:t>Fazit</a:t>
            </a:r>
          </a:p>
          <a:p>
            <a:pPr marL="571500" indent="-571500">
              <a:buFont typeface="+mj-lt"/>
              <a:buAutoNum type="romanUcPeriod" startAt="9"/>
            </a:pPr>
            <a:endParaRPr lang="de-DE" dirty="0"/>
          </a:p>
        </p:txBody>
      </p:sp>
      <p:pic>
        <p:nvPicPr>
          <p:cNvPr id="9" name="Inhaltsplatzhalter 6"/>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566434" y="365125"/>
            <a:ext cx="3250865" cy="2589856"/>
          </a:xfrm>
          <a:prstGeom prst="rect">
            <a:avLst/>
          </a:prstGeom>
        </p:spPr>
      </p:pic>
    </p:spTree>
    <p:extLst>
      <p:ext uri="{BB962C8B-B14F-4D97-AF65-F5344CB8AC3E}">
        <p14:creationId xmlns:p14="http://schemas.microsoft.com/office/powerpoint/2010/main" val="25358662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6"/>
            </a:pPr>
            <a:r>
              <a:rPr lang="de-DE" b="1" dirty="0" smtClean="0"/>
              <a:t>Zusammenführung der Komponenten</a:t>
            </a:r>
            <a:endParaRPr lang="de-DE" dirty="0"/>
          </a:p>
        </p:txBody>
      </p:sp>
      <p:sp>
        <p:nvSpPr>
          <p:cNvPr id="3" name="Inhaltsplatzhalter 2"/>
          <p:cNvSpPr>
            <a:spLocks noGrp="1"/>
          </p:cNvSpPr>
          <p:nvPr>
            <p:ph idx="1"/>
          </p:nvPr>
        </p:nvSpPr>
        <p:spPr/>
        <p:txBody>
          <a:bodyPr/>
          <a:lstStyle/>
          <a:p>
            <a:r>
              <a:rPr lang="de-DE" dirty="0" smtClean="0"/>
              <a:t>&lt;&lt;Benedikt&gt;&gt;</a:t>
            </a:r>
            <a:endParaRPr lang="de-DE" dirty="0"/>
          </a:p>
        </p:txBody>
      </p:sp>
      <p:sp>
        <p:nvSpPr>
          <p:cNvPr id="4" name="Datumsplatzhalter 3"/>
          <p:cNvSpPr>
            <a:spLocks noGrp="1"/>
          </p:cNvSpPr>
          <p:nvPr>
            <p:ph type="dt" sz="half" idx="10"/>
          </p:nvPr>
        </p:nvSpPr>
        <p:spPr/>
        <p:txBody>
          <a:bodyPr/>
          <a:lstStyle/>
          <a:p>
            <a:fld id="{7AC709DD-AC18-4FBA-B4E6-46DED743653E}"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46</a:t>
            </a:fld>
            <a:endParaRPr lang="de-DE" dirty="0"/>
          </a:p>
        </p:txBody>
      </p:sp>
    </p:spTree>
    <p:extLst>
      <p:ext uri="{BB962C8B-B14F-4D97-AF65-F5344CB8AC3E}">
        <p14:creationId xmlns:p14="http://schemas.microsoft.com/office/powerpoint/2010/main" val="4032376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7AC709DD-AC18-4FBA-B4E6-46DED743653E}"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47</a:t>
            </a:fld>
            <a:endParaRPr lang="de-DE" dirty="0"/>
          </a:p>
        </p:txBody>
      </p:sp>
      <p:sp>
        <p:nvSpPr>
          <p:cNvPr id="8" name="Inhaltsplatzhalter 7"/>
          <p:cNvSpPr>
            <a:spLocks noGrp="1"/>
          </p:cNvSpPr>
          <p:nvPr>
            <p:ph idx="1"/>
          </p:nvPr>
        </p:nvSpPr>
        <p:spPr/>
        <p:txBody>
          <a:bodyPr>
            <a:normAutofit fontScale="92500" lnSpcReduction="20000"/>
          </a:bodyPr>
          <a:lstStyle/>
          <a:p>
            <a:pPr marL="571500" indent="-571500">
              <a:buFont typeface="+mj-lt"/>
              <a:buAutoNum type="romanUcPeriod"/>
            </a:pPr>
            <a:r>
              <a:rPr lang="de-DE" dirty="0" smtClean="0"/>
              <a:t>Motivation</a:t>
            </a:r>
          </a:p>
          <a:p>
            <a:pPr marL="285750" indent="-285750">
              <a:buFont typeface="+mj-lt"/>
              <a:buAutoNum type="romanUcPeriod"/>
            </a:pPr>
            <a:endParaRPr lang="de-DE" sz="100" dirty="0" smtClean="0"/>
          </a:p>
          <a:p>
            <a:pPr marL="571500" indent="-571500">
              <a:buFont typeface="+mj-lt"/>
              <a:buAutoNum type="romanUcPeriod"/>
            </a:pPr>
            <a:r>
              <a:rPr lang="de-DE" dirty="0" smtClean="0"/>
              <a:t>Konzeption der Anwendung</a:t>
            </a:r>
          </a:p>
          <a:p>
            <a:pPr marL="571500" indent="-571500">
              <a:buFont typeface="+mj-lt"/>
              <a:buAutoNum type="romanUcPeriod"/>
            </a:pPr>
            <a:r>
              <a:rPr lang="de-DE" dirty="0" smtClean="0"/>
              <a:t>Konzeption des künstlichen neuronalen Netzes</a:t>
            </a:r>
          </a:p>
          <a:p>
            <a:pPr marL="285750" indent="-285750">
              <a:buFont typeface="+mj-lt"/>
              <a:buAutoNum type="romanUcPeriod"/>
            </a:pPr>
            <a:endParaRPr lang="de-DE" sz="100" dirty="0" smtClean="0"/>
          </a:p>
          <a:p>
            <a:pPr marL="571500" indent="-571500">
              <a:buFont typeface="+mj-lt"/>
              <a:buAutoNum type="romanUcPeriod"/>
            </a:pPr>
            <a:r>
              <a:rPr lang="de-DE" dirty="0" smtClean="0"/>
              <a:t>Umsetzung der Anwendung</a:t>
            </a:r>
          </a:p>
          <a:p>
            <a:pPr marL="571500" indent="-571500">
              <a:buFont typeface="+mj-lt"/>
              <a:buAutoNum type="romanUcPeriod"/>
            </a:pPr>
            <a:r>
              <a:rPr lang="de-DE" dirty="0" smtClean="0"/>
              <a:t>Umsetzung des künstlichen neuronalen Netzes</a:t>
            </a:r>
          </a:p>
          <a:p>
            <a:pPr marL="571500" indent="-571500">
              <a:buFont typeface="+mj-lt"/>
              <a:buAutoNum type="romanUcPeriod"/>
            </a:pPr>
            <a:r>
              <a:rPr lang="de-DE" dirty="0" smtClean="0"/>
              <a:t>Zusammenführung der Komponenten</a:t>
            </a:r>
          </a:p>
          <a:p>
            <a:pPr marL="571500" indent="-571500">
              <a:buFont typeface="+mj-lt"/>
              <a:buAutoNum type="romanUcPeriod"/>
            </a:pPr>
            <a:endParaRPr lang="de-DE" sz="100" dirty="0" smtClean="0"/>
          </a:p>
          <a:p>
            <a:pPr marL="571500" indent="-571500">
              <a:buFont typeface="+mj-lt"/>
              <a:buAutoNum type="romanUcPeriod"/>
            </a:pPr>
            <a:r>
              <a:rPr lang="de-DE" b="1" dirty="0" smtClean="0"/>
              <a:t>Vorstellung der Anwendung</a:t>
            </a:r>
          </a:p>
          <a:p>
            <a:pPr marL="285750" indent="-285750">
              <a:buFont typeface="+mj-lt"/>
              <a:buAutoNum type="romanUcPeriod"/>
            </a:pPr>
            <a:endParaRPr lang="de-DE" sz="100" dirty="0" smtClean="0"/>
          </a:p>
          <a:p>
            <a:pPr marL="571500" indent="-571500">
              <a:buFont typeface="+mj-lt"/>
              <a:buAutoNum type="romanUcPeriod"/>
            </a:pPr>
            <a:r>
              <a:rPr lang="de-DE" dirty="0" smtClean="0"/>
              <a:t>Analyse</a:t>
            </a:r>
          </a:p>
          <a:p>
            <a:pPr marL="0" indent="0">
              <a:buNone/>
            </a:pPr>
            <a:endParaRPr lang="de-DE" sz="100" dirty="0" smtClean="0"/>
          </a:p>
          <a:p>
            <a:pPr marL="571500" indent="-571500">
              <a:buFont typeface="+mj-lt"/>
              <a:buAutoNum type="romanUcPeriod" startAt="9"/>
            </a:pPr>
            <a:r>
              <a:rPr lang="de-DE" dirty="0" smtClean="0"/>
              <a:t>Fazit</a:t>
            </a:r>
          </a:p>
          <a:p>
            <a:pPr marL="571500" indent="-571500">
              <a:buFont typeface="+mj-lt"/>
              <a:buAutoNum type="romanUcPeriod" startAt="9"/>
            </a:pPr>
            <a:endParaRPr lang="de-DE" dirty="0"/>
          </a:p>
        </p:txBody>
      </p:sp>
      <p:pic>
        <p:nvPicPr>
          <p:cNvPr id="9" name="Inhaltsplatzhalter 6"/>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566434" y="365125"/>
            <a:ext cx="3250865" cy="2589856"/>
          </a:xfrm>
          <a:prstGeom prst="rect">
            <a:avLst/>
          </a:prstGeom>
        </p:spPr>
      </p:pic>
    </p:spTree>
    <p:extLst>
      <p:ext uri="{BB962C8B-B14F-4D97-AF65-F5344CB8AC3E}">
        <p14:creationId xmlns:p14="http://schemas.microsoft.com/office/powerpoint/2010/main" val="40949101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7"/>
            </a:pPr>
            <a:r>
              <a:rPr lang="de-DE" b="1" dirty="0" smtClean="0"/>
              <a:t>Vorstellung der Anwendung</a:t>
            </a:r>
            <a:endParaRPr lang="de-DE" b="1" dirty="0"/>
          </a:p>
        </p:txBody>
      </p:sp>
      <p:sp>
        <p:nvSpPr>
          <p:cNvPr id="3" name="Inhaltsplatzhalter 2"/>
          <p:cNvSpPr>
            <a:spLocks noGrp="1"/>
          </p:cNvSpPr>
          <p:nvPr>
            <p:ph idx="1"/>
          </p:nvPr>
        </p:nvSpPr>
        <p:spPr/>
        <p:txBody>
          <a:bodyPr/>
          <a:lstStyle/>
          <a:p>
            <a:r>
              <a:rPr lang="de-DE" dirty="0" smtClean="0"/>
              <a:t>&lt;&lt;Benedikt&gt;&gt;</a:t>
            </a:r>
            <a:endParaRPr lang="de-DE" dirty="0"/>
          </a:p>
        </p:txBody>
      </p:sp>
      <p:sp>
        <p:nvSpPr>
          <p:cNvPr id="4" name="Datumsplatzhalter 3"/>
          <p:cNvSpPr>
            <a:spLocks noGrp="1"/>
          </p:cNvSpPr>
          <p:nvPr>
            <p:ph type="dt" sz="half" idx="10"/>
          </p:nvPr>
        </p:nvSpPr>
        <p:spPr/>
        <p:txBody>
          <a:bodyPr/>
          <a:lstStyle/>
          <a:p>
            <a:fld id="{7AC709DD-AC18-4FBA-B4E6-46DED743653E}"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48</a:t>
            </a:fld>
            <a:endParaRPr lang="de-DE" dirty="0"/>
          </a:p>
        </p:txBody>
      </p:sp>
    </p:spTree>
    <p:extLst>
      <p:ext uri="{BB962C8B-B14F-4D97-AF65-F5344CB8AC3E}">
        <p14:creationId xmlns:p14="http://schemas.microsoft.com/office/powerpoint/2010/main" val="2144198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a:pPr>
            <a:r>
              <a:rPr lang="de-DE" b="1" dirty="0" smtClean="0"/>
              <a:t>Motivation</a:t>
            </a:r>
            <a:endParaRPr lang="de-DE" b="1" dirty="0"/>
          </a:p>
        </p:txBody>
      </p:sp>
      <p:sp>
        <p:nvSpPr>
          <p:cNvPr id="3" name="Inhaltsplatzhalter 2"/>
          <p:cNvSpPr>
            <a:spLocks noGrp="1"/>
          </p:cNvSpPr>
          <p:nvPr>
            <p:ph idx="1"/>
          </p:nvPr>
        </p:nvSpPr>
        <p:spPr/>
        <p:txBody>
          <a:bodyPr>
            <a:normAutofit/>
          </a:bodyPr>
          <a:lstStyle/>
          <a:p>
            <a:r>
              <a:rPr lang="de-DE" dirty="0" smtClean="0"/>
              <a:t>Zweck der Seminararbeit:</a:t>
            </a:r>
          </a:p>
          <a:p>
            <a:pPr lvl="1"/>
            <a:r>
              <a:rPr lang="de-DE" dirty="0" smtClean="0"/>
              <a:t>Erstellung einer Anwendung  zur Prognose von Börsenkursen mittels KNN.</a:t>
            </a:r>
          </a:p>
          <a:p>
            <a:pPr lvl="2"/>
            <a:r>
              <a:rPr lang="de-DE" dirty="0" smtClean="0"/>
              <a:t>Fokus : Erlangen eines Grundverständnisses über Prognosen mittels KNN.</a:t>
            </a:r>
          </a:p>
          <a:p>
            <a:pPr lvl="2"/>
            <a:r>
              <a:rPr lang="de-DE" dirty="0" smtClean="0"/>
              <a:t>Präzision der Prognosen sollte jedoch nicht vernachlässigt werden.</a:t>
            </a:r>
          </a:p>
          <a:p>
            <a:pPr lvl="2"/>
            <a:endParaRPr lang="de-DE" dirty="0"/>
          </a:p>
          <a:p>
            <a:r>
              <a:rPr lang="de-DE" dirty="0" smtClean="0"/>
              <a:t>Die Anwendung soll in der Lage sein...</a:t>
            </a:r>
          </a:p>
          <a:p>
            <a:pPr lvl="1"/>
            <a:r>
              <a:rPr lang="de-DE" dirty="0" smtClean="0"/>
              <a:t>…den zukünftigen Kurs verschiedener Börsen prognostizieren zu können.</a:t>
            </a:r>
          </a:p>
          <a:p>
            <a:pPr lvl="1"/>
            <a:r>
              <a:rPr lang="de-DE" dirty="0" smtClean="0"/>
              <a:t>…eine genaue statistische Analyse der Prognose liefern.</a:t>
            </a:r>
          </a:p>
          <a:p>
            <a:pPr lvl="1"/>
            <a:endParaRPr lang="de-DE" sz="2000" dirty="0"/>
          </a:p>
          <a:p>
            <a:endParaRPr lang="de-DE" dirty="0" smtClean="0"/>
          </a:p>
          <a:p>
            <a:endParaRPr lang="de-DE" dirty="0"/>
          </a:p>
        </p:txBody>
      </p:sp>
      <p:sp>
        <p:nvSpPr>
          <p:cNvPr id="4" name="Datumsplatzhalter 3"/>
          <p:cNvSpPr>
            <a:spLocks noGrp="1"/>
          </p:cNvSpPr>
          <p:nvPr>
            <p:ph type="dt" sz="half" idx="10"/>
          </p:nvPr>
        </p:nvSpPr>
        <p:spPr/>
        <p:txBody>
          <a:bodyPr/>
          <a:lstStyle/>
          <a:p>
            <a:fld id="{7AC709DD-AC18-4FBA-B4E6-46DED743653E}"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4</a:t>
            </a:fld>
            <a:endParaRPr lang="de-DE" dirty="0"/>
          </a:p>
        </p:txBody>
      </p:sp>
    </p:spTree>
    <p:extLst>
      <p:ext uri="{BB962C8B-B14F-4D97-AF65-F5344CB8AC3E}">
        <p14:creationId xmlns:p14="http://schemas.microsoft.com/office/powerpoint/2010/main" val="13523994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7AC709DD-AC18-4FBA-B4E6-46DED743653E}"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49</a:t>
            </a:fld>
            <a:endParaRPr lang="de-DE" dirty="0"/>
          </a:p>
        </p:txBody>
      </p:sp>
      <p:sp>
        <p:nvSpPr>
          <p:cNvPr id="8" name="Inhaltsplatzhalter 7"/>
          <p:cNvSpPr>
            <a:spLocks noGrp="1"/>
          </p:cNvSpPr>
          <p:nvPr>
            <p:ph idx="1"/>
          </p:nvPr>
        </p:nvSpPr>
        <p:spPr/>
        <p:txBody>
          <a:bodyPr>
            <a:normAutofit fontScale="92500" lnSpcReduction="20000"/>
          </a:bodyPr>
          <a:lstStyle/>
          <a:p>
            <a:pPr marL="571500" indent="-571500">
              <a:buFont typeface="+mj-lt"/>
              <a:buAutoNum type="romanUcPeriod"/>
            </a:pPr>
            <a:r>
              <a:rPr lang="de-DE" dirty="0" smtClean="0"/>
              <a:t>Motivation</a:t>
            </a:r>
          </a:p>
          <a:p>
            <a:pPr marL="285750" indent="-285750">
              <a:buFont typeface="+mj-lt"/>
              <a:buAutoNum type="romanUcPeriod"/>
            </a:pPr>
            <a:endParaRPr lang="de-DE" sz="100" dirty="0" smtClean="0"/>
          </a:p>
          <a:p>
            <a:pPr marL="571500" indent="-571500">
              <a:buFont typeface="+mj-lt"/>
              <a:buAutoNum type="romanUcPeriod"/>
            </a:pPr>
            <a:r>
              <a:rPr lang="de-DE" dirty="0" smtClean="0"/>
              <a:t>Konzeption der Anwendung</a:t>
            </a:r>
          </a:p>
          <a:p>
            <a:pPr marL="571500" indent="-571500">
              <a:buFont typeface="+mj-lt"/>
              <a:buAutoNum type="romanUcPeriod"/>
            </a:pPr>
            <a:r>
              <a:rPr lang="de-DE" dirty="0" smtClean="0"/>
              <a:t>Konzeption des künstlichen neuronalen Netzes</a:t>
            </a:r>
          </a:p>
          <a:p>
            <a:pPr marL="285750" indent="-285750">
              <a:buFont typeface="+mj-lt"/>
              <a:buAutoNum type="romanUcPeriod"/>
            </a:pPr>
            <a:endParaRPr lang="de-DE" sz="100" dirty="0" smtClean="0"/>
          </a:p>
          <a:p>
            <a:pPr marL="571500" indent="-571500">
              <a:buFont typeface="+mj-lt"/>
              <a:buAutoNum type="romanUcPeriod"/>
            </a:pPr>
            <a:r>
              <a:rPr lang="de-DE" dirty="0" smtClean="0"/>
              <a:t>Umsetzung der Anwendung</a:t>
            </a:r>
          </a:p>
          <a:p>
            <a:pPr marL="571500" indent="-571500">
              <a:buFont typeface="+mj-lt"/>
              <a:buAutoNum type="romanUcPeriod"/>
            </a:pPr>
            <a:r>
              <a:rPr lang="de-DE" dirty="0" smtClean="0"/>
              <a:t>Umsetzung des künstlichen neuronalen Netzes</a:t>
            </a:r>
          </a:p>
          <a:p>
            <a:pPr marL="571500" indent="-571500">
              <a:buFont typeface="+mj-lt"/>
              <a:buAutoNum type="romanUcPeriod"/>
            </a:pPr>
            <a:r>
              <a:rPr lang="de-DE" dirty="0" smtClean="0"/>
              <a:t>Zusammenführung der Komponenten</a:t>
            </a:r>
          </a:p>
          <a:p>
            <a:pPr marL="571500" indent="-571500">
              <a:buFont typeface="+mj-lt"/>
              <a:buAutoNum type="romanUcPeriod"/>
            </a:pPr>
            <a:endParaRPr lang="de-DE" sz="100" dirty="0" smtClean="0"/>
          </a:p>
          <a:p>
            <a:pPr marL="571500" indent="-571500">
              <a:buFont typeface="+mj-lt"/>
              <a:buAutoNum type="romanUcPeriod"/>
            </a:pPr>
            <a:r>
              <a:rPr lang="de-DE" dirty="0" smtClean="0"/>
              <a:t>Vorstellung der Anwendung</a:t>
            </a:r>
          </a:p>
          <a:p>
            <a:pPr marL="285750" indent="-285750">
              <a:buFont typeface="+mj-lt"/>
              <a:buAutoNum type="romanUcPeriod"/>
            </a:pPr>
            <a:endParaRPr lang="de-DE" sz="100" dirty="0" smtClean="0"/>
          </a:p>
          <a:p>
            <a:pPr marL="571500" indent="-571500">
              <a:buFont typeface="+mj-lt"/>
              <a:buAutoNum type="romanUcPeriod"/>
            </a:pPr>
            <a:r>
              <a:rPr lang="de-DE" b="1" dirty="0" smtClean="0"/>
              <a:t>Analyse</a:t>
            </a:r>
          </a:p>
          <a:p>
            <a:pPr marL="0" indent="0">
              <a:buNone/>
            </a:pPr>
            <a:endParaRPr lang="de-DE" sz="100" dirty="0" smtClean="0"/>
          </a:p>
          <a:p>
            <a:pPr marL="571500" indent="-571500">
              <a:buFont typeface="+mj-lt"/>
              <a:buAutoNum type="romanUcPeriod" startAt="9"/>
            </a:pPr>
            <a:r>
              <a:rPr lang="de-DE" dirty="0" smtClean="0"/>
              <a:t>Fazit</a:t>
            </a:r>
          </a:p>
          <a:p>
            <a:pPr marL="571500" indent="-571500">
              <a:buFont typeface="+mj-lt"/>
              <a:buAutoNum type="romanUcPeriod" startAt="9"/>
            </a:pPr>
            <a:endParaRPr lang="de-DE" dirty="0"/>
          </a:p>
        </p:txBody>
      </p:sp>
      <p:pic>
        <p:nvPicPr>
          <p:cNvPr id="9" name="Inhaltsplatzhalter 6"/>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566434" y="365125"/>
            <a:ext cx="3250865" cy="2589856"/>
          </a:xfrm>
          <a:prstGeom prst="rect">
            <a:avLst/>
          </a:prstGeom>
        </p:spPr>
      </p:pic>
    </p:spTree>
    <p:extLst>
      <p:ext uri="{BB962C8B-B14F-4D97-AF65-F5344CB8AC3E}">
        <p14:creationId xmlns:p14="http://schemas.microsoft.com/office/powerpoint/2010/main" val="34441331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8"/>
            </a:pPr>
            <a:r>
              <a:rPr lang="de-DE" b="1" dirty="0" smtClean="0"/>
              <a:t>Analyse</a:t>
            </a:r>
            <a:endParaRPr lang="de-DE" b="1" dirty="0"/>
          </a:p>
        </p:txBody>
      </p:sp>
      <p:sp>
        <p:nvSpPr>
          <p:cNvPr id="3" name="Inhaltsplatzhalter 2"/>
          <p:cNvSpPr>
            <a:spLocks noGrp="1"/>
          </p:cNvSpPr>
          <p:nvPr>
            <p:ph idx="1"/>
          </p:nvPr>
        </p:nvSpPr>
        <p:spPr/>
        <p:txBody>
          <a:bodyPr/>
          <a:lstStyle/>
          <a:p>
            <a:r>
              <a:rPr lang="de-DE" dirty="0"/>
              <a:t>&lt;&lt;</a:t>
            </a:r>
            <a:r>
              <a:rPr lang="de-DE" dirty="0" smtClean="0"/>
              <a:t>Beide&gt;&gt;</a:t>
            </a:r>
          </a:p>
          <a:p>
            <a:r>
              <a:rPr lang="de-DE" dirty="0" smtClean="0"/>
              <a:t>Jeden Kurs einzeln</a:t>
            </a:r>
          </a:p>
          <a:p>
            <a:r>
              <a:rPr lang="de-DE" dirty="0" smtClean="0"/>
              <a:t>Analysierter Zeitraum</a:t>
            </a:r>
          </a:p>
          <a:p>
            <a:pPr lvl="1"/>
            <a:r>
              <a:rPr lang="de-DE" dirty="0" smtClean="0"/>
              <a:t>Graph =&gt; Alle vom Dashboard</a:t>
            </a:r>
          </a:p>
          <a:p>
            <a:r>
              <a:rPr lang="de-DE" dirty="0" smtClean="0"/>
              <a:t>MSE,…</a:t>
            </a:r>
          </a:p>
          <a:p>
            <a:r>
              <a:rPr lang="de-DE" dirty="0" smtClean="0"/>
              <a:t>Zu gering gut zu hoch</a:t>
            </a:r>
          </a:p>
          <a:p>
            <a:r>
              <a:rPr lang="de-DE" dirty="0" smtClean="0"/>
              <a:t>Gute Prognosen wenn stabil</a:t>
            </a:r>
          </a:p>
          <a:p>
            <a:r>
              <a:rPr lang="de-DE" dirty="0" smtClean="0"/>
              <a:t>Jedoch noch nicht genau genug für Praxis</a:t>
            </a:r>
          </a:p>
          <a:p>
            <a:endParaRPr lang="de-DE" dirty="0"/>
          </a:p>
        </p:txBody>
      </p:sp>
      <p:sp>
        <p:nvSpPr>
          <p:cNvPr id="4" name="Datumsplatzhalter 3"/>
          <p:cNvSpPr>
            <a:spLocks noGrp="1"/>
          </p:cNvSpPr>
          <p:nvPr>
            <p:ph type="dt" sz="half" idx="10"/>
          </p:nvPr>
        </p:nvSpPr>
        <p:spPr/>
        <p:txBody>
          <a:bodyPr/>
          <a:lstStyle/>
          <a:p>
            <a:fld id="{7AC709DD-AC18-4FBA-B4E6-46DED743653E}"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50</a:t>
            </a:fld>
            <a:endParaRPr lang="de-DE" dirty="0"/>
          </a:p>
        </p:txBody>
      </p:sp>
    </p:spTree>
    <p:extLst>
      <p:ext uri="{BB962C8B-B14F-4D97-AF65-F5344CB8AC3E}">
        <p14:creationId xmlns:p14="http://schemas.microsoft.com/office/powerpoint/2010/main" val="11533765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7AC709DD-AC18-4FBA-B4E6-46DED743653E}"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51</a:t>
            </a:fld>
            <a:endParaRPr lang="de-DE" dirty="0"/>
          </a:p>
        </p:txBody>
      </p:sp>
      <p:sp>
        <p:nvSpPr>
          <p:cNvPr id="8" name="Inhaltsplatzhalter 7"/>
          <p:cNvSpPr>
            <a:spLocks noGrp="1"/>
          </p:cNvSpPr>
          <p:nvPr>
            <p:ph idx="1"/>
          </p:nvPr>
        </p:nvSpPr>
        <p:spPr/>
        <p:txBody>
          <a:bodyPr>
            <a:normAutofit fontScale="92500" lnSpcReduction="20000"/>
          </a:bodyPr>
          <a:lstStyle/>
          <a:p>
            <a:pPr marL="571500" indent="-571500">
              <a:buFont typeface="+mj-lt"/>
              <a:buAutoNum type="romanUcPeriod"/>
            </a:pPr>
            <a:r>
              <a:rPr lang="de-DE" dirty="0" smtClean="0"/>
              <a:t>Motivation</a:t>
            </a:r>
          </a:p>
          <a:p>
            <a:pPr marL="285750" indent="-285750">
              <a:buFont typeface="+mj-lt"/>
              <a:buAutoNum type="romanUcPeriod"/>
            </a:pPr>
            <a:endParaRPr lang="de-DE" sz="100" dirty="0" smtClean="0"/>
          </a:p>
          <a:p>
            <a:pPr marL="571500" indent="-571500">
              <a:buFont typeface="+mj-lt"/>
              <a:buAutoNum type="romanUcPeriod"/>
            </a:pPr>
            <a:r>
              <a:rPr lang="de-DE" dirty="0" smtClean="0"/>
              <a:t>Konzeption der Anwendung</a:t>
            </a:r>
          </a:p>
          <a:p>
            <a:pPr marL="571500" indent="-571500">
              <a:buFont typeface="+mj-lt"/>
              <a:buAutoNum type="romanUcPeriod"/>
            </a:pPr>
            <a:r>
              <a:rPr lang="de-DE" dirty="0" smtClean="0"/>
              <a:t>Konzeption des künstlichen neuronalen Netzes</a:t>
            </a:r>
          </a:p>
          <a:p>
            <a:pPr marL="285750" indent="-285750">
              <a:buFont typeface="+mj-lt"/>
              <a:buAutoNum type="romanUcPeriod"/>
            </a:pPr>
            <a:endParaRPr lang="de-DE" sz="100" dirty="0" smtClean="0"/>
          </a:p>
          <a:p>
            <a:pPr marL="571500" indent="-571500">
              <a:buFont typeface="+mj-lt"/>
              <a:buAutoNum type="romanUcPeriod"/>
            </a:pPr>
            <a:r>
              <a:rPr lang="de-DE" dirty="0" smtClean="0"/>
              <a:t>Umsetzung der Anwendung</a:t>
            </a:r>
          </a:p>
          <a:p>
            <a:pPr marL="571500" indent="-571500">
              <a:buFont typeface="+mj-lt"/>
              <a:buAutoNum type="romanUcPeriod"/>
            </a:pPr>
            <a:r>
              <a:rPr lang="de-DE" dirty="0" smtClean="0"/>
              <a:t>Umsetzung des künstlichen neuronalen Netzes</a:t>
            </a:r>
          </a:p>
          <a:p>
            <a:pPr marL="571500" indent="-571500">
              <a:buFont typeface="+mj-lt"/>
              <a:buAutoNum type="romanUcPeriod"/>
            </a:pPr>
            <a:r>
              <a:rPr lang="de-DE" dirty="0" smtClean="0"/>
              <a:t>Zusammenführung der Komponenten</a:t>
            </a:r>
          </a:p>
          <a:p>
            <a:pPr marL="571500" indent="-571500">
              <a:buFont typeface="+mj-lt"/>
              <a:buAutoNum type="romanUcPeriod"/>
            </a:pPr>
            <a:endParaRPr lang="de-DE" sz="100" dirty="0" smtClean="0"/>
          </a:p>
          <a:p>
            <a:pPr marL="571500" indent="-571500">
              <a:buFont typeface="+mj-lt"/>
              <a:buAutoNum type="romanUcPeriod"/>
            </a:pPr>
            <a:r>
              <a:rPr lang="de-DE" dirty="0" smtClean="0"/>
              <a:t>Vorstellung der Anwendung</a:t>
            </a:r>
          </a:p>
          <a:p>
            <a:pPr marL="285750" indent="-285750">
              <a:buFont typeface="+mj-lt"/>
              <a:buAutoNum type="romanUcPeriod"/>
            </a:pPr>
            <a:endParaRPr lang="de-DE" sz="100" dirty="0" smtClean="0"/>
          </a:p>
          <a:p>
            <a:pPr marL="571500" indent="-571500">
              <a:buFont typeface="+mj-lt"/>
              <a:buAutoNum type="romanUcPeriod"/>
            </a:pPr>
            <a:r>
              <a:rPr lang="de-DE" dirty="0" smtClean="0"/>
              <a:t>Analyse</a:t>
            </a:r>
          </a:p>
          <a:p>
            <a:pPr marL="0" indent="0">
              <a:buNone/>
            </a:pPr>
            <a:endParaRPr lang="de-DE" sz="100" dirty="0" smtClean="0"/>
          </a:p>
          <a:p>
            <a:pPr marL="571500" indent="-571500">
              <a:buFont typeface="+mj-lt"/>
              <a:buAutoNum type="romanUcPeriod" startAt="9"/>
            </a:pPr>
            <a:r>
              <a:rPr lang="de-DE" b="1" dirty="0" smtClean="0"/>
              <a:t>Fazit</a:t>
            </a:r>
          </a:p>
          <a:p>
            <a:pPr marL="571500" indent="-571500">
              <a:buFont typeface="+mj-lt"/>
              <a:buAutoNum type="romanUcPeriod" startAt="9"/>
            </a:pPr>
            <a:endParaRPr lang="de-DE" dirty="0"/>
          </a:p>
        </p:txBody>
      </p:sp>
      <p:pic>
        <p:nvPicPr>
          <p:cNvPr id="9" name="Inhaltsplatzhalter 6"/>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566434" y="365125"/>
            <a:ext cx="3250865" cy="2589856"/>
          </a:xfrm>
          <a:prstGeom prst="rect">
            <a:avLst/>
          </a:prstGeom>
        </p:spPr>
      </p:pic>
    </p:spTree>
    <p:extLst>
      <p:ext uri="{BB962C8B-B14F-4D97-AF65-F5344CB8AC3E}">
        <p14:creationId xmlns:p14="http://schemas.microsoft.com/office/powerpoint/2010/main" val="14597822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9"/>
            </a:pPr>
            <a:r>
              <a:rPr lang="de-DE" b="1" dirty="0" smtClean="0"/>
              <a:t>Fazit</a:t>
            </a:r>
            <a:endParaRPr lang="de-DE" b="1" dirty="0"/>
          </a:p>
        </p:txBody>
      </p:sp>
      <p:sp>
        <p:nvSpPr>
          <p:cNvPr id="3" name="Inhaltsplatzhalter 2"/>
          <p:cNvSpPr>
            <a:spLocks noGrp="1"/>
          </p:cNvSpPr>
          <p:nvPr>
            <p:ph idx="1"/>
          </p:nvPr>
        </p:nvSpPr>
        <p:spPr/>
        <p:txBody>
          <a:bodyPr>
            <a:normAutofit lnSpcReduction="10000"/>
          </a:bodyPr>
          <a:lstStyle/>
          <a:p>
            <a:r>
              <a:rPr lang="de-DE" dirty="0" smtClean="0"/>
              <a:t>Die Prognose von Börsenkursen ist prinzipiell möglich.</a:t>
            </a:r>
          </a:p>
          <a:p>
            <a:r>
              <a:rPr lang="de-DE" dirty="0" smtClean="0"/>
              <a:t>Basismodell arbeitet nur mit linearen Zusammenhängen.</a:t>
            </a:r>
          </a:p>
          <a:p>
            <a:pPr lvl="1"/>
            <a:r>
              <a:rPr lang="de-DE" dirty="0" smtClean="0"/>
              <a:t>Abgeschottete Welt   </a:t>
            </a:r>
          </a:p>
          <a:p>
            <a:pPr lvl="1"/>
            <a:r>
              <a:rPr lang="de-DE" dirty="0" smtClean="0"/>
              <a:t>Erweiterung durch nichtlineare Zusammenhänge möglich:</a:t>
            </a:r>
          </a:p>
          <a:p>
            <a:pPr lvl="2"/>
            <a:r>
              <a:rPr lang="de-DE" dirty="0" smtClean="0"/>
              <a:t>Leitzins</a:t>
            </a:r>
          </a:p>
          <a:p>
            <a:pPr lvl="2"/>
            <a:r>
              <a:rPr lang="de-DE" dirty="0" smtClean="0"/>
              <a:t>Weltereignisse</a:t>
            </a:r>
          </a:p>
          <a:p>
            <a:pPr lvl="2"/>
            <a:r>
              <a:rPr lang="de-DE" dirty="0" smtClean="0"/>
              <a:t>Kurse anderer Börsen</a:t>
            </a:r>
          </a:p>
          <a:p>
            <a:pPr lvl="2"/>
            <a:endParaRPr lang="de-DE" dirty="0"/>
          </a:p>
          <a:p>
            <a:r>
              <a:rPr lang="de-DE" dirty="0" smtClean="0"/>
              <a:t>Prognosen mit neuronalen Netzen sind umstritten:</a:t>
            </a:r>
          </a:p>
          <a:p>
            <a:pPr lvl="1"/>
            <a:r>
              <a:rPr lang="de-DE" dirty="0" smtClean="0"/>
              <a:t>Befürworter: nichtlineare Muster erkennen wertvoll.</a:t>
            </a:r>
          </a:p>
          <a:p>
            <a:pPr lvl="1"/>
            <a:r>
              <a:rPr lang="de-DE" dirty="0" smtClean="0"/>
              <a:t>Kritiker: KNN denkt wie ein Mensch        macht die gleichen Fehler. </a:t>
            </a:r>
          </a:p>
          <a:p>
            <a:pPr marL="914400" lvl="2" indent="0">
              <a:buNone/>
            </a:pPr>
            <a:endParaRPr lang="de-DE" dirty="0"/>
          </a:p>
          <a:p>
            <a:pPr lvl="2"/>
            <a:endParaRPr lang="de-DE" dirty="0" smtClean="0"/>
          </a:p>
          <a:p>
            <a:pPr lvl="2"/>
            <a:endParaRPr lang="de-DE" dirty="0"/>
          </a:p>
          <a:p>
            <a:pPr lvl="3"/>
            <a:endParaRPr lang="de-DE" dirty="0"/>
          </a:p>
          <a:p>
            <a:pPr marL="1371600" lvl="3" indent="0">
              <a:buNone/>
            </a:pPr>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52</a:t>
            </a:fld>
            <a:endParaRPr lang="de-DE" dirty="0"/>
          </a:p>
        </p:txBody>
      </p:sp>
      <p:sp>
        <p:nvSpPr>
          <p:cNvPr id="8" name="Pfeil nach rechts 7"/>
          <p:cNvSpPr/>
          <p:nvPr/>
        </p:nvSpPr>
        <p:spPr>
          <a:xfrm>
            <a:off x="6133731" y="5582095"/>
            <a:ext cx="310635" cy="12602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5488041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9"/>
            </a:pPr>
            <a:r>
              <a:rPr lang="de-DE" b="1" dirty="0" smtClean="0"/>
              <a:t>Fazit</a:t>
            </a:r>
            <a:endParaRPr lang="de-DE" b="1" dirty="0"/>
          </a:p>
        </p:txBody>
      </p:sp>
      <p:sp>
        <p:nvSpPr>
          <p:cNvPr id="3" name="Inhaltsplatzhalter 2"/>
          <p:cNvSpPr>
            <a:spLocks noGrp="1"/>
          </p:cNvSpPr>
          <p:nvPr>
            <p:ph idx="1"/>
          </p:nvPr>
        </p:nvSpPr>
        <p:spPr/>
        <p:txBody>
          <a:bodyPr>
            <a:normAutofit/>
          </a:bodyPr>
          <a:lstStyle/>
          <a:p>
            <a:r>
              <a:rPr lang="de-DE" dirty="0" smtClean="0"/>
              <a:t>KNN als Ergänzung sinnvoll, nicht als alleiniges Prognoseintrument.</a:t>
            </a:r>
          </a:p>
          <a:p>
            <a:endParaRPr lang="de-DE" dirty="0"/>
          </a:p>
          <a:p>
            <a:r>
              <a:rPr lang="de-DE" dirty="0" smtClean="0"/>
              <a:t>Anwendungen dieser Art bereits zahlreich auf dem Markt vorhanden:</a:t>
            </a:r>
          </a:p>
          <a:p>
            <a:pPr lvl="1"/>
            <a:r>
              <a:rPr lang="de-DE" dirty="0" smtClean="0"/>
              <a:t>Neuroshell Trader</a:t>
            </a:r>
          </a:p>
          <a:p>
            <a:pPr lvl="1"/>
            <a:r>
              <a:rPr lang="de-DE" dirty="0" smtClean="0"/>
              <a:t>Altredo</a:t>
            </a:r>
          </a:p>
          <a:p>
            <a:pPr lvl="1"/>
            <a:r>
              <a:rPr lang="de-DE" dirty="0" smtClean="0"/>
              <a:t>…</a:t>
            </a:r>
          </a:p>
          <a:p>
            <a:pPr lvl="1"/>
            <a:endParaRPr lang="de-DE" dirty="0"/>
          </a:p>
          <a:p>
            <a:pPr lvl="1"/>
            <a:endParaRPr lang="de-DE" dirty="0" smtClean="0"/>
          </a:p>
          <a:p>
            <a:pPr lvl="1"/>
            <a:endParaRPr lang="de-DE" dirty="0" smtClean="0"/>
          </a:p>
          <a:p>
            <a:endParaRPr lang="de-DE" dirty="0" smtClean="0"/>
          </a:p>
        </p:txBody>
      </p:sp>
      <p:sp>
        <p:nvSpPr>
          <p:cNvPr id="4" name="Datumsplatzhalter 3"/>
          <p:cNvSpPr>
            <a:spLocks noGrp="1"/>
          </p:cNvSpPr>
          <p:nvPr>
            <p:ph type="dt" sz="half" idx="10"/>
          </p:nvPr>
        </p:nvSpPr>
        <p:spPr/>
        <p:txBody>
          <a:bodyPr/>
          <a:lstStyle/>
          <a:p>
            <a:fld id="{7AC709DD-AC18-4FBA-B4E6-46DED743653E}"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53</a:t>
            </a:fld>
            <a:endParaRPr lang="de-DE" dirty="0"/>
          </a:p>
        </p:txBody>
      </p:sp>
    </p:spTree>
    <p:extLst>
      <p:ext uri="{BB962C8B-B14F-4D97-AF65-F5344CB8AC3E}">
        <p14:creationId xmlns:p14="http://schemas.microsoft.com/office/powerpoint/2010/main" val="23407494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5364" y="2954981"/>
            <a:ext cx="9886502" cy="1325563"/>
          </a:xfrm>
        </p:spPr>
        <p:txBody>
          <a:bodyPr/>
          <a:lstStyle/>
          <a:p>
            <a:pPr algn="ctr"/>
            <a:r>
              <a:rPr lang="de-DE" b="1" dirty="0" smtClean="0"/>
              <a:t>Präsentationsende…</a:t>
            </a:r>
            <a:br>
              <a:rPr lang="de-DE" b="1" dirty="0" smtClean="0"/>
            </a:br>
            <a:r>
              <a:rPr lang="de-DE" b="1" dirty="0" smtClean="0"/>
              <a:t>	                                  …Fragen &amp; Diskussion</a:t>
            </a:r>
            <a:endParaRPr lang="de-DE" b="1" dirty="0"/>
          </a:p>
        </p:txBody>
      </p:sp>
      <p:sp>
        <p:nvSpPr>
          <p:cNvPr id="4" name="Datumsplatzhalter 3"/>
          <p:cNvSpPr>
            <a:spLocks noGrp="1"/>
          </p:cNvSpPr>
          <p:nvPr>
            <p:ph type="dt" sz="half" idx="10"/>
          </p:nvPr>
        </p:nvSpPr>
        <p:spPr/>
        <p:txBody>
          <a:bodyPr/>
          <a:lstStyle/>
          <a:p>
            <a:fld id="{7AC709DD-AC18-4FBA-B4E6-46DED743653E}"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54</a:t>
            </a:fld>
            <a:endParaRPr lang="de-DE" dirty="0"/>
          </a:p>
        </p:txBody>
      </p:sp>
      <p:pic>
        <p:nvPicPr>
          <p:cNvPr id="7" name="Inhaltsplatzhalter 6"/>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566434" y="365125"/>
            <a:ext cx="3250865" cy="2589856"/>
          </a:xfrm>
          <a:prstGeom prst="rect">
            <a:avLst/>
          </a:prstGeom>
        </p:spPr>
      </p:pic>
    </p:spTree>
    <p:extLst>
      <p:ext uri="{BB962C8B-B14F-4D97-AF65-F5344CB8AC3E}">
        <p14:creationId xmlns:p14="http://schemas.microsoft.com/office/powerpoint/2010/main" val="29195433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7AC709DD-AC18-4FBA-B4E6-46DED743653E}"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5</a:t>
            </a:fld>
            <a:endParaRPr lang="de-DE" dirty="0"/>
          </a:p>
        </p:txBody>
      </p:sp>
      <p:sp>
        <p:nvSpPr>
          <p:cNvPr id="8" name="Inhaltsplatzhalter 7"/>
          <p:cNvSpPr>
            <a:spLocks noGrp="1"/>
          </p:cNvSpPr>
          <p:nvPr>
            <p:ph idx="1"/>
          </p:nvPr>
        </p:nvSpPr>
        <p:spPr/>
        <p:txBody>
          <a:bodyPr>
            <a:normAutofit fontScale="92500" lnSpcReduction="20000"/>
          </a:bodyPr>
          <a:lstStyle/>
          <a:p>
            <a:pPr marL="571500" indent="-571500">
              <a:buFont typeface="+mj-lt"/>
              <a:buAutoNum type="romanUcPeriod"/>
            </a:pPr>
            <a:r>
              <a:rPr lang="de-DE" dirty="0" smtClean="0"/>
              <a:t>Motivation</a:t>
            </a:r>
          </a:p>
          <a:p>
            <a:pPr marL="285750" indent="-285750">
              <a:buFont typeface="+mj-lt"/>
              <a:buAutoNum type="romanUcPeriod"/>
            </a:pPr>
            <a:endParaRPr lang="de-DE" sz="100" dirty="0" smtClean="0"/>
          </a:p>
          <a:p>
            <a:pPr marL="571500" indent="-571500">
              <a:buFont typeface="+mj-lt"/>
              <a:buAutoNum type="romanUcPeriod"/>
            </a:pPr>
            <a:r>
              <a:rPr lang="de-DE" b="1" dirty="0" smtClean="0"/>
              <a:t>Konzeption der Anwendung</a:t>
            </a:r>
          </a:p>
          <a:p>
            <a:pPr marL="571500" indent="-571500">
              <a:buFont typeface="+mj-lt"/>
              <a:buAutoNum type="romanUcPeriod"/>
            </a:pPr>
            <a:r>
              <a:rPr lang="de-DE" dirty="0" smtClean="0"/>
              <a:t>Konzeption des künstlichen neuronalen Netzes</a:t>
            </a:r>
          </a:p>
          <a:p>
            <a:pPr marL="285750" indent="-285750">
              <a:buFont typeface="+mj-lt"/>
              <a:buAutoNum type="romanUcPeriod"/>
            </a:pPr>
            <a:endParaRPr lang="de-DE" sz="100" dirty="0" smtClean="0"/>
          </a:p>
          <a:p>
            <a:pPr marL="571500" indent="-571500">
              <a:buFont typeface="+mj-lt"/>
              <a:buAutoNum type="romanUcPeriod"/>
            </a:pPr>
            <a:r>
              <a:rPr lang="de-DE" dirty="0" smtClean="0"/>
              <a:t>Umsetzung der Anwendung</a:t>
            </a:r>
          </a:p>
          <a:p>
            <a:pPr marL="571500" indent="-571500">
              <a:buFont typeface="+mj-lt"/>
              <a:buAutoNum type="romanUcPeriod"/>
            </a:pPr>
            <a:r>
              <a:rPr lang="de-DE" dirty="0" smtClean="0"/>
              <a:t>Umsetzung des künstlichen neuronalen Netzes</a:t>
            </a:r>
          </a:p>
          <a:p>
            <a:pPr marL="571500" indent="-571500">
              <a:buFont typeface="+mj-lt"/>
              <a:buAutoNum type="romanUcPeriod"/>
            </a:pPr>
            <a:r>
              <a:rPr lang="de-DE" dirty="0" smtClean="0"/>
              <a:t>Zusammenführung der Komponenten</a:t>
            </a:r>
          </a:p>
          <a:p>
            <a:pPr marL="571500" indent="-571500">
              <a:buFont typeface="+mj-lt"/>
              <a:buAutoNum type="romanUcPeriod"/>
            </a:pPr>
            <a:endParaRPr lang="de-DE" sz="100" dirty="0" smtClean="0"/>
          </a:p>
          <a:p>
            <a:pPr marL="571500" indent="-571500">
              <a:buFont typeface="+mj-lt"/>
              <a:buAutoNum type="romanUcPeriod"/>
            </a:pPr>
            <a:r>
              <a:rPr lang="de-DE" dirty="0" smtClean="0"/>
              <a:t>Vorstellung der Anwendung</a:t>
            </a:r>
          </a:p>
          <a:p>
            <a:pPr marL="285750" indent="-285750">
              <a:buFont typeface="+mj-lt"/>
              <a:buAutoNum type="romanUcPeriod"/>
            </a:pPr>
            <a:endParaRPr lang="de-DE" sz="100" dirty="0" smtClean="0"/>
          </a:p>
          <a:p>
            <a:pPr marL="571500" indent="-571500">
              <a:buFont typeface="+mj-lt"/>
              <a:buAutoNum type="romanUcPeriod"/>
            </a:pPr>
            <a:r>
              <a:rPr lang="de-DE" dirty="0" smtClean="0"/>
              <a:t>Analyse</a:t>
            </a:r>
          </a:p>
          <a:p>
            <a:pPr marL="0" indent="0">
              <a:buNone/>
            </a:pPr>
            <a:endParaRPr lang="de-DE" sz="100" dirty="0" smtClean="0"/>
          </a:p>
          <a:p>
            <a:pPr marL="571500" indent="-571500">
              <a:buFont typeface="+mj-lt"/>
              <a:buAutoNum type="romanUcPeriod" startAt="9"/>
            </a:pPr>
            <a:r>
              <a:rPr lang="de-DE" dirty="0" smtClean="0"/>
              <a:t>Fazit</a:t>
            </a:r>
          </a:p>
          <a:p>
            <a:pPr marL="571500" indent="-571500">
              <a:buFont typeface="+mj-lt"/>
              <a:buAutoNum type="romanUcPeriod" startAt="9"/>
            </a:pPr>
            <a:endParaRPr lang="de-DE" dirty="0"/>
          </a:p>
        </p:txBody>
      </p:sp>
      <p:pic>
        <p:nvPicPr>
          <p:cNvPr id="9" name="Inhaltsplatzhalter 6"/>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566434" y="365125"/>
            <a:ext cx="3250865" cy="2589856"/>
          </a:xfrm>
          <a:prstGeom prst="rect">
            <a:avLst/>
          </a:prstGeom>
        </p:spPr>
      </p:pic>
    </p:spTree>
    <p:extLst>
      <p:ext uri="{BB962C8B-B14F-4D97-AF65-F5344CB8AC3E}">
        <p14:creationId xmlns:p14="http://schemas.microsoft.com/office/powerpoint/2010/main" val="31479361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2"/>
            </a:pPr>
            <a:r>
              <a:rPr lang="de-DE" b="1" dirty="0" smtClean="0"/>
              <a:t>Konzeption der Anwendung</a:t>
            </a:r>
            <a:endParaRPr lang="de-DE" b="1" dirty="0"/>
          </a:p>
        </p:txBody>
      </p:sp>
      <p:sp>
        <p:nvSpPr>
          <p:cNvPr id="3" name="Inhaltsplatzhalter 2"/>
          <p:cNvSpPr>
            <a:spLocks noGrp="1"/>
          </p:cNvSpPr>
          <p:nvPr>
            <p:ph idx="1"/>
          </p:nvPr>
        </p:nvSpPr>
        <p:spPr/>
        <p:txBody>
          <a:bodyPr/>
          <a:lstStyle/>
          <a:p>
            <a:r>
              <a:rPr lang="de-DE" dirty="0" smtClean="0"/>
              <a:t>&lt;&lt;Benedikt&gt;&gt;</a:t>
            </a:r>
            <a:endParaRPr lang="de-DE" dirty="0"/>
          </a:p>
        </p:txBody>
      </p:sp>
      <p:sp>
        <p:nvSpPr>
          <p:cNvPr id="4" name="Datumsplatzhalter 3"/>
          <p:cNvSpPr>
            <a:spLocks noGrp="1"/>
          </p:cNvSpPr>
          <p:nvPr>
            <p:ph type="dt" sz="half" idx="10"/>
          </p:nvPr>
        </p:nvSpPr>
        <p:spPr/>
        <p:txBody>
          <a:bodyPr/>
          <a:lstStyle/>
          <a:p>
            <a:fld id="{7AC709DD-AC18-4FBA-B4E6-46DED743653E}"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6</a:t>
            </a:fld>
            <a:endParaRPr lang="de-DE" dirty="0"/>
          </a:p>
        </p:txBody>
      </p:sp>
    </p:spTree>
    <p:extLst>
      <p:ext uri="{BB962C8B-B14F-4D97-AF65-F5344CB8AC3E}">
        <p14:creationId xmlns:p14="http://schemas.microsoft.com/office/powerpoint/2010/main" val="5905603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7AC709DD-AC18-4FBA-B4E6-46DED743653E}"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dirty="0"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7</a:t>
            </a:fld>
            <a:endParaRPr lang="de-DE" dirty="0"/>
          </a:p>
        </p:txBody>
      </p:sp>
      <p:sp>
        <p:nvSpPr>
          <p:cNvPr id="8" name="Inhaltsplatzhalter 7"/>
          <p:cNvSpPr>
            <a:spLocks noGrp="1"/>
          </p:cNvSpPr>
          <p:nvPr>
            <p:ph idx="1"/>
          </p:nvPr>
        </p:nvSpPr>
        <p:spPr/>
        <p:txBody>
          <a:bodyPr>
            <a:normAutofit fontScale="92500" lnSpcReduction="20000"/>
          </a:bodyPr>
          <a:lstStyle/>
          <a:p>
            <a:pPr marL="571500" indent="-571500">
              <a:buFont typeface="+mj-lt"/>
              <a:buAutoNum type="romanUcPeriod"/>
            </a:pPr>
            <a:r>
              <a:rPr lang="de-DE" dirty="0" smtClean="0"/>
              <a:t>Motivation</a:t>
            </a:r>
          </a:p>
          <a:p>
            <a:pPr marL="285750" indent="-285750">
              <a:buFont typeface="+mj-lt"/>
              <a:buAutoNum type="romanUcPeriod"/>
            </a:pPr>
            <a:endParaRPr lang="de-DE" sz="100" dirty="0" smtClean="0"/>
          </a:p>
          <a:p>
            <a:pPr marL="571500" indent="-571500">
              <a:buFont typeface="+mj-lt"/>
              <a:buAutoNum type="romanUcPeriod"/>
            </a:pPr>
            <a:r>
              <a:rPr lang="de-DE" dirty="0" smtClean="0"/>
              <a:t>Konzeption der Anwendung</a:t>
            </a:r>
          </a:p>
          <a:p>
            <a:pPr marL="571500" indent="-571500">
              <a:buFont typeface="+mj-lt"/>
              <a:buAutoNum type="romanUcPeriod"/>
            </a:pPr>
            <a:r>
              <a:rPr lang="de-DE" b="1" dirty="0" smtClean="0"/>
              <a:t>Konzeption des künstlichen neuronalen Netzes</a:t>
            </a:r>
          </a:p>
          <a:p>
            <a:pPr marL="285750" indent="-285750">
              <a:buFont typeface="+mj-lt"/>
              <a:buAutoNum type="romanUcPeriod"/>
            </a:pPr>
            <a:endParaRPr lang="de-DE" sz="100" dirty="0" smtClean="0"/>
          </a:p>
          <a:p>
            <a:pPr marL="571500" indent="-571500">
              <a:buFont typeface="+mj-lt"/>
              <a:buAutoNum type="romanUcPeriod"/>
            </a:pPr>
            <a:r>
              <a:rPr lang="de-DE" dirty="0" smtClean="0"/>
              <a:t>Umsetzung der Anwendung</a:t>
            </a:r>
          </a:p>
          <a:p>
            <a:pPr marL="571500" indent="-571500">
              <a:buFont typeface="+mj-lt"/>
              <a:buAutoNum type="romanUcPeriod"/>
            </a:pPr>
            <a:r>
              <a:rPr lang="de-DE" dirty="0" smtClean="0"/>
              <a:t>Umsetzung des künstlichen neuronalen Netzes</a:t>
            </a:r>
          </a:p>
          <a:p>
            <a:pPr marL="571500" indent="-571500">
              <a:buFont typeface="+mj-lt"/>
              <a:buAutoNum type="romanUcPeriod"/>
            </a:pPr>
            <a:r>
              <a:rPr lang="de-DE" dirty="0" smtClean="0"/>
              <a:t>Zusammenführung der Komponenten</a:t>
            </a:r>
          </a:p>
          <a:p>
            <a:pPr marL="571500" indent="-571500">
              <a:buFont typeface="+mj-lt"/>
              <a:buAutoNum type="romanUcPeriod"/>
            </a:pPr>
            <a:endParaRPr lang="de-DE" sz="100" dirty="0" smtClean="0"/>
          </a:p>
          <a:p>
            <a:pPr marL="571500" indent="-571500">
              <a:buFont typeface="+mj-lt"/>
              <a:buAutoNum type="romanUcPeriod"/>
            </a:pPr>
            <a:r>
              <a:rPr lang="de-DE" dirty="0" smtClean="0"/>
              <a:t>Vorstellung der Anwendung</a:t>
            </a:r>
          </a:p>
          <a:p>
            <a:pPr marL="285750" indent="-285750">
              <a:buFont typeface="+mj-lt"/>
              <a:buAutoNum type="romanUcPeriod"/>
            </a:pPr>
            <a:endParaRPr lang="de-DE" sz="100" dirty="0" smtClean="0"/>
          </a:p>
          <a:p>
            <a:pPr marL="571500" indent="-571500">
              <a:buFont typeface="+mj-lt"/>
              <a:buAutoNum type="romanUcPeriod"/>
            </a:pPr>
            <a:r>
              <a:rPr lang="de-DE" dirty="0" smtClean="0"/>
              <a:t>Analyse</a:t>
            </a:r>
          </a:p>
          <a:p>
            <a:pPr marL="0" indent="0">
              <a:buNone/>
            </a:pPr>
            <a:endParaRPr lang="de-DE" sz="100" dirty="0" smtClean="0"/>
          </a:p>
          <a:p>
            <a:pPr marL="571500" indent="-571500">
              <a:buFont typeface="+mj-lt"/>
              <a:buAutoNum type="romanUcPeriod" startAt="9"/>
            </a:pPr>
            <a:r>
              <a:rPr lang="de-DE" dirty="0" smtClean="0"/>
              <a:t>Fazit</a:t>
            </a:r>
          </a:p>
          <a:p>
            <a:pPr marL="571500" indent="-571500">
              <a:buFont typeface="+mj-lt"/>
              <a:buAutoNum type="romanUcPeriod" startAt="9"/>
            </a:pPr>
            <a:endParaRPr lang="de-DE" dirty="0"/>
          </a:p>
        </p:txBody>
      </p:sp>
      <p:pic>
        <p:nvPicPr>
          <p:cNvPr id="9" name="Inhaltsplatzhalter 6"/>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566434" y="365125"/>
            <a:ext cx="3250865" cy="2589856"/>
          </a:xfrm>
          <a:prstGeom prst="rect">
            <a:avLst/>
          </a:prstGeom>
        </p:spPr>
      </p:pic>
    </p:spTree>
    <p:extLst>
      <p:ext uri="{BB962C8B-B14F-4D97-AF65-F5344CB8AC3E}">
        <p14:creationId xmlns:p14="http://schemas.microsoft.com/office/powerpoint/2010/main" val="11534708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857250" indent="-857250">
              <a:buFont typeface="+mj-lt"/>
              <a:buAutoNum type="romanUcPeriod" startAt="3"/>
            </a:pPr>
            <a:r>
              <a:rPr lang="de-DE" b="1" dirty="0" smtClean="0"/>
              <a:t>Konzeption des künstlichen neuronalen Netzes</a:t>
            </a:r>
            <a:endParaRPr lang="de-DE"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838199" y="1825625"/>
                <a:ext cx="10602433" cy="4351338"/>
              </a:xfrm>
            </p:spPr>
            <p:txBody>
              <a:bodyPr/>
              <a:lstStyle/>
              <a:p>
                <a:r>
                  <a:rPr lang="de-DE" dirty="0" smtClean="0"/>
                  <a:t>Netztyp</a:t>
                </a:r>
              </a:p>
              <a:p>
                <a:pPr lvl="1"/>
                <a:r>
                  <a:rPr lang="de-DE" dirty="0" smtClean="0"/>
                  <a:t>Heteroassoziative Netze	:</a:t>
                </a:r>
                <a:r>
                  <a:rPr lang="de-DE" dirty="0"/>
                  <a:t> </a:t>
                </a:r>
                <a:endParaRPr lang="de-DE" dirty="0" smtClean="0"/>
              </a:p>
              <a:p>
                <a:pPr lvl="2"/>
                <a14:m>
                  <m:oMath xmlns:m="http://schemas.openxmlformats.org/officeDocument/2006/math">
                    <m:acc>
                      <m:accPr>
                        <m:chr m:val="⃗"/>
                        <m:ctrlPr>
                          <a:rPr lang="de-DE" i="1" smtClean="0">
                            <a:latin typeface="Cambria Math" panose="02040503050406030204" pitchFamily="18" charset="0"/>
                          </a:rPr>
                        </m:ctrlPr>
                      </m:accPr>
                      <m:e>
                        <m:sSub>
                          <m:sSubPr>
                            <m:ctrlPr>
                              <a:rPr lang="de-DE" b="0" i="1" smtClean="0">
                                <a:latin typeface="Cambria Math" panose="02040503050406030204" pitchFamily="18" charset="0"/>
                              </a:rPr>
                            </m:ctrlPr>
                          </m:sSubPr>
                          <m:e>
                            <m:r>
                              <a:rPr lang="de-DE" b="0" i="1" smtClean="0">
                                <a:latin typeface="Cambria Math"/>
                              </a:rPr>
                              <m:t>𝑉</m:t>
                            </m:r>
                          </m:e>
                          <m:sub>
                            <m:r>
                              <a:rPr lang="de-DE" b="0" i="1" smtClean="0">
                                <a:latin typeface="Cambria Math"/>
                              </a:rPr>
                              <m:t>𝑖</m:t>
                            </m:r>
                          </m:sub>
                        </m:sSub>
                      </m:e>
                    </m:acc>
                    <m:r>
                      <a:rPr lang="de-DE" b="0" i="1" smtClean="0">
                        <a:latin typeface="Cambria Math"/>
                      </a:rPr>
                      <m:t> </m:t>
                    </m:r>
                    <m:d>
                      <m:dPr>
                        <m:ctrlPr>
                          <a:rPr lang="de-DE" b="0" i="1" smtClean="0">
                            <a:latin typeface="Cambria Math" panose="02040503050406030204" pitchFamily="18" charset="0"/>
                          </a:rPr>
                        </m:ctrlPr>
                      </m:dPr>
                      <m:e>
                        <m:r>
                          <a:rPr lang="de-DE" b="0" i="1" smtClean="0">
                            <a:latin typeface="Cambria Math"/>
                          </a:rPr>
                          <m:t>1,…,</m:t>
                        </m:r>
                        <m:r>
                          <a:rPr lang="de-DE" b="0" i="1" smtClean="0">
                            <a:latin typeface="Cambria Math"/>
                          </a:rPr>
                          <m:t>𝑛</m:t>
                        </m:r>
                      </m:e>
                    </m:d>
                    <m:r>
                      <a:rPr lang="de-DE" b="0" i="1" smtClean="0">
                        <a:latin typeface="Cambria Math"/>
                        <a:ea typeface="Cambria Math"/>
                      </a:rPr>
                      <m:t>→</m:t>
                    </m:r>
                    <m:acc>
                      <m:accPr>
                        <m:chr m:val="⃗"/>
                        <m:ctrlPr>
                          <a:rPr lang="de-DE" i="1">
                            <a:latin typeface="Cambria Math" panose="02040503050406030204" pitchFamily="18" charset="0"/>
                          </a:rPr>
                        </m:ctrlPr>
                      </m:accPr>
                      <m:e>
                        <m:sSub>
                          <m:sSubPr>
                            <m:ctrlPr>
                              <a:rPr lang="de-DE" i="1">
                                <a:latin typeface="Cambria Math" panose="02040503050406030204" pitchFamily="18" charset="0"/>
                              </a:rPr>
                            </m:ctrlPr>
                          </m:sSubPr>
                          <m:e>
                            <m:r>
                              <a:rPr lang="de-DE" i="1">
                                <a:latin typeface="Cambria Math"/>
                              </a:rPr>
                              <m:t>𝑉</m:t>
                            </m:r>
                          </m:e>
                          <m:sub>
                            <m:r>
                              <a:rPr lang="de-DE" b="0" i="1" smtClean="0">
                                <a:latin typeface="Cambria Math"/>
                              </a:rPr>
                              <m:t>𝑜</m:t>
                            </m:r>
                          </m:sub>
                        </m:sSub>
                      </m:e>
                    </m:acc>
                    <m:r>
                      <a:rPr lang="de-DE" b="0" i="1" smtClean="0">
                        <a:latin typeface="Cambria Math"/>
                      </a:rPr>
                      <m:t> </m:t>
                    </m:r>
                    <m:d>
                      <m:dPr>
                        <m:ctrlPr>
                          <a:rPr lang="de-DE" b="0" i="1" smtClean="0">
                            <a:latin typeface="Cambria Math" panose="02040503050406030204" pitchFamily="18" charset="0"/>
                          </a:rPr>
                        </m:ctrlPr>
                      </m:dPr>
                      <m:e>
                        <m:r>
                          <a:rPr lang="de-DE" b="0" i="1" smtClean="0">
                            <a:latin typeface="Cambria Math"/>
                          </a:rPr>
                          <m:t>1,…,</m:t>
                        </m:r>
                        <m:r>
                          <a:rPr lang="de-DE" b="0" i="1" smtClean="0">
                            <a:latin typeface="Cambria Math"/>
                          </a:rPr>
                          <m:t>𝑘</m:t>
                        </m:r>
                      </m:e>
                    </m:d>
                    <m:r>
                      <a:rPr lang="de-DE" b="0" i="1" smtClean="0">
                        <a:latin typeface="Cambria Math"/>
                      </a:rPr>
                      <m:t>;</m:t>
                    </m:r>
                    <m:r>
                      <a:rPr lang="de-DE" b="0" i="1" smtClean="0">
                        <a:latin typeface="Cambria Math"/>
                      </a:rPr>
                      <m:t>𝑘</m:t>
                    </m:r>
                    <m:r>
                      <a:rPr lang="de-DE" b="0" i="1" smtClean="0">
                        <a:latin typeface="Cambria Math"/>
                      </a:rPr>
                      <m:t>≤</m:t>
                    </m:r>
                    <m:r>
                      <a:rPr lang="de-DE" b="0" i="1" smtClean="0">
                        <a:latin typeface="Cambria Math"/>
                      </a:rPr>
                      <m:t>𝑛</m:t>
                    </m:r>
                  </m:oMath>
                </a14:m>
                <a:endParaRPr lang="de-DE" dirty="0"/>
              </a:p>
              <a:p>
                <a:pPr lvl="1"/>
                <a:r>
                  <a:rPr lang="de-DE" dirty="0" smtClean="0"/>
                  <a:t>Autoassoziative Netze: </a:t>
                </a:r>
              </a:p>
              <a:p>
                <a:pPr lvl="2"/>
                <a14:m>
                  <m:oMath xmlns:m="http://schemas.openxmlformats.org/officeDocument/2006/math">
                    <m:acc>
                      <m:accPr>
                        <m:chr m:val="⃗"/>
                        <m:ctrlPr>
                          <a:rPr lang="de-DE" i="1">
                            <a:latin typeface="Cambria Math" panose="02040503050406030204" pitchFamily="18" charset="0"/>
                          </a:rPr>
                        </m:ctrlPr>
                      </m:accPr>
                      <m:e>
                        <m:sSub>
                          <m:sSubPr>
                            <m:ctrlPr>
                              <a:rPr lang="de-DE" i="1">
                                <a:latin typeface="Cambria Math" panose="02040503050406030204" pitchFamily="18" charset="0"/>
                              </a:rPr>
                            </m:ctrlPr>
                          </m:sSubPr>
                          <m:e>
                            <m:r>
                              <a:rPr lang="de-DE" i="1">
                                <a:latin typeface="Cambria Math"/>
                              </a:rPr>
                              <m:t>𝑉</m:t>
                            </m:r>
                          </m:e>
                          <m:sub>
                            <m:r>
                              <a:rPr lang="de-DE" i="1">
                                <a:latin typeface="Cambria Math"/>
                              </a:rPr>
                              <m:t>𝑖</m:t>
                            </m:r>
                          </m:sub>
                        </m:sSub>
                      </m:e>
                    </m:acc>
                    <m:r>
                      <a:rPr lang="de-DE" i="1">
                        <a:latin typeface="Cambria Math"/>
                      </a:rPr>
                      <m:t> </m:t>
                    </m:r>
                    <m:d>
                      <m:dPr>
                        <m:ctrlPr>
                          <a:rPr lang="de-DE" i="1">
                            <a:latin typeface="Cambria Math" panose="02040503050406030204" pitchFamily="18" charset="0"/>
                          </a:rPr>
                        </m:ctrlPr>
                      </m:dPr>
                      <m:e>
                        <m:r>
                          <a:rPr lang="de-DE" i="1">
                            <a:latin typeface="Cambria Math"/>
                          </a:rPr>
                          <m:t>1,…,</m:t>
                        </m:r>
                        <m:r>
                          <a:rPr lang="de-DE" i="1">
                            <a:latin typeface="Cambria Math"/>
                          </a:rPr>
                          <m:t>𝑛</m:t>
                        </m:r>
                      </m:e>
                    </m:d>
                    <m:r>
                      <a:rPr lang="de-DE" i="1">
                        <a:latin typeface="Cambria Math"/>
                        <a:ea typeface="Cambria Math"/>
                      </a:rPr>
                      <m:t>→</m:t>
                    </m:r>
                    <m:acc>
                      <m:accPr>
                        <m:chr m:val="⃗"/>
                        <m:ctrlPr>
                          <a:rPr lang="de-DE" i="1">
                            <a:latin typeface="Cambria Math" panose="02040503050406030204" pitchFamily="18" charset="0"/>
                          </a:rPr>
                        </m:ctrlPr>
                      </m:accPr>
                      <m:e>
                        <m:sSub>
                          <m:sSubPr>
                            <m:ctrlPr>
                              <a:rPr lang="de-DE" i="1">
                                <a:latin typeface="Cambria Math" panose="02040503050406030204" pitchFamily="18" charset="0"/>
                              </a:rPr>
                            </m:ctrlPr>
                          </m:sSubPr>
                          <m:e>
                            <m:r>
                              <a:rPr lang="de-DE" i="1">
                                <a:latin typeface="Cambria Math"/>
                              </a:rPr>
                              <m:t>𝑉</m:t>
                            </m:r>
                          </m:e>
                          <m:sub>
                            <m:r>
                              <a:rPr lang="de-DE" i="1">
                                <a:latin typeface="Cambria Math"/>
                              </a:rPr>
                              <m:t>𝑜</m:t>
                            </m:r>
                          </m:sub>
                        </m:sSub>
                      </m:e>
                    </m:acc>
                    <m:r>
                      <a:rPr lang="de-DE" i="1">
                        <a:latin typeface="Cambria Math"/>
                      </a:rPr>
                      <m:t> </m:t>
                    </m:r>
                    <m:d>
                      <m:dPr>
                        <m:ctrlPr>
                          <a:rPr lang="de-DE" i="1">
                            <a:latin typeface="Cambria Math" panose="02040503050406030204" pitchFamily="18" charset="0"/>
                          </a:rPr>
                        </m:ctrlPr>
                      </m:dPr>
                      <m:e>
                        <m:r>
                          <a:rPr lang="de-DE" i="1">
                            <a:latin typeface="Cambria Math"/>
                          </a:rPr>
                          <m:t>1,…,</m:t>
                        </m:r>
                        <m:r>
                          <a:rPr lang="de-DE" b="0" i="1" smtClean="0">
                            <a:latin typeface="Cambria Math"/>
                          </a:rPr>
                          <m:t>𝑛</m:t>
                        </m:r>
                      </m:e>
                    </m:d>
                  </m:oMath>
                </a14:m>
                <a:endParaRPr lang="de-DE" dirty="0"/>
              </a:p>
              <a:p>
                <a:pPr marL="914400" lvl="2" indent="0">
                  <a:buNone/>
                </a:pPr>
                <a:endParaRPr lang="de-DE" dirty="0" smtClean="0"/>
              </a:p>
              <a:p>
                <a:pPr lvl="2"/>
                <a:endParaRPr lang="de-DE" dirty="0"/>
              </a:p>
              <a:p>
                <a:pPr marL="914400" lvl="2" indent="0">
                  <a:buNone/>
                </a:pPr>
                <a:endParaRPr lang="de-DE" dirty="0" smtClean="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838199" y="1825625"/>
                <a:ext cx="10602433" cy="4351338"/>
              </a:xfrm>
              <a:blipFill rotWithShape="1">
                <a:blip r:embed="rId2"/>
                <a:stretch>
                  <a:fillRect l="-977" t="-2241"/>
                </a:stretch>
              </a:blipFill>
            </p:spPr>
            <p:txBody>
              <a:bodyPr/>
              <a:lstStyle/>
              <a:p>
                <a:r>
                  <a:rPr lang="de-DE">
                    <a:noFill/>
                  </a:rPr>
                  <a:t> </a:t>
                </a:r>
              </a:p>
            </p:txBody>
          </p:sp>
        </mc:Fallback>
      </mc:AlternateContent>
      <p:sp>
        <p:nvSpPr>
          <p:cNvPr id="4" name="Datumsplatzhalter 3"/>
          <p:cNvSpPr>
            <a:spLocks noGrp="1"/>
          </p:cNvSpPr>
          <p:nvPr>
            <p:ph type="dt" sz="half" idx="10"/>
          </p:nvPr>
        </p:nvSpPr>
        <p:spPr/>
        <p:txBody>
          <a:bodyPr/>
          <a:lstStyle/>
          <a:p>
            <a:fld id="{7AC709DD-AC18-4FBA-B4E6-46DED743653E}" type="datetime1">
              <a:rPr lang="de-DE" smtClean="0"/>
              <a:pPr/>
              <a:t>17.12.2015</a:t>
            </a:fld>
            <a:endParaRPr lang="de-DE"/>
          </a:p>
        </p:txBody>
      </p:sp>
      <p:sp>
        <p:nvSpPr>
          <p:cNvPr id="5" name="Fußzeilenplatzhalter 4"/>
          <p:cNvSpPr>
            <a:spLocks noGrp="1"/>
          </p:cNvSpPr>
          <p:nvPr>
            <p:ph type="ftr" sz="quarter" idx="11"/>
          </p:nvPr>
        </p:nvSpPr>
        <p:spPr/>
        <p:txBody>
          <a:bodyPr/>
          <a:lstStyle/>
          <a:p>
            <a:r>
              <a:rPr lang="de-DE" smtClean="0"/>
              <a:t>Fakultät Informatik             Sebastian Schötteler &amp; Benedikt Hofrichter</a:t>
            </a:r>
            <a:endParaRPr lang="de-DE" dirty="0"/>
          </a:p>
        </p:txBody>
      </p:sp>
      <p:sp>
        <p:nvSpPr>
          <p:cNvPr id="6" name="Foliennummernplatzhalter 5"/>
          <p:cNvSpPr>
            <a:spLocks noGrp="1"/>
          </p:cNvSpPr>
          <p:nvPr>
            <p:ph type="sldNum" sz="quarter" idx="12"/>
          </p:nvPr>
        </p:nvSpPr>
        <p:spPr/>
        <p:txBody>
          <a:bodyPr/>
          <a:lstStyle/>
          <a:p>
            <a:fld id="{0E226D3C-400E-4353-AAC2-09A0472DC536}" type="slidenum">
              <a:rPr lang="de-DE" smtClean="0"/>
              <a:pPr/>
              <a:t>8</a:t>
            </a:fld>
            <a:endParaRPr lang="de-DE" dirty="0"/>
          </a:p>
        </p:txBody>
      </p:sp>
      <p:graphicFrame>
        <p:nvGraphicFramePr>
          <p:cNvPr id="8" name="Tabelle 7"/>
          <p:cNvGraphicFramePr>
            <a:graphicFrameLocks noGrp="1"/>
          </p:cNvGraphicFramePr>
          <p:nvPr>
            <p:extLst>
              <p:ext uri="{D42A27DB-BD31-4B8C-83A1-F6EECF244321}">
                <p14:modId xmlns:p14="http://schemas.microsoft.com/office/powerpoint/2010/main" val="3824437989"/>
              </p:ext>
            </p:extLst>
          </p:nvPr>
        </p:nvGraphicFramePr>
        <p:xfrm>
          <a:off x="2425579" y="4015759"/>
          <a:ext cx="8128000" cy="1854200"/>
        </p:xfrm>
        <a:graphic>
          <a:graphicData uri="http://schemas.openxmlformats.org/drawingml/2006/table">
            <a:tbl>
              <a:tblPr firstRow="1" bandRow="1">
                <a:tableStyleId>{2D5ABB26-0587-4C30-8999-92F81FD0307C}</a:tableStyleId>
              </a:tblPr>
              <a:tblGrid>
                <a:gridCol w="4064000"/>
                <a:gridCol w="4064000"/>
              </a:tblGrid>
              <a:tr h="370840">
                <a:tc>
                  <a:txBody>
                    <a:bodyPr/>
                    <a:lstStyle/>
                    <a:p>
                      <a:pPr algn="ctr"/>
                      <a:r>
                        <a:rPr lang="de-DE" b="1" dirty="0" smtClean="0"/>
                        <a:t>Heteroassoziative</a:t>
                      </a:r>
                      <a:r>
                        <a:rPr lang="de-DE" b="1" baseline="0" dirty="0" smtClean="0"/>
                        <a:t> Netze</a:t>
                      </a:r>
                      <a:endParaRPr lang="de-DE"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b="1" dirty="0" smtClean="0"/>
                        <a:t>Autoassoziative</a:t>
                      </a:r>
                      <a:r>
                        <a:rPr lang="de-DE" b="1" baseline="0" dirty="0" smtClean="0"/>
                        <a:t> Netze</a:t>
                      </a:r>
                      <a:endParaRPr lang="de-DE"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de-DE" dirty="0" smtClean="0"/>
                        <a:t>Adaline</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dirty="0" smtClean="0"/>
                        <a:t>Hopfield-Netze</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de-DE" dirty="0" smtClean="0"/>
                        <a:t>Madaline</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dirty="0" smtClean="0"/>
                        <a:t>Boltzmann-Maschine</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de-DE" dirty="0" smtClean="0"/>
                        <a:t>Perzeptron</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de-DE" dirty="0" smtClean="0"/>
                        <a:t>Multilayerperzeptron</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24622261"/>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arissa">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arissa">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2066</Words>
  <Application>Microsoft Office PowerPoint</Application>
  <PresentationFormat>Breitbild</PresentationFormat>
  <Paragraphs>980</Paragraphs>
  <Slides>55</Slides>
  <Notes>19</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55</vt:i4>
      </vt:variant>
    </vt:vector>
  </HeadingPairs>
  <TitlesOfParts>
    <vt:vector size="60" baseType="lpstr">
      <vt:lpstr>Arial</vt:lpstr>
      <vt:lpstr>Calibri</vt:lpstr>
      <vt:lpstr>Cambria Math</vt:lpstr>
      <vt:lpstr>Wingdings</vt:lpstr>
      <vt:lpstr>Larissa</vt:lpstr>
      <vt:lpstr>Prognose von Zeitreihen mit Hilfe von künstlichen neuronalen Netzen am Beispiel von Börsenprognosen</vt:lpstr>
      <vt:lpstr>Inhaltsverzeichnis</vt:lpstr>
      <vt:lpstr>PowerPoint-Präsentation</vt:lpstr>
      <vt:lpstr>Motivation</vt:lpstr>
      <vt:lpstr>Motivation</vt:lpstr>
      <vt:lpstr>PowerPoint-Präsentation</vt:lpstr>
      <vt:lpstr>Konzeption der Anwendung</vt:lpstr>
      <vt:lpstr>PowerPoint-Präsentation</vt:lpstr>
      <vt:lpstr>Konzeption des künstlichen neuronalen Netzes</vt:lpstr>
      <vt:lpstr>Konzeption des künstlichen neuronalen Netzes</vt:lpstr>
      <vt:lpstr>Konzeption des künstlichen neuronalen Netzes</vt:lpstr>
      <vt:lpstr>Konzeption des künstlichen neuronalen Netzes</vt:lpstr>
      <vt:lpstr>Konzeption des künstlichen neuronalen Netzes</vt:lpstr>
      <vt:lpstr>Konzeption des künstlichen neuronalen Netzes</vt:lpstr>
      <vt:lpstr>Konzeption des künstlichen neuronalen Netzes</vt:lpstr>
      <vt:lpstr>Konzeption des künstlichen neuronalen Netzes</vt:lpstr>
      <vt:lpstr>Konzeption des künstlichen neuronalen Netzes</vt:lpstr>
      <vt:lpstr>Konzeption des künstlichen neuronalen Netzes</vt:lpstr>
      <vt:lpstr>Konzeption des künstlichen neuronalen Netzes</vt:lpstr>
      <vt:lpstr>Konzeption des künstlichen neuronalen Netzes</vt:lpstr>
      <vt:lpstr>Konzeption des künstlichen neuronalen Netzes</vt:lpstr>
      <vt:lpstr>Konzeption des künstlichen neuronalen Netzes</vt:lpstr>
      <vt:lpstr>Konzeption des künstlichen neuronalen Netzes</vt:lpstr>
      <vt:lpstr>Konzeption des künstlichen neuronalen Netzes</vt:lpstr>
      <vt:lpstr>Konzeption des künstlichen neuronalen Netzes</vt:lpstr>
      <vt:lpstr>Konzeption des künstlichen neuronalen Netzes</vt:lpstr>
      <vt:lpstr>PowerPoint-Präsentation</vt:lpstr>
      <vt:lpstr>Umsetzung der Anwendung</vt:lpstr>
      <vt:lpstr>PowerPoint-Präsentation</vt:lpstr>
      <vt:lpstr>Umsetzung des künstlichen neuronalen Netzes</vt:lpstr>
      <vt:lpstr>Umsetzung des künstlichen neuronalen Netzes</vt:lpstr>
      <vt:lpstr>Umsetzung des künstlichen neuronalen Netzes</vt:lpstr>
      <vt:lpstr>Umsetzung des künstlichen neuronalen Netzes</vt:lpstr>
      <vt:lpstr>Umsetzung des künstlichen neuronalen Netzes</vt:lpstr>
      <vt:lpstr>Umsetzung des künstlichen neuronalen Netzes</vt:lpstr>
      <vt:lpstr>Umsetzung des künstlichen neuronalen Netzes</vt:lpstr>
      <vt:lpstr>Umsetzung des künstlichen neuronalen Netzes</vt:lpstr>
      <vt:lpstr>Umsetzung des künstlichen neuronalen Netzes</vt:lpstr>
      <vt:lpstr>Umsetzung des künstlichen neuronalen Netzes</vt:lpstr>
      <vt:lpstr>Umsetzung des künstlichen neuronalen Netzes</vt:lpstr>
      <vt:lpstr>Umsetzung des künstlichen neuronalen Netzes</vt:lpstr>
      <vt:lpstr>Umsetzung des künstlichen neuronalen Netzes</vt:lpstr>
      <vt:lpstr>Umsetzung des künstlichen neuronalen Netzes</vt:lpstr>
      <vt:lpstr>Umsetzung des künstlichen neuronalen Netzes</vt:lpstr>
      <vt:lpstr>Umsetzung des künstlichen neuronalen Netzes</vt:lpstr>
      <vt:lpstr>PowerPoint-Präsentation</vt:lpstr>
      <vt:lpstr>Zusammenführung der Komponenten</vt:lpstr>
      <vt:lpstr>PowerPoint-Präsentation</vt:lpstr>
      <vt:lpstr>Vorstellung der Anwendung</vt:lpstr>
      <vt:lpstr>PowerPoint-Präsentation</vt:lpstr>
      <vt:lpstr>Analyse</vt:lpstr>
      <vt:lpstr>PowerPoint-Präsentation</vt:lpstr>
      <vt:lpstr>Fazit</vt:lpstr>
      <vt:lpstr>Fazit</vt:lpstr>
      <vt:lpstr>Präsentationsende…                                    …Fragen &amp; Diskussion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Sebastian S.</dc:creator>
  <cp:lastModifiedBy>Sebastian S.</cp:lastModifiedBy>
  <cp:revision>473</cp:revision>
  <dcterms:created xsi:type="dcterms:W3CDTF">2015-11-25T20:01:57Z</dcterms:created>
  <dcterms:modified xsi:type="dcterms:W3CDTF">2015-12-18T15:22:34Z</dcterms:modified>
</cp:coreProperties>
</file>