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7"/>
  </p:notesMasterIdLst>
  <p:sldIdLst>
    <p:sldId id="256" r:id="rId2"/>
    <p:sldId id="257" r:id="rId3"/>
    <p:sldId id="277" r:id="rId4"/>
    <p:sldId id="258" r:id="rId5"/>
    <p:sldId id="304" r:id="rId6"/>
    <p:sldId id="278" r:id="rId7"/>
    <p:sldId id="259" r:id="rId8"/>
    <p:sldId id="279" r:id="rId9"/>
    <p:sldId id="294" r:id="rId10"/>
    <p:sldId id="297" r:id="rId11"/>
    <p:sldId id="295" r:id="rId12"/>
    <p:sldId id="298" r:id="rId13"/>
    <p:sldId id="299" r:id="rId14"/>
    <p:sldId id="300" r:id="rId15"/>
    <p:sldId id="301" r:id="rId16"/>
    <p:sldId id="303" r:id="rId17"/>
    <p:sldId id="302" r:id="rId18"/>
    <p:sldId id="296" r:id="rId19"/>
    <p:sldId id="260" r:id="rId20"/>
    <p:sldId id="287" r:id="rId21"/>
    <p:sldId id="288" r:id="rId22"/>
    <p:sldId id="290" r:id="rId23"/>
    <p:sldId id="305" r:id="rId24"/>
    <p:sldId id="292" r:id="rId25"/>
    <p:sldId id="320" r:id="rId26"/>
    <p:sldId id="309" r:id="rId27"/>
    <p:sldId id="280" r:id="rId28"/>
    <p:sldId id="261" r:id="rId29"/>
    <p:sldId id="281" r:id="rId30"/>
    <p:sldId id="262" r:id="rId31"/>
    <p:sldId id="310" r:id="rId32"/>
    <p:sldId id="316" r:id="rId33"/>
    <p:sldId id="315" r:id="rId34"/>
    <p:sldId id="311" r:id="rId35"/>
    <p:sldId id="319" r:id="rId36"/>
    <p:sldId id="312" r:id="rId37"/>
    <p:sldId id="321" r:id="rId38"/>
    <p:sldId id="313" r:id="rId39"/>
    <p:sldId id="322" r:id="rId40"/>
    <p:sldId id="326" r:id="rId41"/>
    <p:sldId id="327" r:id="rId42"/>
    <p:sldId id="317" r:id="rId43"/>
    <p:sldId id="318" r:id="rId44"/>
    <p:sldId id="325" r:id="rId45"/>
    <p:sldId id="324" r:id="rId46"/>
    <p:sldId id="282" r:id="rId47"/>
    <p:sldId id="273" r:id="rId48"/>
    <p:sldId id="283" r:id="rId49"/>
    <p:sldId id="274" r:id="rId50"/>
    <p:sldId id="284" r:id="rId51"/>
    <p:sldId id="276" r:id="rId52"/>
    <p:sldId id="285" r:id="rId53"/>
    <p:sldId id="286" r:id="rId54"/>
    <p:sldId id="306" r:id="rId55"/>
    <p:sldId id="275"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45" autoAdjust="0"/>
  </p:normalViewPr>
  <p:slideViewPr>
    <p:cSldViewPr snapToGrid="0">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CA275-FE80-462A-8AEB-CBFBBC94D665}" type="doc">
      <dgm:prSet loTypeId="urn:microsoft.com/office/officeart/2005/8/layout/chevron1" loCatId="process" qsTypeId="urn:microsoft.com/office/officeart/2005/8/quickstyle/simple1" qsCatId="simple" csTypeId="urn:microsoft.com/office/officeart/2005/8/colors/accent3_2" csCatId="accent3" phldr="1"/>
      <dgm:spPr/>
    </dgm:pt>
    <dgm:pt modelId="{3AF56E40-F3D8-4A49-9A0B-5EF54C7658FD}">
      <dgm:prSet phldrT="[Text]"/>
      <dgm:spPr/>
      <dgm:t>
        <a:bodyPr/>
        <a:lstStyle/>
        <a:p>
          <a:r>
            <a:rPr lang="de-DE" dirty="0" smtClean="0"/>
            <a:t>Topologie</a:t>
          </a:r>
          <a:endParaRPr lang="de-DE" dirty="0"/>
        </a:p>
      </dgm:t>
    </dgm:pt>
    <dgm:pt modelId="{C9232BE9-EB2C-4DF6-A966-9AD6B00D57F6}" type="parTrans" cxnId="{1F2F4A01-2DE2-4243-8762-6F23F41650FD}">
      <dgm:prSet/>
      <dgm:spPr/>
      <dgm:t>
        <a:bodyPr/>
        <a:lstStyle/>
        <a:p>
          <a:endParaRPr lang="de-DE"/>
        </a:p>
      </dgm:t>
    </dgm:pt>
    <dgm:pt modelId="{7A56F363-72EA-4FFB-BB5F-7C2043521FC3}" type="sibTrans" cxnId="{1F2F4A01-2DE2-4243-8762-6F23F41650FD}">
      <dgm:prSet/>
      <dgm:spPr/>
      <dgm:t>
        <a:bodyPr/>
        <a:lstStyle/>
        <a:p>
          <a:endParaRPr lang="de-DE"/>
        </a:p>
      </dgm:t>
    </dgm:pt>
    <dgm:pt modelId="{DD7F36FC-F40E-4253-89EF-D034576446D4}">
      <dgm:prSet phldrT="[Text]"/>
      <dgm:spPr/>
      <dgm:t>
        <a:bodyPr/>
        <a:lstStyle/>
        <a:p>
          <a:r>
            <a:rPr lang="de-DE" dirty="0" smtClean="0"/>
            <a:t>Transferfunktion</a:t>
          </a:r>
          <a:endParaRPr lang="de-DE" dirty="0"/>
        </a:p>
      </dgm:t>
    </dgm:pt>
    <dgm:pt modelId="{56AC5809-4958-4CE5-BEBA-E8A4DB16498F}" type="parTrans" cxnId="{82630183-6850-47AD-A80A-8B9F6D764D21}">
      <dgm:prSet/>
      <dgm:spPr/>
      <dgm:t>
        <a:bodyPr/>
        <a:lstStyle/>
        <a:p>
          <a:endParaRPr lang="de-DE"/>
        </a:p>
      </dgm:t>
    </dgm:pt>
    <dgm:pt modelId="{97FCE202-CEBD-4A36-896B-690460B1A5B0}" type="sibTrans" cxnId="{82630183-6850-47AD-A80A-8B9F6D764D21}">
      <dgm:prSet/>
      <dgm:spPr/>
      <dgm:t>
        <a:bodyPr/>
        <a:lstStyle/>
        <a:p>
          <a:endParaRPr lang="de-DE"/>
        </a:p>
      </dgm:t>
    </dgm:pt>
    <dgm:pt modelId="{DDB69E34-AF84-40D7-AA6F-C255B145739F}">
      <dgm:prSet phldrT="[Text]"/>
      <dgm:spPr/>
      <dgm:t>
        <a:bodyPr/>
        <a:lstStyle/>
        <a:p>
          <a:r>
            <a:rPr lang="de-DE" dirty="0" smtClean="0"/>
            <a:t>Lernregel</a:t>
          </a:r>
          <a:endParaRPr lang="de-DE" dirty="0"/>
        </a:p>
      </dgm:t>
    </dgm:pt>
    <dgm:pt modelId="{81336908-17DD-4294-B0B5-988352EC03D1}" type="parTrans" cxnId="{EDF304CC-D1DB-4EC4-B762-FC2DA12484EB}">
      <dgm:prSet/>
      <dgm:spPr/>
      <dgm:t>
        <a:bodyPr/>
        <a:lstStyle/>
        <a:p>
          <a:endParaRPr lang="de-DE"/>
        </a:p>
      </dgm:t>
    </dgm:pt>
    <dgm:pt modelId="{039F296E-0505-4EB8-9540-E516B0D75917}" type="sibTrans" cxnId="{EDF304CC-D1DB-4EC4-B762-FC2DA12484EB}">
      <dgm:prSet/>
      <dgm:spPr/>
      <dgm:t>
        <a:bodyPr/>
        <a:lstStyle/>
        <a:p>
          <a:endParaRPr lang="de-DE"/>
        </a:p>
      </dgm:t>
    </dgm:pt>
    <dgm:pt modelId="{A281B430-CED6-47C0-9CC8-6AAEF82CFA41}" type="pres">
      <dgm:prSet presAssocID="{CF5CA275-FE80-462A-8AEB-CBFBBC94D665}" presName="Name0" presStyleCnt="0">
        <dgm:presLayoutVars>
          <dgm:dir/>
          <dgm:animLvl val="lvl"/>
          <dgm:resizeHandles val="exact"/>
        </dgm:presLayoutVars>
      </dgm:prSet>
      <dgm:spPr/>
    </dgm:pt>
    <dgm:pt modelId="{53E4825B-3D66-406A-9713-5BB390890124}" type="pres">
      <dgm:prSet presAssocID="{3AF56E40-F3D8-4A49-9A0B-5EF54C7658FD}" presName="parTxOnly" presStyleLbl="node1" presStyleIdx="0" presStyleCnt="3" custLinFactNeighborX="-820" custLinFactNeighborY="685">
        <dgm:presLayoutVars>
          <dgm:chMax val="0"/>
          <dgm:chPref val="0"/>
          <dgm:bulletEnabled val="1"/>
        </dgm:presLayoutVars>
      </dgm:prSet>
      <dgm:spPr/>
      <dgm:t>
        <a:bodyPr/>
        <a:lstStyle/>
        <a:p>
          <a:endParaRPr lang="de-DE"/>
        </a:p>
      </dgm:t>
    </dgm:pt>
    <dgm:pt modelId="{26F2C24D-CB43-4EE9-9D99-8BBFE1CBDA90}" type="pres">
      <dgm:prSet presAssocID="{7A56F363-72EA-4FFB-BB5F-7C2043521FC3}" presName="parTxOnlySpace" presStyleCnt="0"/>
      <dgm:spPr/>
    </dgm:pt>
    <dgm:pt modelId="{6D6BD3B1-FDF8-44BB-99F4-33A9A894F98B}" type="pres">
      <dgm:prSet presAssocID="{DD7F36FC-F40E-4253-89EF-D034576446D4}" presName="parTxOnly" presStyleLbl="node1" presStyleIdx="1" presStyleCnt="3">
        <dgm:presLayoutVars>
          <dgm:chMax val="0"/>
          <dgm:chPref val="0"/>
          <dgm:bulletEnabled val="1"/>
        </dgm:presLayoutVars>
      </dgm:prSet>
      <dgm:spPr/>
      <dgm:t>
        <a:bodyPr/>
        <a:lstStyle/>
        <a:p>
          <a:endParaRPr lang="de-DE"/>
        </a:p>
      </dgm:t>
    </dgm:pt>
    <dgm:pt modelId="{C13A21D1-9BC4-47CB-8EA5-4FE2F53B7833}" type="pres">
      <dgm:prSet presAssocID="{97FCE202-CEBD-4A36-896B-690460B1A5B0}" presName="parTxOnlySpace" presStyleCnt="0"/>
      <dgm:spPr/>
    </dgm:pt>
    <dgm:pt modelId="{1759F37C-CE72-40A5-B310-ECFA8240AA69}" type="pres">
      <dgm:prSet presAssocID="{DDB69E34-AF84-40D7-AA6F-C255B145739F}" presName="parTxOnly" presStyleLbl="node1" presStyleIdx="2" presStyleCnt="3">
        <dgm:presLayoutVars>
          <dgm:chMax val="0"/>
          <dgm:chPref val="0"/>
          <dgm:bulletEnabled val="1"/>
        </dgm:presLayoutVars>
      </dgm:prSet>
      <dgm:spPr/>
      <dgm:t>
        <a:bodyPr/>
        <a:lstStyle/>
        <a:p>
          <a:endParaRPr lang="de-DE"/>
        </a:p>
      </dgm:t>
    </dgm:pt>
  </dgm:ptLst>
  <dgm:cxnLst>
    <dgm:cxn modelId="{FD03F84F-EB2F-4D0C-B14C-4BAC6C14CECA}" type="presOf" srcId="{CF5CA275-FE80-462A-8AEB-CBFBBC94D665}" destId="{A281B430-CED6-47C0-9CC8-6AAEF82CFA41}" srcOrd="0" destOrd="0" presId="urn:microsoft.com/office/officeart/2005/8/layout/chevron1"/>
    <dgm:cxn modelId="{E1A36DD9-A14A-4FE1-96CD-D9D4452E0243}" type="presOf" srcId="{DD7F36FC-F40E-4253-89EF-D034576446D4}" destId="{6D6BD3B1-FDF8-44BB-99F4-33A9A894F98B}" srcOrd="0" destOrd="0" presId="urn:microsoft.com/office/officeart/2005/8/layout/chevron1"/>
    <dgm:cxn modelId="{82630183-6850-47AD-A80A-8B9F6D764D21}" srcId="{CF5CA275-FE80-462A-8AEB-CBFBBC94D665}" destId="{DD7F36FC-F40E-4253-89EF-D034576446D4}" srcOrd="1" destOrd="0" parTransId="{56AC5809-4958-4CE5-BEBA-E8A4DB16498F}" sibTransId="{97FCE202-CEBD-4A36-896B-690460B1A5B0}"/>
    <dgm:cxn modelId="{1F2F4A01-2DE2-4243-8762-6F23F41650FD}" srcId="{CF5CA275-FE80-462A-8AEB-CBFBBC94D665}" destId="{3AF56E40-F3D8-4A49-9A0B-5EF54C7658FD}" srcOrd="0" destOrd="0" parTransId="{C9232BE9-EB2C-4DF6-A966-9AD6B00D57F6}" sibTransId="{7A56F363-72EA-4FFB-BB5F-7C2043521FC3}"/>
    <dgm:cxn modelId="{FC9F4226-26A5-4C87-8258-3805A1AF2FCD}" type="presOf" srcId="{3AF56E40-F3D8-4A49-9A0B-5EF54C7658FD}" destId="{53E4825B-3D66-406A-9713-5BB390890124}" srcOrd="0" destOrd="0" presId="urn:microsoft.com/office/officeart/2005/8/layout/chevron1"/>
    <dgm:cxn modelId="{EDF304CC-D1DB-4EC4-B762-FC2DA12484EB}" srcId="{CF5CA275-FE80-462A-8AEB-CBFBBC94D665}" destId="{DDB69E34-AF84-40D7-AA6F-C255B145739F}" srcOrd="2" destOrd="0" parTransId="{81336908-17DD-4294-B0B5-988352EC03D1}" sibTransId="{039F296E-0505-4EB8-9540-E516B0D75917}"/>
    <dgm:cxn modelId="{9A0B5275-09BB-4D0D-97EF-47757802DFB0}" type="presOf" srcId="{DDB69E34-AF84-40D7-AA6F-C255B145739F}" destId="{1759F37C-CE72-40A5-B310-ECFA8240AA69}" srcOrd="0" destOrd="0" presId="urn:microsoft.com/office/officeart/2005/8/layout/chevron1"/>
    <dgm:cxn modelId="{145F1155-463C-455B-9750-106730AD5107}" type="presParOf" srcId="{A281B430-CED6-47C0-9CC8-6AAEF82CFA41}" destId="{53E4825B-3D66-406A-9713-5BB390890124}" srcOrd="0" destOrd="0" presId="urn:microsoft.com/office/officeart/2005/8/layout/chevron1"/>
    <dgm:cxn modelId="{7116C5E6-7881-4FB2-BA16-600425F5EF32}" type="presParOf" srcId="{A281B430-CED6-47C0-9CC8-6AAEF82CFA41}" destId="{26F2C24D-CB43-4EE9-9D99-8BBFE1CBDA90}" srcOrd="1" destOrd="0" presId="urn:microsoft.com/office/officeart/2005/8/layout/chevron1"/>
    <dgm:cxn modelId="{D0DEB894-BDEA-4F79-9653-E4E09E3BEBFB}" type="presParOf" srcId="{A281B430-CED6-47C0-9CC8-6AAEF82CFA41}" destId="{6D6BD3B1-FDF8-44BB-99F4-33A9A894F98B}" srcOrd="2" destOrd="0" presId="urn:microsoft.com/office/officeart/2005/8/layout/chevron1"/>
    <dgm:cxn modelId="{DC5F9341-69C6-49B9-888B-83932E858C90}" type="presParOf" srcId="{A281B430-CED6-47C0-9CC8-6AAEF82CFA41}" destId="{C13A21D1-9BC4-47CB-8EA5-4FE2F53B7833}" srcOrd="3" destOrd="0" presId="urn:microsoft.com/office/officeart/2005/8/layout/chevron1"/>
    <dgm:cxn modelId="{90E7D515-F84E-4819-9916-15838F0145A7}" type="presParOf" srcId="{A281B430-CED6-47C0-9CC8-6AAEF82CFA41}" destId="{1759F37C-CE72-40A5-B310-ECFA8240AA6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4825B-3D66-406A-9713-5BB390890124}">
      <dsp:nvSpPr>
        <dsp:cNvPr id="0" name=""/>
        <dsp:cNvSpPr/>
      </dsp:nvSpPr>
      <dsp:spPr>
        <a:xfrm>
          <a:off x="3" y="2160766"/>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Topologie</a:t>
          </a:r>
          <a:endParaRPr lang="de-DE" sz="2500" kern="1200" dirty="0"/>
        </a:p>
      </dsp:txBody>
      <dsp:txXfrm>
        <a:off x="762849" y="2160766"/>
        <a:ext cx="2288538" cy="1525691"/>
      </dsp:txXfrm>
    </dsp:sp>
    <dsp:sp modelId="{6D6BD3B1-FDF8-44BB-99F4-33A9A894F98B}">
      <dsp:nvSpPr>
        <dsp:cNvPr id="0" name=""/>
        <dsp:cNvSpPr/>
      </dsp:nvSpPr>
      <dsp:spPr>
        <a:xfrm>
          <a:off x="3435937"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Transferfunktion</a:t>
          </a:r>
          <a:endParaRPr lang="de-DE" sz="2500" kern="1200" dirty="0"/>
        </a:p>
      </dsp:txBody>
      <dsp:txXfrm>
        <a:off x="4198783" y="2150315"/>
        <a:ext cx="2288538" cy="1525691"/>
      </dsp:txXfrm>
    </dsp:sp>
    <dsp:sp modelId="{1759F37C-CE72-40A5-B310-ECFA8240AA69}">
      <dsp:nvSpPr>
        <dsp:cNvPr id="0" name=""/>
        <dsp:cNvSpPr/>
      </dsp:nvSpPr>
      <dsp:spPr>
        <a:xfrm>
          <a:off x="6868744"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Lernregel</a:t>
          </a:r>
          <a:endParaRPr lang="de-DE" sz="2500" kern="1200" dirty="0"/>
        </a:p>
      </dsp:txBody>
      <dsp:txXfrm>
        <a:off x="7631590" y="2150315"/>
        <a:ext cx="2288538" cy="15256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BD12-1583-495B-85C5-BFC7DD39358E}" type="datetimeFigureOut">
              <a:rPr lang="de-DE" smtClean="0"/>
              <a:pPr/>
              <a:t>18.12.2015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A52FC-885B-48D0-94A7-F9F16D60E366}" type="slidenum">
              <a:rPr lang="de-DE" smtClean="0"/>
              <a:pPr/>
              <a:t>‹Nr.›</a:t>
            </a:fld>
            <a:endParaRPr lang="de-DE"/>
          </a:p>
        </p:txBody>
      </p:sp>
    </p:spTree>
    <p:extLst>
      <p:ext uri="{BB962C8B-B14F-4D97-AF65-F5344CB8AC3E}">
        <p14:creationId xmlns:p14="http://schemas.microsoft.com/office/powerpoint/2010/main" val="35232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a:t>
            </a:fld>
            <a:endParaRPr lang="de-DE"/>
          </a:p>
        </p:txBody>
      </p:sp>
    </p:spTree>
    <p:extLst>
      <p:ext uri="{BB962C8B-B14F-4D97-AF65-F5344CB8AC3E}">
        <p14:creationId xmlns:p14="http://schemas.microsoft.com/office/powerpoint/2010/main" val="388171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35</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36</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37</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38</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relatively intuitive to understand. If the slope goes up, we adjust the weight downward (first case). Conversely, the weight is adjusted upward if the gradient is negative (second case). If there is no slope, we must be in a minima, so no step is necessary (third case)</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39</a:t>
            </a:fld>
            <a:endParaRPr lang="de-DE"/>
          </a:p>
        </p:txBody>
      </p:sp>
    </p:spTree>
    <p:extLst>
      <p:ext uri="{BB962C8B-B14F-4D97-AF65-F5344CB8AC3E}">
        <p14:creationId xmlns:p14="http://schemas.microsoft.com/office/powerpoint/2010/main" val="314338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are constants defined such that 0&lt;h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&lt;1&lt;h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Informally, the size of the step is increased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maintains the same direction (first case). The step size is decreased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changes sign (second case). Otherwise, the step size is left untouched if the gradient is 0</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40</a:t>
            </a:fld>
            <a:endParaRPr lang="de-DE"/>
          </a:p>
        </p:txBody>
      </p:sp>
    </p:spTree>
    <p:extLst>
      <p:ext uri="{BB962C8B-B14F-4D97-AF65-F5344CB8AC3E}">
        <p14:creationId xmlns:p14="http://schemas.microsoft.com/office/powerpoint/2010/main" val="416739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41</a:t>
            </a:fld>
            <a:endParaRPr lang="de-DE"/>
          </a:p>
        </p:txBody>
      </p:sp>
    </p:spTree>
    <p:extLst>
      <p:ext uri="{BB962C8B-B14F-4D97-AF65-F5344CB8AC3E}">
        <p14:creationId xmlns:p14="http://schemas.microsoft.com/office/powerpoint/2010/main" val="178865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42</a:t>
            </a:fld>
            <a:endParaRPr lang="de-DE"/>
          </a:p>
        </p:txBody>
      </p:sp>
    </p:spTree>
    <p:extLst>
      <p:ext uri="{BB962C8B-B14F-4D97-AF65-F5344CB8AC3E}">
        <p14:creationId xmlns:p14="http://schemas.microsoft.com/office/powerpoint/2010/main" val="170008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43</a:t>
            </a:fld>
            <a:endParaRPr lang="de-DE"/>
          </a:p>
        </p:txBody>
      </p:sp>
    </p:spTree>
    <p:extLst>
      <p:ext uri="{BB962C8B-B14F-4D97-AF65-F5344CB8AC3E}">
        <p14:creationId xmlns:p14="http://schemas.microsoft.com/office/powerpoint/2010/main" val="3262789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44</a:t>
            </a:fld>
            <a:endParaRPr lang="de-DE"/>
          </a:p>
        </p:txBody>
      </p:sp>
    </p:spTree>
    <p:extLst>
      <p:ext uri="{BB962C8B-B14F-4D97-AF65-F5344CB8AC3E}">
        <p14:creationId xmlns:p14="http://schemas.microsoft.com/office/powerpoint/2010/main" val="273587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Tafel</a:t>
            </a:r>
            <a:r>
              <a:rPr lang="de-DE" baseline="0" dirty="0" smtClean="0"/>
              <a:t> Beweis führen</a:t>
            </a:r>
          </a:p>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13</a:t>
            </a:fld>
            <a:endParaRPr lang="de-DE"/>
          </a:p>
        </p:txBody>
      </p:sp>
    </p:spTree>
    <p:extLst>
      <p:ext uri="{BB962C8B-B14F-4D97-AF65-F5344CB8AC3E}">
        <p14:creationId xmlns:p14="http://schemas.microsoft.com/office/powerpoint/2010/main" val="19715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Testdaten zur Generalisierungsfähigkeit</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21</a:t>
            </a:fld>
            <a:endParaRPr lang="de-DE"/>
          </a:p>
        </p:txBody>
      </p:sp>
    </p:spTree>
    <p:extLst>
      <p:ext uri="{BB962C8B-B14F-4D97-AF65-F5344CB8AC3E}">
        <p14:creationId xmlns:p14="http://schemas.microsoft.com/office/powerpoint/2010/main" val="337785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29</a:t>
            </a:fld>
            <a:endParaRPr lang="de-DE"/>
          </a:p>
        </p:txBody>
      </p:sp>
    </p:spTree>
    <p:extLst>
      <p:ext uri="{BB962C8B-B14F-4D97-AF65-F5344CB8AC3E}">
        <p14:creationId xmlns:p14="http://schemas.microsoft.com/office/powerpoint/2010/main" val="2057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30</a:t>
            </a:fld>
            <a:endParaRPr lang="de-DE"/>
          </a:p>
        </p:txBody>
      </p:sp>
    </p:spTree>
    <p:extLst>
      <p:ext uri="{BB962C8B-B14F-4D97-AF65-F5344CB8AC3E}">
        <p14:creationId xmlns:p14="http://schemas.microsoft.com/office/powerpoint/2010/main" val="33944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31</a:t>
            </a:fld>
            <a:endParaRPr lang="de-DE"/>
          </a:p>
        </p:txBody>
      </p:sp>
    </p:spTree>
    <p:extLst>
      <p:ext uri="{BB962C8B-B14F-4D97-AF65-F5344CB8AC3E}">
        <p14:creationId xmlns:p14="http://schemas.microsoft.com/office/powerpoint/2010/main" val="171072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32</a:t>
            </a:fld>
            <a:endParaRPr lang="de-DE"/>
          </a:p>
        </p:txBody>
      </p:sp>
    </p:spTree>
    <p:extLst>
      <p:ext uri="{BB962C8B-B14F-4D97-AF65-F5344CB8AC3E}">
        <p14:creationId xmlns:p14="http://schemas.microsoft.com/office/powerpoint/2010/main" val="220595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33</a:t>
            </a:fld>
            <a:endParaRPr lang="de-DE"/>
          </a:p>
        </p:txBody>
      </p:sp>
    </p:spTree>
    <p:extLst>
      <p:ext uri="{BB962C8B-B14F-4D97-AF65-F5344CB8AC3E}">
        <p14:creationId xmlns:p14="http://schemas.microsoft.com/office/powerpoint/2010/main" val="340309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34</a:t>
            </a:fld>
            <a:endParaRPr lang="de-DE"/>
          </a:p>
        </p:txBody>
      </p:sp>
    </p:spTree>
    <p:extLst>
      <p:ext uri="{BB962C8B-B14F-4D97-AF65-F5344CB8AC3E}">
        <p14:creationId xmlns:p14="http://schemas.microsoft.com/office/powerpoint/2010/main" val="175434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de-DE" dirty="0"/>
          </a:p>
        </p:txBody>
      </p:sp>
    </p:spTree>
    <p:extLst>
      <p:ext uri="{BB962C8B-B14F-4D97-AF65-F5344CB8AC3E}">
        <p14:creationId xmlns:p14="http://schemas.microsoft.com/office/powerpoint/2010/main" val="18151453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EB60944-69D9-40E2-805F-52E6DDFC3E05}"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171527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C6271B-4DF3-4799-BDC9-4973FE68CB18}"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43394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73388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F3A5CA38-DE03-43E0-AAE8-40DE9D126515}"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5508942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1090321-36FA-45A6-9663-BC38008A0E9B}" type="datetime1">
              <a:rPr lang="de-DE" smtClean="0"/>
              <a:pPr/>
              <a:t>18.12.2015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19963933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56C77CD-8025-4CCE-8E91-02984A062E73}" type="datetime1">
              <a:rPr lang="de-DE" smtClean="0"/>
              <a:pPr/>
              <a:t>18.12.2015</a:t>
            </a:fld>
            <a:endParaRPr lang="de-DE"/>
          </a:p>
        </p:txBody>
      </p:sp>
      <p:sp>
        <p:nvSpPr>
          <p:cNvPr id="8" name="Fußzeilenplatzhalter 7"/>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9" name="Foliennummernplatzhalter 8"/>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758998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13140FE-C567-4560-9D45-46486DBA67D5}" type="datetime1">
              <a:rPr lang="de-DE" smtClean="0"/>
              <a:pPr/>
              <a:t>18.12.2015</a:t>
            </a:fld>
            <a:endParaRPr lang="de-DE"/>
          </a:p>
        </p:txBody>
      </p:sp>
      <p:sp>
        <p:nvSpPr>
          <p:cNvPr id="4" name="Fußzeilenplatzhalter 3"/>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5" name="Foliennummernplatzhalter 4"/>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8637700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64489CE-C1E2-4395-A707-33A40D5C0A6A}" type="datetime1">
              <a:rPr lang="de-DE" smtClean="0"/>
              <a:pPr/>
              <a:t>18.12.2015</a:t>
            </a:fld>
            <a:endParaRPr lang="de-DE"/>
          </a:p>
        </p:txBody>
      </p:sp>
      <p:sp>
        <p:nvSpPr>
          <p:cNvPr id="3" name="Fußzeilenplatzhalter 2"/>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4" name="Foliennummernplatzhalter 3"/>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360797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E84FF2F-E5B7-4AEF-A728-DCB9E7CE66D1}" type="datetime1">
              <a:rPr lang="de-DE" smtClean="0"/>
              <a:pPr/>
              <a:t>18.12.2015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5580747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C1C31E4-1EA5-4909-922A-9F42F675C505}" type="datetime1">
              <a:rPr lang="de-DE" smtClean="0"/>
              <a:pPr/>
              <a:t>18.12.2015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6273674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9582302" y="6353327"/>
            <a:ext cx="999066" cy="365125"/>
          </a:xfrm>
          <a:prstGeom prst="rect">
            <a:avLst/>
          </a:prstGeom>
        </p:spPr>
        <p:txBody>
          <a:bodyPr vert="horz" lIns="91440" tIns="45720" rIns="91440" bIns="45720" rtlCol="0" anchor="ctr"/>
          <a:lstStyle>
            <a:lvl1pPr algn="l">
              <a:defRPr sz="1400">
                <a:solidFill>
                  <a:srgbClr val="034DA2"/>
                </a:solidFill>
              </a:defRPr>
            </a:lvl1pPr>
          </a:lstStyle>
          <a:p>
            <a:fld id="{19652882-9BC8-4FD3-AB94-9F037815DBC2}" type="datetime1">
              <a:rPr lang="de-DE" smtClean="0"/>
              <a:pPr/>
              <a:t>18.12.2015</a:t>
            </a:fld>
            <a:endParaRPr lang="de-DE" dirty="0"/>
          </a:p>
        </p:txBody>
      </p:sp>
      <p:sp>
        <p:nvSpPr>
          <p:cNvPr id="5" name="Fußzeilenplatzhalter 4"/>
          <p:cNvSpPr>
            <a:spLocks noGrp="1"/>
          </p:cNvSpPr>
          <p:nvPr>
            <p:ph type="ftr" sz="quarter" idx="3"/>
          </p:nvPr>
        </p:nvSpPr>
        <p:spPr>
          <a:xfrm>
            <a:off x="4129541" y="6353327"/>
            <a:ext cx="5188329" cy="365125"/>
          </a:xfrm>
          <a:prstGeom prst="rect">
            <a:avLst/>
          </a:prstGeom>
        </p:spPr>
        <p:txBody>
          <a:bodyPr vert="horz" lIns="91440" tIns="45720" rIns="91440" bIns="45720" rtlCol="0" anchor="ctr"/>
          <a:lstStyle>
            <a:lvl1pPr algn="ctr">
              <a:defRPr sz="1400">
                <a:solidFill>
                  <a:srgbClr val="034DA2"/>
                </a:solidFill>
              </a:defRPr>
            </a:lvl1p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4"/>
          </p:nvPr>
        </p:nvSpPr>
        <p:spPr>
          <a:xfrm>
            <a:off x="10845800" y="6356350"/>
            <a:ext cx="508000" cy="365125"/>
          </a:xfrm>
          <a:prstGeom prst="rect">
            <a:avLst/>
          </a:prstGeom>
        </p:spPr>
        <p:txBody>
          <a:bodyPr vert="horz" lIns="91440" tIns="45720" rIns="91440" bIns="45720" rtlCol="0" anchor="ctr"/>
          <a:lstStyle>
            <a:lvl1pPr algn="r">
              <a:defRPr sz="1400">
                <a:solidFill>
                  <a:srgbClr val="034DA2"/>
                </a:solidFill>
              </a:defRPr>
            </a:lvl1pPr>
          </a:lstStyle>
          <a:p>
            <a:fld id="{0E226D3C-400E-4353-AAC2-09A0472DC536}" type="slidenum">
              <a:rPr lang="de-DE" smtClean="0"/>
              <a:pPr/>
              <a:t>‹Nr.›</a:t>
            </a:fld>
            <a:endParaRPr lang="de-DE" dirty="0"/>
          </a:p>
        </p:txBody>
      </p:sp>
      <p:pic>
        <p:nvPicPr>
          <p:cNvPr id="7" name="Grafik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65262" y="6268293"/>
            <a:ext cx="2253343" cy="433277"/>
          </a:xfrm>
          <a:prstGeom prst="rect">
            <a:avLst/>
          </a:prstGeom>
        </p:spPr>
      </p:pic>
    </p:spTree>
    <p:extLst>
      <p:ext uri="{BB962C8B-B14F-4D97-AF65-F5344CB8AC3E}">
        <p14:creationId xmlns:p14="http://schemas.microsoft.com/office/powerpoint/2010/main" val="313486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4400" dirty="0" smtClean="0"/>
              <a:t>Prognose von Zeitreihen mit Hilfe von künstlichen neuronalen Netzen am Beispiel von Börsenprognosen</a:t>
            </a:r>
            <a:endParaRPr lang="de-DE" sz="4400" dirty="0"/>
          </a:p>
        </p:txBody>
      </p:sp>
      <p:sp>
        <p:nvSpPr>
          <p:cNvPr id="3" name="Untertitel 2"/>
          <p:cNvSpPr>
            <a:spLocks noGrp="1"/>
          </p:cNvSpPr>
          <p:nvPr>
            <p:ph type="subTitle" idx="1"/>
          </p:nvPr>
        </p:nvSpPr>
        <p:spPr>
          <a:xfrm>
            <a:off x="2965622" y="3602038"/>
            <a:ext cx="6334897" cy="1655762"/>
          </a:xfrm>
        </p:spPr>
        <p:txBody>
          <a:bodyPr anchor="ctr"/>
          <a:lstStyle/>
          <a:p>
            <a:r>
              <a:rPr lang="de-DE" dirty="0" smtClean="0"/>
              <a:t>Vortrag zur Seminararbeit </a:t>
            </a:r>
            <a:endParaRPr lang="de-DE" dirty="0"/>
          </a:p>
        </p:txBody>
      </p:sp>
      <p:cxnSp>
        <p:nvCxnSpPr>
          <p:cNvPr id="6" name="Gerader Verbinder 5"/>
          <p:cNvCxnSpPr/>
          <p:nvPr/>
        </p:nvCxnSpPr>
        <p:spPr>
          <a:xfrm flipH="1">
            <a:off x="8641491" y="5184000"/>
            <a:ext cx="8238" cy="1584000"/>
          </a:xfrm>
          <a:prstGeom prst="line">
            <a:avLst/>
          </a:prstGeom>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8649729" y="5117414"/>
            <a:ext cx="3295135" cy="1569660"/>
          </a:xfrm>
          <a:prstGeom prst="rect">
            <a:avLst/>
          </a:prstGeom>
          <a:noFill/>
        </p:spPr>
        <p:txBody>
          <a:bodyPr wrap="square" rtlCol="0">
            <a:spAutoFit/>
          </a:bodyPr>
          <a:lstStyle/>
          <a:p>
            <a:r>
              <a:rPr lang="de-DE" sz="1600" dirty="0" smtClean="0"/>
              <a:t>Fach: 	Softcomputing</a:t>
            </a:r>
          </a:p>
          <a:p>
            <a:r>
              <a:rPr lang="de-DE" sz="1600" dirty="0" smtClean="0"/>
              <a:t>Dozent: 	Prof. Dr. Reinhard Eck</a:t>
            </a:r>
          </a:p>
          <a:p>
            <a:endParaRPr lang="de-DE" sz="1600" dirty="0" smtClean="0"/>
          </a:p>
          <a:p>
            <a:r>
              <a:rPr lang="de-DE" sz="1600" dirty="0" smtClean="0"/>
              <a:t>Vorgelegt von:</a:t>
            </a:r>
          </a:p>
          <a:p>
            <a:pPr marL="742950" lvl="1" indent="-285750">
              <a:buFont typeface="Arial" panose="020B0604020202020204" pitchFamily="34" charset="0"/>
              <a:buChar char="•"/>
            </a:pPr>
            <a:r>
              <a:rPr lang="de-DE" sz="1600" dirty="0" smtClean="0"/>
              <a:t>Sebastian Schötteler</a:t>
            </a:r>
          </a:p>
          <a:p>
            <a:pPr marL="742950" lvl="1" indent="-285750">
              <a:buFont typeface="Arial" panose="020B0604020202020204" pitchFamily="34" charset="0"/>
              <a:buChar char="•"/>
            </a:pPr>
            <a:r>
              <a:rPr lang="de-DE" sz="1600" dirty="0" smtClean="0"/>
              <a:t>Benedikt Hofrichter</a:t>
            </a:r>
          </a:p>
        </p:txBody>
      </p:sp>
    </p:spTree>
    <p:extLst>
      <p:ext uri="{BB962C8B-B14F-4D97-AF65-F5344CB8AC3E}">
        <p14:creationId xmlns:p14="http://schemas.microsoft.com/office/powerpoint/2010/main" val="32600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Wir bilden einen Eingabevektor auf einen skalaren Wert ab.</a:t>
            </a:r>
            <a:endParaRPr lang="de-DE"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9</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676678340"/>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hteck 8"/>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7589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Definition &amp; Theorem zur weiteren Bestimmung des Netztyps</a:t>
            </a:r>
          </a:p>
          <a:p>
            <a:pPr lvl="2"/>
            <a:r>
              <a:rPr lang="de-DE" dirty="0" smtClean="0"/>
              <a:t>Definition der linearen Separierbarkeit. </a:t>
            </a:r>
          </a:p>
          <a:p>
            <a:pPr lvl="2"/>
            <a:r>
              <a:rPr lang="de-DE" dirty="0" smtClean="0"/>
              <a:t>Beweis der eingeschränkten Fähigkeit von einschichtigen neuronalen Netzen.</a:t>
            </a:r>
          </a:p>
          <a:p>
            <a:pPr lvl="2"/>
            <a:r>
              <a:rPr lang="de-DE" dirty="0" smtClean="0"/>
              <a:t> Konvergenz-Theorem von Rosenblatt &amp; Theorem von Kolmogorov.</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10</a:t>
            </a:fld>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21537117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hteck 7"/>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1751037" y="4565279"/>
            <a:ext cx="437707" cy="769441"/>
          </a:xfrm>
          <a:prstGeom prst="rect">
            <a:avLst/>
          </a:prstGeom>
          <a:noFill/>
        </p:spPr>
        <p:txBody>
          <a:bodyPr wrap="square" rtlCol="0">
            <a:spAutoFit/>
          </a:bodyPr>
          <a:lstStyle/>
          <a:p>
            <a:r>
              <a:rPr lang="de-DE" sz="4400" dirty="0" smtClean="0"/>
              <a:t>?</a:t>
            </a:r>
            <a:endParaRPr lang="de-DE" sz="4400" dirty="0"/>
          </a:p>
        </p:txBody>
      </p:sp>
    </p:spTree>
    <p:extLst>
      <p:ext uri="{BB962C8B-B14F-4D97-AF65-F5344CB8AC3E}">
        <p14:creationId xmlns:p14="http://schemas.microsoft.com/office/powerpoint/2010/main" val="152416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89423"/>
                <a:ext cx="10515600" cy="4351338"/>
              </a:xfrm>
            </p:spPr>
            <p:txBody>
              <a:bodyPr>
                <a:normAutofit fontScale="92500" lnSpcReduction="10000"/>
              </a:bodyPr>
              <a:lstStyle/>
              <a:p>
                <a:r>
                  <a:rPr lang="de-DE" sz="3000" dirty="0" smtClean="0"/>
                  <a:t>Netztyp</a:t>
                </a:r>
              </a:p>
              <a:p>
                <a:pPr lvl="1"/>
                <a:r>
                  <a:rPr lang="de-DE" sz="2600" dirty="0" smtClean="0"/>
                  <a:t>Definition der linearen Separierbarkeit:</a:t>
                </a:r>
              </a:p>
              <a:p>
                <a:pPr marL="457200" lvl="1" indent="0">
                  <a:buNone/>
                </a:pPr>
                <a:r>
                  <a:rPr lang="de-DE" dirty="0" smtClean="0"/>
                  <a:t>Seien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i="1">
                            <a:latin typeface="Cambria Math" panose="02040503050406030204" pitchFamily="18" charset="0"/>
                            <a:ea typeface="Cambria Math" panose="02040503050406030204" pitchFamily="18" charset="0"/>
                          </a:rPr>
                          <m:t>1</m:t>
                        </m:r>
                      </m:sub>
                    </m:sSub>
                  </m:oMath>
                </a14:m>
                <a:r>
                  <a:rPr lang="de-DE" dirty="0" smtClean="0"/>
                  <a:t> und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zwei Wertemengen im </a:t>
                </a:r>
                <a14:m>
                  <m:oMath xmlns:m="http://schemas.openxmlformats.org/officeDocument/2006/math">
                    <m:r>
                      <a:rPr lang="de-DE" b="0" i="1" smtClean="0">
                        <a:latin typeface="Cambria Math" panose="02040503050406030204" pitchFamily="18" charset="0"/>
                        <a:ea typeface="Cambria Math" panose="02040503050406030204" pitchFamily="18" charset="0"/>
                      </a:rPr>
                      <m:t>𝑛</m:t>
                    </m:r>
                  </m:oMath>
                </a14:m>
                <a:r>
                  <a:rPr lang="de-DE" dirty="0" smtClean="0"/>
                  <a:t>-dimensionalen euklidischen Raum. Diese sind genau dann linear sepairerbar, wenn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+1</m:t>
                    </m:r>
                  </m:oMath>
                </a14:m>
                <a:r>
                  <a:rPr lang="de-DE" dirty="0" smtClean="0"/>
                  <a:t> reelle Zahlen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𝑛</m:t>
                        </m:r>
                      </m:sub>
                    </m:sSub>
                    <m:r>
                      <a:rPr lang="de-DE" b="0" i="1" smtClean="0">
                        <a:latin typeface="Cambria Math" panose="02040503050406030204" pitchFamily="18" charset="0"/>
                      </a:rPr>
                      <m:t>, </m:t>
                    </m:r>
                    <m:r>
                      <a:rPr lang="de-DE" b="0" i="1" smtClean="0">
                        <a:latin typeface="Cambria Math" panose="02040503050406030204" pitchFamily="18" charset="0"/>
                      </a:rPr>
                      <m:t>𝑘</m:t>
                    </m:r>
                    <m:r>
                      <a:rPr lang="de-DE" b="0" i="1" smtClean="0">
                        <a:latin typeface="Cambria Math" panose="02040503050406030204" pitchFamily="18" charset="0"/>
                      </a:rPr>
                      <m:t> </m:t>
                    </m:r>
                  </m:oMath>
                </a14:m>
                <a:r>
                  <a:rPr lang="de-DE" dirty="0" smtClean="0"/>
                  <a:t>existieren, sodass für alle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x</m:t>
                    </m:r>
                    <m:r>
                      <a:rPr lang="de-DE" b="0" i="0"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𝑦</m:t>
                    </m:r>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die folgende Ungleichung erfüllt ist:</a:t>
                </a:r>
              </a:p>
              <a:p>
                <a:pPr marL="457200" lvl="1" indent="0">
                  <a:buNone/>
                </a:pPr>
                <a:endParaRPr lang="pt-BR"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=0</m:t>
                          </m:r>
                        </m:sub>
                        <m:sup>
                          <m:r>
                            <a:rPr lang="pt-BR" i="1" smtClean="0">
                              <a:latin typeface="Cambria Math" panose="02040503050406030204" pitchFamily="18" charset="0"/>
                            </a:rPr>
                            <m:t>𝑛</m:t>
                          </m:r>
                        </m:sup>
                        <m:e>
                          <m:sSub>
                            <m:sSubPr>
                              <m:ctrlPr>
                                <a:rPr lang="pt-BR"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𝑖</m:t>
                              </m:r>
                            </m:sub>
                          </m:sSub>
                          <m:sSub>
                            <m:sSubPr>
                              <m:ctrlPr>
                                <a:rPr lang="pt-BR"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𝑘</m:t>
                      </m:r>
                      <m:r>
                        <a:rPr lang="de-DE" b="0" i="1" smtClean="0">
                          <a:latin typeface="Cambria Math" panose="02040503050406030204" pitchFamily="18" charset="0"/>
                          <a:ea typeface="Cambria Math" panose="02040503050406030204" pitchFamily="18" charset="0"/>
                        </a:rPr>
                        <m:t>&lt;</m:t>
                      </m:r>
                      <m:nary>
                        <m:naryPr>
                          <m:chr m:val="∑"/>
                          <m:ctrlPr>
                            <a:rPr lang="pt-BR" i="1">
                              <a:latin typeface="Cambria Math" panose="02040503050406030204" pitchFamily="18" charset="0"/>
                            </a:rPr>
                          </m:ctrlPr>
                        </m:naryPr>
                        <m:sub>
                          <m:r>
                            <a:rPr lang="pt-BR" i="1">
                              <a:latin typeface="Cambria Math" panose="02040503050406030204" pitchFamily="18" charset="0"/>
                            </a:rPr>
                            <m:t>𝑘</m:t>
                          </m:r>
                          <m:r>
                            <a:rPr lang="pt-BR" i="1">
                              <a:latin typeface="Cambria Math" panose="02040503050406030204" pitchFamily="18" charset="0"/>
                            </a:rPr>
                            <m:t>=0</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de-DE" i="1">
                                  <a:latin typeface="Cambria Math" panose="02040503050406030204" pitchFamily="18" charset="0"/>
                                </a:rPr>
                                <m:t>𝑤</m:t>
                              </m:r>
                            </m:e>
                            <m:sub>
                              <m:r>
                                <a:rPr lang="de-DE" i="1">
                                  <a:latin typeface="Cambria Math" panose="02040503050406030204" pitchFamily="18" charset="0"/>
                                </a:rPr>
                                <m:t>𝑖</m:t>
                              </m:r>
                            </m:sub>
                          </m:sSub>
                          <m:sSub>
                            <m:sSubPr>
                              <m:ctrlPr>
                                <a:rPr lang="de-DE" i="1" smtClean="0">
                                  <a:latin typeface="Cambria Math" panose="02040503050406030204" pitchFamily="18" charset="0"/>
                                </a:rPr>
                              </m:ctrlPr>
                            </m:sSubPr>
                            <m:e>
                              <m:r>
                                <a:rPr lang="de-DE" b="0" i="1" smtClean="0">
                                  <a:latin typeface="Cambria Math" panose="02040503050406030204" pitchFamily="18" charset="0"/>
                                </a:rPr>
                                <m:t>𝑦</m:t>
                              </m:r>
                            </m:e>
                            <m:sub>
                              <m:r>
                                <a:rPr lang="de-DE" b="0" i="1" smtClean="0">
                                  <a:latin typeface="Cambria Math" panose="02040503050406030204" pitchFamily="18" charset="0"/>
                                </a:rPr>
                                <m:t>𝑖</m:t>
                              </m:r>
                            </m:sub>
                          </m:sSub>
                        </m:e>
                      </m:nary>
                    </m:oMath>
                  </m:oMathPara>
                </a14:m>
                <a:endParaRPr lang="de-DE" dirty="0"/>
              </a:p>
              <a:p>
                <a:pPr marL="457200" lvl="1" indent="0">
                  <a:buNone/>
                </a:pPr>
                <a:endParaRPr lang="de-DE" dirty="0"/>
              </a:p>
              <a:p>
                <a:pPr lvl="1"/>
                <a:r>
                  <a:rPr lang="de-DE" sz="2600" dirty="0" smtClean="0"/>
                  <a:t>2 Klassen sind linear separierbar, wenn ihre konvexen Hüllen disjunkt sind.</a:t>
                </a:r>
              </a:p>
              <a:p>
                <a:pPr lvl="1"/>
                <a:r>
                  <a:rPr lang="de-DE" sz="2600" dirty="0" smtClean="0"/>
                  <a:t>2 Klassen sind  linear separierbar, wenn sie durch eine Gerade geteilt werden    können.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221" r="-2029"/>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11</a:t>
            </a:fld>
            <a:endParaRPr lang="de-DE" dirty="0"/>
          </a:p>
        </p:txBody>
      </p:sp>
    </p:spTree>
    <p:extLst>
      <p:ext uri="{BB962C8B-B14F-4D97-AF65-F5344CB8AC3E}">
        <p14:creationId xmlns:p14="http://schemas.microsoft.com/office/powerpoint/2010/main" val="135089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Einschichtige neuronale Netze können nur linear separierbare Funktionen klassifizieren </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12</a:t>
            </a:fld>
            <a:endParaRPr lang="de-DE"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1335" y="3215837"/>
            <a:ext cx="2228571" cy="212381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739" y="2766828"/>
            <a:ext cx="6350000" cy="3302000"/>
          </a:xfrm>
          <a:prstGeom prst="rect">
            <a:avLst/>
          </a:prstGeom>
        </p:spPr>
      </p:pic>
    </p:spTree>
    <p:extLst>
      <p:ext uri="{BB962C8B-B14F-4D97-AF65-F5344CB8AC3E}">
        <p14:creationId xmlns:p14="http://schemas.microsoft.com/office/powerpoint/2010/main" val="110734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pPr lvl="1"/>
            <a:r>
              <a:rPr lang="de-DE" dirty="0" smtClean="0"/>
              <a:t>Kontradiktionsbeweis der eingeschränkten Fähigkeit von einschichtigen neuronalen Netzen beim XOR-Problem nach Minski / Papert:</a:t>
            </a:r>
          </a:p>
          <a:p>
            <a:pPr marL="457200" lvl="1"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13</a:t>
            </a:fld>
            <a:endParaRPr lang="de-DE" dirty="0"/>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567" y="3127527"/>
            <a:ext cx="2114845" cy="3048425"/>
          </a:xfrm>
          <a:prstGeom prst="rect">
            <a:avLst/>
          </a:prstGeom>
        </p:spPr>
      </p:pic>
      <mc:AlternateContent xmlns:mc="http://schemas.openxmlformats.org/markup-compatibility/2006" xmlns:a14="http://schemas.microsoft.com/office/drawing/2010/main">
        <mc:Choice Requires="a14">
          <p:sp>
            <p:nvSpPr>
              <p:cNvPr id="16" name="Textfeld 15"/>
              <p:cNvSpPr txBox="1"/>
              <p:nvPr/>
            </p:nvSpPr>
            <p:spPr>
              <a:xfrm>
                <a:off x="3942907" y="3058907"/>
                <a:ext cx="7410893" cy="3831818"/>
              </a:xfrm>
              <a:prstGeom prst="rect">
                <a:avLst/>
              </a:prstGeom>
              <a:noFill/>
            </p:spPr>
            <p:txBody>
              <a:bodyPr wrap="square" rtlCol="0">
                <a:spAutoFit/>
              </a:bodyPr>
              <a:lstStyle/>
              <a:p>
                <a:r>
                  <a:rPr lang="de-DE" dirty="0" smtClean="0">
                    <a:latin typeface="Cambria Math" panose="02040503050406030204" pitchFamily="18" charset="0"/>
                  </a:rPr>
                  <a:t>Gegeben:</a:t>
                </a:r>
              </a:p>
              <a:p>
                <a:pPr/>
                <a14:m>
                  <m:oMathPara xmlns:m="http://schemas.openxmlformats.org/officeDocument/2006/math">
                    <m:oMathParaPr>
                      <m:jc m:val="left"/>
                    </m:oMathParaPr>
                    <m:oMath xmlns:m="http://schemas.openxmlformats.org/officeDocument/2006/math">
                      <m:r>
                        <a:rPr lang="de-DE" b="0" i="1" smtClean="0">
                          <a:latin typeface="Cambria Math" panose="02040503050406030204" pitchFamily="18" charset="0"/>
                        </a:rPr>
                        <m:t>𝑛𝑒𝑡</m:t>
                      </m:r>
                      <m:r>
                        <a:rPr lang="de-DE" i="1" smtClean="0">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2</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oMath>
                  </m:oMathPara>
                </a14:m>
                <a:endParaRPr lang="de-DE" dirty="0" smtClean="0"/>
              </a:p>
              <a:p>
                <a:pPr/>
                <a14:m>
                  <m:oMathPara xmlns:m="http://schemas.openxmlformats.org/officeDocument/2006/math">
                    <m:oMathParaPr>
                      <m:jc m:val="left"/>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𝑜𝑢𝑡</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𝑎𝑐𝑡</m:t>
                          </m:r>
                        </m:e>
                      </m:d>
                      <m:r>
                        <a:rPr lang="de-DE" b="0" i="1" smtClean="0">
                          <a:latin typeface="Cambria Math" panose="02040503050406030204" pitchFamily="18" charset="0"/>
                        </a:rPr>
                        <m:t>=</m:t>
                      </m:r>
                      <m:r>
                        <a:rPr lang="de-DE" b="0" i="1" smtClean="0">
                          <a:latin typeface="Cambria Math" panose="02040503050406030204" pitchFamily="18" charset="0"/>
                        </a:rPr>
                        <m:t>𝐼𝑑</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𝑎𝑐𝑡</m:t>
                      </m:r>
                    </m:oMath>
                  </m:oMathPara>
                </a14:m>
                <a:endParaRPr lang="de-DE" dirty="0" smtClean="0"/>
              </a:p>
              <a:p>
                <a:endParaRPr lang="de-DE" dirty="0" smtClean="0"/>
              </a:p>
              <a:p>
                <a:r>
                  <a:rPr lang="de-DE" dirty="0" smtClean="0"/>
                  <a:t>a) </a:t>
                </a:r>
                <a14:m>
                  <m:oMath xmlns:m="http://schemas.openxmlformats.org/officeDocument/2006/math">
                    <m:r>
                      <a:rPr lang="de-DE" b="0" i="0" smtClean="0">
                        <a:latin typeface="Cambria Math" panose="02040503050406030204" pitchFamily="18" charset="0"/>
                      </a:rPr>
                      <m:t> 0</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+0∗</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&lt;</m:t>
                    </m:r>
                    <m:r>
                      <m:rPr>
                        <m:nor/>
                      </m:rPr>
                      <a:rPr lang="de-DE"/>
                      <m:t>Ø</m:t>
                    </m:r>
                    <m:r>
                      <m:rPr>
                        <m:nor/>
                      </m:rPr>
                      <a:rPr lang="de-DE" b="0" i="0" smtClean="0"/>
                      <m:t>  </m:t>
                    </m:r>
                    <m:r>
                      <m:rPr>
                        <m:nor/>
                      </m:rPr>
                      <a:rPr lang="de-DE" b="0" i="0" smtClean="0"/>
                      <m:t>Inputvektor</m:t>
                    </m:r>
                    <m:r>
                      <m:rPr>
                        <m:nor/>
                      </m:rPr>
                      <a:rPr lang="de-DE" b="0" i="0" smtClean="0"/>
                      <m:t> (0,0) </m:t>
                    </m:r>
                    <m:r>
                      <m:rPr>
                        <m:nor/>
                      </m:rPr>
                      <a:rPr lang="de-DE" b="0" i="0" smtClean="0"/>
                      <m:t>liefert</m:t>
                    </m:r>
                    <m:r>
                      <m:rPr>
                        <m:nor/>
                      </m:rPr>
                      <a:rPr lang="de-DE" b="0" i="0" smtClean="0"/>
                      <m:t> </m:t>
                    </m:r>
                    <m:r>
                      <m:rPr>
                        <m:nor/>
                      </m:rPr>
                      <a:rPr lang="de-DE" b="0" i="0" smtClean="0"/>
                      <m:t>den</m:t>
                    </m:r>
                    <m:r>
                      <m:rPr>
                        <m:nor/>
                      </m:rPr>
                      <a:rPr lang="de-DE" b="0" i="0" smtClean="0"/>
                      <m:t> </m:t>
                    </m:r>
                    <m:r>
                      <m:rPr>
                        <m:nor/>
                      </m:rPr>
                      <a:rPr lang="de-DE" b="0" i="0" smtClean="0"/>
                      <m:t>Output</m:t>
                    </m:r>
                    <m:r>
                      <m:rPr>
                        <m:nor/>
                      </m:rPr>
                      <a:rPr lang="de-DE" b="0" i="0" smtClean="0"/>
                      <m:t> 0</m:t>
                    </m:r>
                  </m:oMath>
                </a14:m>
                <a:r>
                  <a:rPr lang="de-DE" dirty="0" smtClean="0"/>
                  <a:t>.</a:t>
                </a:r>
              </a:p>
              <a:p>
                <a:r>
                  <a:rPr lang="de-DE" dirty="0" smtClean="0"/>
                  <a:t>b)  </a:t>
                </a:r>
                <a14:m>
                  <m:oMath xmlns:m="http://schemas.openxmlformats.org/officeDocument/2006/math">
                    <m:r>
                      <a:rPr lang="de-DE" b="0" i="0"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(0,1)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r>
                  <a:rPr lang="de-DE" dirty="0" smtClean="0"/>
                  <a:t>.</a:t>
                </a:r>
              </a:p>
              <a:p>
                <a:r>
                  <a:rPr lang="de-DE" dirty="0" smtClean="0"/>
                  <a:t>c)</a:t>
                </a:r>
                <a:r>
                  <a:rPr lang="de-DE" dirty="0"/>
                  <a:t> </a:t>
                </a:r>
                <a14:m>
                  <m:oMath xmlns:m="http://schemas.openxmlformats.org/officeDocument/2006/math">
                    <m:r>
                      <a:rPr lang="de-DE" b="0" i="0" smtClean="0">
                        <a:latin typeface="Cambria Math" panose="02040503050406030204" pitchFamily="18" charset="0"/>
                      </a:rPr>
                      <m:t> 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(1,0)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endParaRPr lang="de-DE" dirty="0" smtClean="0"/>
              </a:p>
              <a:p>
                <a:r>
                  <a:rPr lang="de-DE" dirty="0" smtClean="0"/>
                  <a:t>d)  </a:t>
                </a:r>
                <a14:m>
                  <m:oMath xmlns:m="http://schemas.openxmlformats.org/officeDocument/2006/math">
                    <m:r>
                      <a:rPr lang="de-DE" b="0" i="0"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&lt;</m:t>
                    </m:r>
                    <m:r>
                      <m:rPr>
                        <m:nor/>
                      </m:rPr>
                      <a:rPr lang="de-DE"/>
                      <m:t>Ø  </m:t>
                    </m:r>
                    <m:r>
                      <m:rPr>
                        <m:nor/>
                      </m:rPr>
                      <a:rPr lang="de-DE"/>
                      <m:t>Inputvektor</m:t>
                    </m:r>
                    <m:r>
                      <m:rPr>
                        <m:nor/>
                      </m:rPr>
                      <a:rPr lang="de-DE"/>
                      <m:t> (1,1) </m:t>
                    </m:r>
                    <m:r>
                      <m:rPr>
                        <m:nor/>
                      </m:rPr>
                      <a:rPr lang="de-DE"/>
                      <m:t>liefert</m:t>
                    </m:r>
                    <m:r>
                      <m:rPr>
                        <m:nor/>
                      </m:rPr>
                      <a:rPr lang="de-DE"/>
                      <m:t> </m:t>
                    </m:r>
                    <m:r>
                      <m:rPr>
                        <m:nor/>
                      </m:rPr>
                      <a:rPr lang="de-DE"/>
                      <m:t>den</m:t>
                    </m:r>
                    <m:r>
                      <m:rPr>
                        <m:nor/>
                      </m:rPr>
                      <a:rPr lang="de-DE"/>
                      <m:t> </m:t>
                    </m:r>
                    <m:r>
                      <m:rPr>
                        <m:nor/>
                      </m:rPr>
                      <a:rPr lang="de-DE"/>
                      <m:t>Output</m:t>
                    </m:r>
                    <m:r>
                      <m:rPr>
                        <m:nor/>
                      </m:rPr>
                      <a:rPr lang="de-DE"/>
                      <m:t> 0.</m:t>
                    </m:r>
                  </m:oMath>
                </a14:m>
                <a:endParaRPr lang="de-DE" dirty="0" smtClean="0"/>
              </a:p>
              <a:p>
                <a:pPr>
                  <a:lnSpc>
                    <a:spcPct val="150000"/>
                  </a:lnSpc>
                </a:pP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Widerspruch:  </a:t>
                </a:r>
                <a14:m>
                  <m:oMath xmlns:m="http://schemas.openxmlformats.org/officeDocument/2006/math">
                    <m:d>
                      <m:dPr>
                        <m:ctrlPr>
                          <a:rPr lang="de-DE" b="0" i="1" smtClean="0">
                            <a:latin typeface="Cambria Math" panose="02040503050406030204" pitchFamily="18" charset="0"/>
                          </a:rPr>
                        </m:ctrlPr>
                      </m:dPr>
                      <m:e>
                        <m:r>
                          <a:rPr lang="de-DE" b="0" i="1" smtClean="0">
                            <a:latin typeface="Cambria Math" panose="02040503050406030204" pitchFamily="18" charset="0"/>
                          </a:rPr>
                          <m:t>𝑏</m:t>
                        </m:r>
                        <m:r>
                          <a:rPr lang="de-DE" b="0" i="1" smtClean="0">
                            <a:latin typeface="Cambria Math" panose="02040503050406030204" pitchFamily="18" charset="0"/>
                          </a:rPr>
                          <m:t>+</m:t>
                        </m:r>
                        <m:r>
                          <a:rPr lang="de-DE" b="0" i="1" smtClean="0">
                            <a:latin typeface="Cambria Math" panose="02040503050406030204" pitchFamily="18" charset="0"/>
                          </a:rPr>
                          <m:t>𝑐</m:t>
                        </m:r>
                      </m:e>
                    </m:d>
                    <m:r>
                      <a:rPr lang="de-DE" b="0" i="1" smtClean="0">
                        <a:latin typeface="Cambria Math" panose="02040503050406030204" pitchFamily="18" charset="0"/>
                      </a:rPr>
                      <m:t> :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m:rPr>
                        <m:nor/>
                      </m:rPr>
                      <a:rPr lang="de-DE"/>
                      <m:t>Ø</m:t>
                    </m:r>
                    <m:nary>
                      <m:naryPr>
                        <m:chr m:val="⋀"/>
                        <m:subHide m:val="on"/>
                        <m:supHide m:val="on"/>
                        <m:ctrlPr>
                          <a:rPr lang="de-DE" b="0" i="1" smtClean="0">
                            <a:latin typeface="Cambria Math" panose="02040503050406030204" pitchFamily="18" charset="0"/>
                            <a:ea typeface="Cambria Math" panose="02040503050406030204" pitchFamily="18" charset="0"/>
                          </a:rPr>
                        </m:ctrlPr>
                      </m:naryPr>
                      <m:sub/>
                      <m:sup/>
                      <m:e>
                        <m:r>
                          <a:rPr lang="de-DE" b="0" i="1" smtClean="0">
                            <a:latin typeface="Cambria Math" panose="02040503050406030204" pitchFamily="18" charset="0"/>
                            <a:ea typeface="Cambria Math" panose="02040503050406030204" pitchFamily="18" charset="0"/>
                          </a:rPr>
                          <m:t> </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𝑑</m:t>
                            </m:r>
                          </m:e>
                        </m:d>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&lt;</m:t>
                        </m:r>
                        <m:r>
                          <m:rPr>
                            <m:nor/>
                          </m:rPr>
                          <a:rPr lang="de-DE"/>
                          <m:t>Ø</m:t>
                        </m:r>
                      </m:e>
                    </m:nary>
                    <m:r>
                      <a:rPr lang="de-DE" b="0" i="1" smtClean="0">
                        <a:latin typeface="Cambria Math" panose="02040503050406030204" pitchFamily="18" charset="0"/>
                        <a:ea typeface="Cambria Math" panose="02040503050406030204" pitchFamily="18" charset="0"/>
                      </a:rPr>
                      <m:t> </m:t>
                    </m:r>
                  </m:oMath>
                </a14:m>
                <a:endParaRPr lang="de-DE" dirty="0" smtClean="0"/>
              </a:p>
              <a:p>
                <a:endParaRPr lang="de-DE" dirty="0" smtClean="0"/>
              </a:p>
              <a:p>
                <a:r>
                  <a:rPr lang="de-DE" dirty="0" smtClean="0"/>
                  <a:t>Beweis auf andere nicht linear separierbare Funktionen anwendbar.</a:t>
                </a:r>
              </a:p>
              <a:p>
                <a:endParaRPr lang="de-DE" dirty="0"/>
              </a:p>
              <a:p>
                <a:endParaRPr lang="de-DE" dirty="0"/>
              </a:p>
            </p:txBody>
          </p:sp>
        </mc:Choice>
        <mc:Fallback xmlns="">
          <p:sp>
            <p:nvSpPr>
              <p:cNvPr id="16" name="Textfeld 15"/>
              <p:cNvSpPr txBox="1">
                <a:spLocks noRot="1" noChangeAspect="1" noMove="1" noResize="1" noEditPoints="1" noAdjustHandles="1" noChangeArrowheads="1" noChangeShapeType="1" noTextEdit="1"/>
              </p:cNvSpPr>
              <p:nvPr/>
            </p:nvSpPr>
            <p:spPr>
              <a:xfrm>
                <a:off x="3942907" y="3058907"/>
                <a:ext cx="7410893" cy="3831818"/>
              </a:xfrm>
              <a:prstGeom prst="rect">
                <a:avLst/>
              </a:prstGeom>
              <a:blipFill rotWithShape="0">
                <a:blip r:embed="rId4"/>
                <a:stretch>
                  <a:fillRect l="-740" t="-1115"/>
                </a:stretch>
              </a:blipFill>
            </p:spPr>
            <p:txBody>
              <a:bodyPr/>
              <a:lstStyle/>
              <a:p>
                <a:r>
                  <a:rPr lang="de-DE">
                    <a:noFill/>
                  </a:rPr>
                  <a:t> </a:t>
                </a:r>
              </a:p>
            </p:txBody>
          </p:sp>
        </mc:Fallback>
      </mc:AlternateContent>
      <p:sp>
        <p:nvSpPr>
          <p:cNvPr id="7" name="Pfeil nach rechts 6"/>
          <p:cNvSpPr/>
          <p:nvPr/>
        </p:nvSpPr>
        <p:spPr>
          <a:xfrm>
            <a:off x="3623412" y="6071192"/>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63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Autofit/>
              </a:bodyPr>
              <a:lstStyle/>
              <a:p>
                <a:r>
                  <a:rPr lang="de-DE" dirty="0" smtClean="0"/>
                  <a:t>Netztyp</a:t>
                </a:r>
              </a:p>
              <a:p>
                <a:pPr lvl="1"/>
                <a:r>
                  <a:rPr lang="de-DE" dirty="0"/>
                  <a:t>Ein einstufiges </a:t>
                </a:r>
                <a:r>
                  <a:rPr lang="de-DE" dirty="0" smtClean="0"/>
                  <a:t>neuronales Netz </a:t>
                </a:r>
                <a:r>
                  <a:rPr lang="de-DE" dirty="0"/>
                  <a:t>kann nur linear separierbare </a:t>
                </a:r>
                <a:r>
                  <a:rPr lang="de-DE" dirty="0" smtClean="0"/>
                  <a:t>Mengen klassifizieren.</a:t>
                </a:r>
              </a:p>
              <a:p>
                <a:pPr lvl="1"/>
                <a:endParaRPr lang="de-DE" dirty="0" smtClean="0"/>
              </a:p>
              <a:p>
                <a:pPr lvl="1"/>
                <a:r>
                  <a:rPr lang="de-DE" dirty="0" smtClean="0"/>
                  <a:t>Konvergenz –Theorem:</a:t>
                </a:r>
              </a:p>
              <a:p>
                <a:pPr marL="457200" lvl="1" indent="0">
                  <a:buNone/>
                </a:pPr>
                <a:r>
                  <a:rPr lang="de-DE" i="1" dirty="0" smtClean="0"/>
                  <a:t>   „Der </a:t>
                </a:r>
                <a:r>
                  <a:rPr lang="de-DE" i="1" dirty="0"/>
                  <a:t>Lernalgorithmus des Perzeptrons konvergiert in endlicher Zeit, d.h. </a:t>
                </a:r>
                <a:br>
                  <a:rPr lang="de-DE" i="1" dirty="0"/>
                </a:br>
                <a:r>
                  <a:rPr lang="de-DE" i="1" dirty="0" smtClean="0"/>
                  <a:t>   das </a:t>
                </a:r>
                <a:r>
                  <a:rPr lang="de-DE" i="1" dirty="0"/>
                  <a:t>Perzeptron kann in endlicher Zeit alles lernen, was es repräsentieren </a:t>
                </a:r>
                <a:r>
                  <a:rPr lang="de-DE" i="1" dirty="0" smtClean="0"/>
                  <a:t>                         </a:t>
                </a:r>
                <a:endParaRPr lang="de-DE" dirty="0" smtClean="0"/>
              </a:p>
              <a:p>
                <a:pPr marL="457200" lvl="1" indent="0">
                  <a:buNone/>
                </a:pPr>
                <a:r>
                  <a:rPr lang="de-DE" dirty="0" smtClean="0"/>
                  <a:t>   kann.“</a:t>
                </a:r>
              </a:p>
              <a:p>
                <a:pPr marL="457200" lvl="1" indent="0">
                  <a:buNone/>
                </a:pPr>
                <a:endParaRPr lang="de-DE" dirty="0" smtClean="0"/>
              </a:p>
              <a:p>
                <a:pPr marL="457200" lvl="1" indent="0">
                  <a:buNone/>
                </a:pPr>
                <a:r>
                  <a:rPr lang="de-DE" dirty="0"/>
                  <a:t> </a:t>
                </a:r>
                <a:r>
                  <a:rPr lang="de-DE" dirty="0" smtClean="0"/>
                  <a:t>  Perzeptron konvergiert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Funktion linear separabel</a:t>
                </a:r>
              </a:p>
              <a:p>
                <a:pPr marL="457200" lvl="1" indent="0">
                  <a:buNone/>
                </a:pPr>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14</a:t>
            </a:fld>
            <a:endParaRPr lang="de-DE" dirty="0"/>
          </a:p>
        </p:txBody>
      </p:sp>
    </p:spTree>
    <p:extLst>
      <p:ext uri="{BB962C8B-B14F-4D97-AF65-F5344CB8AC3E}">
        <p14:creationId xmlns:p14="http://schemas.microsoft.com/office/powerpoint/2010/main" val="1795565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rmAutofit/>
              </a:bodyPr>
              <a:lstStyle/>
              <a:p>
                <a:r>
                  <a:rPr lang="de-DE" dirty="0" smtClean="0"/>
                  <a:t>Netztyp</a:t>
                </a:r>
              </a:p>
              <a:p>
                <a:pPr lvl="1"/>
                <a:r>
                  <a:rPr lang="de-DE" dirty="0" smtClean="0"/>
                  <a:t>Test auf linearer Separierbarkeit:</a:t>
                </a:r>
              </a:p>
              <a:p>
                <a:pPr lvl="1"/>
                <a:endParaRPr lang="de-DE" dirty="0"/>
              </a:p>
              <a:p>
                <a:pPr lvl="1"/>
                <a:endParaRPr lang="de-DE" dirty="0" smtClean="0"/>
              </a:p>
              <a:p>
                <a:pPr lvl="1"/>
                <a:endParaRPr lang="de-DE" dirty="0"/>
              </a:p>
              <a:p>
                <a:pPr lvl="1"/>
                <a:endParaRPr lang="de-DE" dirty="0" smtClean="0"/>
              </a:p>
              <a:p>
                <a:pPr lvl="1"/>
                <a:endParaRPr lang="de-DE" dirty="0"/>
              </a:p>
              <a:p>
                <a:pPr lvl="1"/>
                <a:endParaRPr lang="de-DE" dirty="0" smtClean="0"/>
              </a:p>
              <a:p>
                <a:pPr lvl="1"/>
                <a:endParaRPr lang="de-DE" dirty="0"/>
              </a:p>
              <a:p>
                <a:pPr lvl="1"/>
                <a:r>
                  <a:rPr lang="de-DE" dirty="0" smtClean="0"/>
                  <a:t>Perzeptron konvergiert nicht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Börsenkurs nicht linear separabel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einlagige neuronale Netze nicht zur Prognose des Börsenkurses geeignet. </a:t>
                </a:r>
              </a:p>
              <a:p>
                <a:pPr lvl="1"/>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r="-290" b="-29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15</a:t>
            </a:fld>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094" y="2563738"/>
            <a:ext cx="3276190" cy="2666667"/>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1376" y="2482941"/>
            <a:ext cx="3075574" cy="2828260"/>
          </a:xfrm>
          <a:prstGeom prst="rect">
            <a:avLst/>
          </a:prstGeom>
        </p:spPr>
      </p:pic>
    </p:spTree>
    <p:extLst>
      <p:ext uri="{BB962C8B-B14F-4D97-AF65-F5344CB8AC3E}">
        <p14:creationId xmlns:p14="http://schemas.microsoft.com/office/powerpoint/2010/main" val="40345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endParaRPr lang="de-DE" dirty="0"/>
          </a:p>
          <a:p>
            <a:endParaRPr lang="de-DE" dirty="0" smtClean="0"/>
          </a:p>
          <a:p>
            <a:endParaRPr lang="de-DE" dirty="0"/>
          </a:p>
          <a:p>
            <a:endParaRPr lang="de-DE" dirty="0" smtClean="0"/>
          </a:p>
          <a:p>
            <a:pPr lvl="1"/>
            <a:endParaRPr lang="de-DE" dirty="0" smtClean="0"/>
          </a:p>
          <a:p>
            <a:pPr lvl="1"/>
            <a:r>
              <a:rPr lang="de-DE" dirty="0" smtClean="0"/>
              <a:t>Ist </a:t>
            </a:r>
            <a:r>
              <a:rPr lang="de-DE" dirty="0"/>
              <a:t>ein Multylayerperzeptron zur Vorhersage von Börsenprognosen geeignet?</a:t>
            </a:r>
          </a:p>
          <a:p>
            <a:pPr lvl="2"/>
            <a:r>
              <a:rPr lang="de-DE" dirty="0"/>
              <a:t>Theorem von Komolgorov</a:t>
            </a:r>
          </a:p>
          <a:p>
            <a:pPr marL="0"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16</a:t>
            </a:fld>
            <a:endParaRPr lang="de-DE" dirty="0"/>
          </a:p>
        </p:txBody>
      </p:sp>
      <p:graphicFrame>
        <p:nvGraphicFramePr>
          <p:cNvPr id="19" name="Tabelle 18"/>
          <p:cNvGraphicFramePr>
            <a:graphicFrameLocks noGrp="1"/>
          </p:cNvGraphicFramePr>
          <p:nvPr>
            <p:extLst>
              <p:ext uri="{D42A27DB-BD31-4B8C-83A1-F6EECF244321}">
                <p14:modId xmlns:p14="http://schemas.microsoft.com/office/powerpoint/2010/main" val="2953860886"/>
              </p:ext>
            </p:extLst>
          </p:nvPr>
        </p:nvGraphicFramePr>
        <p:xfrm>
          <a:off x="838200" y="2546981"/>
          <a:ext cx="4035973" cy="1854200"/>
        </p:xfrm>
        <a:graphic>
          <a:graphicData uri="http://schemas.openxmlformats.org/drawingml/2006/table">
            <a:tbl>
              <a:tblPr firstRow="1" bandRow="1">
                <a:tableStyleId>{2D5ABB26-0587-4C30-8999-92F81FD0307C}</a:tableStyleId>
              </a:tblPr>
              <a:tblGrid>
                <a:gridCol w="4035973"/>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Rechteck 19"/>
          <p:cNvSpPr/>
          <p:nvPr/>
        </p:nvSpPr>
        <p:spPr>
          <a:xfrm>
            <a:off x="838200" y="4026578"/>
            <a:ext cx="4035973" cy="396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053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Netztyp</a:t>
            </a:r>
          </a:p>
          <a:p>
            <a:pPr lvl="1"/>
            <a:r>
              <a:rPr lang="de-DE" dirty="0" smtClean="0"/>
              <a:t>Ist ein Multilayerperzeptron zur Vorhersage von Börsenprognosen geeignet?</a:t>
            </a:r>
          </a:p>
          <a:p>
            <a:pPr lvl="2"/>
            <a:r>
              <a:rPr lang="de-DE" dirty="0" smtClean="0"/>
              <a:t>Theorem von Komolgorov:</a:t>
            </a:r>
          </a:p>
          <a:p>
            <a:pPr marL="457200" lvl="1" indent="0">
              <a:buNone/>
            </a:pPr>
            <a:r>
              <a:rPr lang="de-DE" sz="2400" dirty="0" smtClean="0"/>
              <a:t>	</a:t>
            </a:r>
            <a:r>
              <a:rPr lang="de-DE" sz="2000" dirty="0" smtClean="0"/>
              <a:t>    „Mit Hilfe eines dreischichtigen neuronalen Netzes lassen sich Funktionen</a:t>
            </a:r>
          </a:p>
          <a:p>
            <a:pPr marL="457200" lvl="1" indent="0">
              <a:buNone/>
            </a:pPr>
            <a:r>
              <a:rPr lang="de-DE" sz="2000" dirty="0"/>
              <a:t> </a:t>
            </a:r>
            <a:r>
              <a:rPr lang="de-DE" sz="2000" dirty="0" smtClean="0"/>
              <a:t>            beliebig genau approximieren.“</a:t>
            </a:r>
            <a:endParaRPr lang="de-DE" sz="2800" dirty="0" smtClean="0"/>
          </a:p>
          <a:p>
            <a:pPr lvl="2"/>
            <a:r>
              <a:rPr lang="de-DE" dirty="0" smtClean="0"/>
              <a:t>Ein Multilayerperzeptron ist also ein universeller Approximator.</a:t>
            </a:r>
            <a:endParaRPr lang="de-DE" dirty="0"/>
          </a:p>
          <a:p>
            <a:pPr marL="914400" lvl="2" indent="0">
              <a:buNone/>
            </a:pPr>
            <a:endParaRPr lang="de-DE" sz="2800" dirty="0" smtClean="0"/>
          </a:p>
          <a:p>
            <a:r>
              <a:rPr lang="de-DE" dirty="0" smtClean="0"/>
              <a:t>Fazit: Multilayerperzeptron geeignet.</a:t>
            </a:r>
            <a:endParaRPr lang="de-DE" sz="2400" dirty="0" smtClean="0"/>
          </a:p>
          <a:p>
            <a:pPr marL="914400" lvl="2" indent="0">
              <a:buNone/>
            </a:pPr>
            <a:endParaRPr lang="de-DE" sz="2800"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17</a:t>
            </a:fld>
            <a:endParaRPr lang="de-DE" dirty="0"/>
          </a:p>
        </p:txBody>
      </p:sp>
    </p:spTree>
    <p:extLst>
      <p:ext uri="{BB962C8B-B14F-4D97-AF65-F5344CB8AC3E}">
        <p14:creationId xmlns:p14="http://schemas.microsoft.com/office/powerpoint/2010/main" val="2559932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Topologie</a:t>
                </a:r>
              </a:p>
              <a:p>
                <a:pPr lvl="1"/>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𝐾</m:t>
                        </m:r>
                      </m:e>
                      <m:sub>
                        <m:r>
                          <a:rPr lang="de-DE" b="0" i="1" smtClean="0">
                            <a:latin typeface="Cambria Math" panose="02040503050406030204" pitchFamily="18" charset="0"/>
                          </a:rPr>
                          <m:t>𝑖</m:t>
                        </m:r>
                      </m:sub>
                    </m:sSub>
                  </m:oMath>
                </a14:m>
                <a:r>
                  <a:rPr lang="de-DE" dirty="0" smtClean="0"/>
                  <a:t> = Börsenkurs </a:t>
                </a:r>
                <a:r>
                  <a:rPr lang="de-DE" dirty="0"/>
                  <a:t> </a:t>
                </a:r>
                <a:r>
                  <a:rPr lang="de-DE" dirty="0" smtClean="0"/>
                  <a:t>am Tag </a:t>
                </a:r>
                <a14:m>
                  <m:oMath xmlns:m="http://schemas.openxmlformats.org/officeDocument/2006/math">
                    <m:r>
                      <a:rPr lang="de-DE" b="0" i="1" smtClean="0">
                        <a:latin typeface="Cambria Math" panose="02040503050406030204" pitchFamily="18" charset="0"/>
                      </a:rPr>
                      <m:t>𝑖</m:t>
                    </m:r>
                  </m:oMath>
                </a14:m>
                <a:r>
                  <a:rPr lang="de-DE" dirty="0" smtClean="0"/>
                  <a:t>.</a:t>
                </a:r>
              </a:p>
              <a:p>
                <a:pPr lvl="1"/>
                <a:r>
                  <a:rPr lang="de-DE" dirty="0" smtClean="0"/>
                  <a:t>Ein Vektor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oMath>
                </a14:m>
                <a:r>
                  <a:rPr lang="de-DE" dirty="0" smtClean="0"/>
                  <a:t> </a:t>
                </a:r>
                <a14:m>
                  <m:oMath xmlns:m="http://schemas.openxmlformats.org/officeDocument/2006/math">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−3</m:t>
                        </m:r>
                      </m:sub>
                    </m:sSub>
                  </m:oMath>
                </a14:m>
                <a:r>
                  <a:rPr lang="de-DE" dirty="0" smtClean="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−2</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sub>
                    </m:sSub>
                    <m:r>
                      <a:rPr lang="de-DE" b="0" i="1" smtClean="0">
                        <a:latin typeface="Cambria Math" panose="02040503050406030204" pitchFamily="18" charset="0"/>
                      </a:rPr>
                      <m:t>) </m:t>
                    </m:r>
                  </m:oMath>
                </a14:m>
                <a:r>
                  <a:rPr lang="de-DE" dirty="0" smtClean="0"/>
                  <a:t>der Länge 4 als Input.</a:t>
                </a:r>
              </a:p>
              <a:p>
                <a:pPr lvl="1"/>
                <a:r>
                  <a:rPr lang="de-DE" dirty="0" smtClean="0"/>
                  <a:t>Ein Skalarwert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 als Output.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18</a:t>
            </a:fld>
            <a:endParaRPr lang="de-DE" dirty="0"/>
          </a:p>
        </p:txBody>
      </p:sp>
    </p:spTree>
    <p:extLst>
      <p:ext uri="{BB962C8B-B14F-4D97-AF65-F5344CB8AC3E}">
        <p14:creationId xmlns:p14="http://schemas.microsoft.com/office/powerpoint/2010/main" val="344068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Inhaltsverzeichnis</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2086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19</a:t>
            </a:fld>
            <a:endParaRPr lang="de-DE" dirty="0"/>
          </a:p>
        </p:txBody>
      </p:sp>
      <p:pic>
        <p:nvPicPr>
          <p:cNvPr id="9" name="Grafik 8"/>
          <p:cNvPicPr>
            <a:picLocks noChangeAspect="1"/>
          </p:cNvPicPr>
          <p:nvPr/>
        </p:nvPicPr>
        <p:blipFill>
          <a:blip r:embed="rId2" cstate="print"/>
          <a:stretch>
            <a:fillRect/>
          </a:stretch>
        </p:blipFill>
        <p:spPr>
          <a:xfrm>
            <a:off x="3296748" y="2212704"/>
            <a:ext cx="6021121" cy="3964260"/>
          </a:xfrm>
          <a:prstGeom prst="rect">
            <a:avLst/>
          </a:prstGeom>
        </p:spPr>
      </p:pic>
    </p:spTree>
    <p:extLst>
      <p:ext uri="{BB962C8B-B14F-4D97-AF65-F5344CB8AC3E}">
        <p14:creationId xmlns:p14="http://schemas.microsoft.com/office/powerpoint/2010/main" val="223739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20</a:t>
            </a:fld>
            <a:endParaRPr lang="de-DE" dirty="0"/>
          </a:p>
        </p:txBody>
      </p:sp>
      <p:pic>
        <p:nvPicPr>
          <p:cNvPr id="8" name="Grafik 7"/>
          <p:cNvPicPr>
            <a:picLocks noChangeAspect="1"/>
          </p:cNvPicPr>
          <p:nvPr/>
        </p:nvPicPr>
        <p:blipFill>
          <a:blip r:embed="rId2" cstate="print"/>
          <a:stretch>
            <a:fillRect/>
          </a:stretch>
        </p:blipFill>
        <p:spPr>
          <a:xfrm>
            <a:off x="3296748" y="2212704"/>
            <a:ext cx="6021121" cy="3964260"/>
          </a:xfrm>
          <a:prstGeom prst="rect">
            <a:avLst/>
          </a:prstGeom>
        </p:spPr>
      </p:pic>
      <p:sp>
        <p:nvSpPr>
          <p:cNvPr id="7" name="Rechteck 6"/>
          <p:cNvSpPr/>
          <p:nvPr/>
        </p:nvSpPr>
        <p:spPr>
          <a:xfrm>
            <a:off x="3515709" y="3547241"/>
            <a:ext cx="5760000" cy="127700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98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Topologie</a:t>
                </a:r>
              </a:p>
              <a:p>
                <a:pPr lvl="1"/>
                <a:r>
                  <a:rPr lang="de-DE" dirty="0" smtClean="0"/>
                  <a:t>Richtlinien zur Dimensionierung der Zwischenschicht:</a:t>
                </a:r>
              </a:p>
              <a:p>
                <a:pPr lvl="2"/>
                <a:r>
                  <a:rPr lang="de-DE" dirty="0" smtClean="0"/>
                  <a:t>Nicht zu viele Neuronen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Overfitting vermeiden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mangelnde Gen-F.   </a:t>
                </a:r>
              </a:p>
              <a:p>
                <a:pPr lvl="2"/>
                <a:r>
                  <a:rPr lang="de-DE" dirty="0" smtClean="0"/>
                  <a:t>Nicht zu wenig Neuronen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Regelsatz kann nicht abgespeichert werden.</a:t>
                </a:r>
              </a:p>
              <a:p>
                <a:pPr lvl="2"/>
                <a:r>
                  <a:rPr lang="de-DE" dirty="0" smtClean="0"/>
                  <a:t>Faustregel zur Ermittlung einer Obergrenze:</a:t>
                </a:r>
              </a:p>
              <a:p>
                <a:pPr marL="914400" lvl="2" indent="0">
                  <a:buNone/>
                </a:pPr>
                <a:endParaRPr lang="de-DE" dirty="0" smtClean="0"/>
              </a:p>
              <a:p>
                <a:pPr marL="914400" lvl="2" indent="0">
                  <a:buNone/>
                </a:pPr>
                <a14:m>
                  <m:oMathPara xmlns:m="http://schemas.openxmlformats.org/officeDocument/2006/math">
                    <m:oMathParaPr>
                      <m:jc m:val="centerGroup"/>
                    </m:oMathParaPr>
                    <m:oMath xmlns:m="http://schemas.openxmlformats.org/officeDocument/2006/math">
                      <m:r>
                        <a:rPr lang="de-DE" b="0" i="1" smtClean="0">
                          <a:solidFill>
                            <a:srgbClr val="FF0000"/>
                          </a:solidFill>
                          <a:latin typeface="Cambria Math" panose="02040503050406030204" pitchFamily="18" charset="0"/>
                        </a:rPr>
                        <m:t>h</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solidFill>
                                <a:srgbClr val="FF0000"/>
                              </a:solidFill>
                              <a:latin typeface="Cambria Math" panose="02040503050406030204" pitchFamily="18" charset="0"/>
                            </a:rPr>
                            <m:t>𝐴𝑛𝑧𝑎h𝑙</m:t>
                          </m:r>
                          <m:r>
                            <a:rPr lang="de-DE" b="0" i="1" smtClean="0">
                              <a:solidFill>
                                <a:srgbClr val="FF0000"/>
                              </a:solidFill>
                              <a:latin typeface="Cambria Math" panose="02040503050406030204" pitchFamily="18" charset="0"/>
                            </a:rPr>
                            <m:t> </m:t>
                          </m:r>
                          <m:r>
                            <a:rPr lang="de-DE" b="0" i="1" smtClean="0">
                              <a:solidFill>
                                <a:srgbClr val="FF0000"/>
                              </a:solidFill>
                              <a:latin typeface="Cambria Math" panose="02040503050406030204" pitchFamily="18" charset="0"/>
                            </a:rPr>
                            <m:t>𝑇𝑟𝑎𝑖𝑛𝑖𝑛𝑔𝑠𝑑𝑎𝑡𝑒𝑛</m:t>
                          </m:r>
                        </m:num>
                        <m:den>
                          <m:r>
                            <a:rPr lang="de-DE" b="0" i="1" smtClean="0">
                              <a:latin typeface="Cambria Math" panose="02040503050406030204" pitchFamily="18" charset="0"/>
                            </a:rPr>
                            <m:t>10∗(</m:t>
                          </m:r>
                          <m:r>
                            <a:rPr lang="de-DE" b="0" i="1" smtClean="0">
                              <a:latin typeface="Cambria Math" panose="02040503050406030204" pitchFamily="18" charset="0"/>
                            </a:rPr>
                            <m:t>𝑚</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700</m:t>
                          </m:r>
                        </m:num>
                        <m:den>
                          <m:r>
                            <a:rPr lang="de-DE" b="0" i="1" smtClean="0">
                              <a:latin typeface="Cambria Math" panose="02040503050406030204" pitchFamily="18" charset="0"/>
                            </a:rPr>
                            <m:t>10∗(4+1)</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450</m:t>
                          </m:r>
                        </m:num>
                        <m:den>
                          <m:r>
                            <a:rPr lang="de-DE" b="0" i="1" smtClean="0">
                              <a:latin typeface="Cambria Math" panose="02040503050406030204" pitchFamily="18" charset="0"/>
                            </a:rPr>
                            <m:t>50</m:t>
                          </m:r>
                        </m:den>
                      </m:f>
                      <m:r>
                        <a:rPr lang="de-DE" b="0" i="1" smtClean="0">
                          <a:latin typeface="Cambria Math" panose="02040503050406030204" pitchFamily="18" charset="0"/>
                        </a:rPr>
                        <m:t>=9 </m:t>
                      </m:r>
                    </m:oMath>
                  </m:oMathPara>
                </a14:m>
                <a:endParaRPr lang="de-DE" dirty="0" smtClean="0"/>
              </a:p>
              <a:p>
                <a:pPr lvl="2"/>
                <a:endParaRPr lang="de-DE" dirty="0" smtClean="0"/>
              </a:p>
              <a:p>
                <a:pPr lvl="2"/>
                <a14:m>
                  <m:oMath xmlns:m="http://schemas.openxmlformats.org/officeDocument/2006/math">
                    <m:r>
                      <a:rPr lang="de-DE" b="0" i="1" smtClean="0">
                        <a:solidFill>
                          <a:srgbClr val="FF0000"/>
                        </a:solidFill>
                        <a:latin typeface="Cambria Math" panose="02040503050406030204" pitchFamily="18" charset="0"/>
                      </a:rPr>
                      <m:t>h</m:t>
                    </m:r>
                    <m:r>
                      <a:rPr lang="de-DE" b="0" i="1" smtClean="0">
                        <a:solidFill>
                          <a:srgbClr val="FF0000"/>
                        </a:solidFill>
                        <a:latin typeface="Cambria Math" panose="02040503050406030204" pitchFamily="18" charset="0"/>
                      </a:rPr>
                      <m:t>=</m:t>
                    </m:r>
                  </m:oMath>
                </a14:m>
                <a:r>
                  <a:rPr lang="de-DE" dirty="0" smtClean="0">
                    <a:solidFill>
                      <a:srgbClr val="FF0000"/>
                    </a:solidFill>
                  </a:rPr>
                  <a:t> Obergrenze für die Anzahl der Neuronen in der versteckten Schicht.</a:t>
                </a:r>
              </a:p>
              <a:p>
                <a:pPr lvl="2"/>
                <a:r>
                  <a:rPr lang="de-DE" dirty="0" smtClean="0"/>
                  <a:t>Es werden </a:t>
                </a:r>
                <a:r>
                  <a:rPr lang="de-DE" dirty="0" smtClean="0">
                    <a:solidFill>
                      <a:srgbClr val="FF0000"/>
                    </a:solidFill>
                  </a:rPr>
                  <a:t>450 Trainingsdaten </a:t>
                </a:r>
                <a:r>
                  <a:rPr lang="de-DE" dirty="0" smtClean="0"/>
                  <a:t>und 150 Testdaten verwendet. </a:t>
                </a:r>
              </a:p>
              <a:p>
                <a:pPr lvl="2"/>
                <a14:m>
                  <m:oMath xmlns:m="http://schemas.openxmlformats.org/officeDocument/2006/math">
                    <m:r>
                      <a:rPr lang="de-DE" b="0" i="1" smtClean="0">
                        <a:latin typeface="Cambria Math" panose="02040503050406030204" pitchFamily="18" charset="0"/>
                      </a:rPr>
                      <m:t>𝑚</m:t>
                    </m:r>
                    <m:r>
                      <a:rPr lang="de-DE" i="1">
                        <a:latin typeface="Cambria Math" panose="02040503050406030204" pitchFamily="18" charset="0"/>
                      </a:rPr>
                      <m:t>=</m:t>
                    </m:r>
                  </m:oMath>
                </a14:m>
                <a:r>
                  <a:rPr lang="de-DE" dirty="0" smtClean="0"/>
                  <a:t> Anzahl Inputneuronen; </a:t>
                </a:r>
                <a14:m>
                  <m:oMath xmlns:m="http://schemas.openxmlformats.org/officeDocument/2006/math">
                    <m:r>
                      <m:rPr>
                        <m:sty m:val="p"/>
                      </m:rPr>
                      <a:rPr lang="de-DE" b="0" i="0" smtClean="0">
                        <a:latin typeface="Cambria Math" panose="02040503050406030204" pitchFamily="18" charset="0"/>
                      </a:rPr>
                      <m:t>n</m:t>
                    </m:r>
                    <m:r>
                      <a:rPr lang="de-DE" b="0" i="0" smtClean="0">
                        <a:latin typeface="Cambria Math" panose="02040503050406030204" pitchFamily="18" charset="0"/>
                      </a:rPr>
                      <m:t> </m:t>
                    </m:r>
                    <m:r>
                      <a:rPr lang="de-DE" i="1" smtClean="0">
                        <a:latin typeface="Cambria Math" panose="02040503050406030204" pitchFamily="18" charset="0"/>
                      </a:rPr>
                      <m:t>=</m:t>
                    </m:r>
                  </m:oMath>
                </a14:m>
                <a:r>
                  <a:rPr lang="de-DE" dirty="0" smtClean="0"/>
                  <a:t> Anzahl Outpurneuronen.</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21</a:t>
            </a:fld>
            <a:endParaRPr lang="de-DE" dirty="0"/>
          </a:p>
        </p:txBody>
      </p:sp>
      <p:sp>
        <p:nvSpPr>
          <p:cNvPr id="7" name="Geschweifte Klammer rechts 6"/>
          <p:cNvSpPr/>
          <p:nvPr/>
        </p:nvSpPr>
        <p:spPr>
          <a:xfrm>
            <a:off x="9764828" y="2221074"/>
            <a:ext cx="593056" cy="3817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p:cNvSpPr txBox="1"/>
          <p:nvPr/>
        </p:nvSpPr>
        <p:spPr>
          <a:xfrm>
            <a:off x="10336817" y="3806452"/>
            <a:ext cx="1910318" cy="646331"/>
          </a:xfrm>
          <a:prstGeom prst="rect">
            <a:avLst/>
          </a:prstGeom>
          <a:noFill/>
        </p:spPr>
        <p:txBody>
          <a:bodyPr wrap="square" rtlCol="0">
            <a:spAutoFit/>
          </a:bodyPr>
          <a:lstStyle/>
          <a:p>
            <a:r>
              <a:rPr lang="de-DE" dirty="0" smtClean="0"/>
              <a:t>Bieten nur einen Anhaltspunkt</a:t>
            </a:r>
            <a:endParaRPr lang="de-DE" dirty="0"/>
          </a:p>
        </p:txBody>
      </p:sp>
    </p:spTree>
    <p:extLst>
      <p:ext uri="{BB962C8B-B14F-4D97-AF65-F5344CB8AC3E}">
        <p14:creationId xmlns:p14="http://schemas.microsoft.com/office/powerpoint/2010/main" val="917414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22</a:t>
            </a:fld>
            <a:endParaRPr lang="de-DE" dirty="0"/>
          </a:p>
        </p:txBody>
      </p:sp>
      <p:pic>
        <p:nvPicPr>
          <p:cNvPr id="10" name="Grafik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686" y="2212704"/>
            <a:ext cx="6025386" cy="3964259"/>
          </a:xfrm>
          <a:prstGeom prst="rect">
            <a:avLst/>
          </a:prstGeom>
        </p:spPr>
      </p:pic>
    </p:spTree>
    <p:extLst>
      <p:ext uri="{BB962C8B-B14F-4D97-AF65-F5344CB8AC3E}">
        <p14:creationId xmlns:p14="http://schemas.microsoft.com/office/powerpoint/2010/main" val="2036276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smtClean="0"/>
              <a:t>Differenz wird gebildet und zum „trainieren“ des Netzes genutzt.</a:t>
            </a:r>
          </a:p>
          <a:p>
            <a:pPr marL="914400" lvl="2" indent="0">
              <a:buNone/>
            </a:pPr>
            <a:endParaRPr lang="de-DE" sz="1600" dirty="0" smtClean="0"/>
          </a:p>
          <a:p>
            <a:pPr lvl="1"/>
            <a:r>
              <a:rPr lang="de-DE" sz="3400" dirty="0" smtClean="0"/>
              <a:t>Bestärkendes 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23</a:t>
            </a:fld>
            <a:endParaRPr lang="de-DE" dirty="0"/>
          </a:p>
        </p:txBody>
      </p:sp>
    </p:spTree>
    <p:extLst>
      <p:ext uri="{BB962C8B-B14F-4D97-AF65-F5344CB8AC3E}">
        <p14:creationId xmlns:p14="http://schemas.microsoft.com/office/powerpoint/2010/main" val="1965030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a:t>Differenz wird gebildet und zum „trainieren“ des Netzes genutzt</a:t>
            </a:r>
            <a:r>
              <a:rPr lang="de-DE" sz="2800" dirty="0" smtClean="0"/>
              <a:t>.</a:t>
            </a:r>
          </a:p>
          <a:p>
            <a:pPr lvl="2"/>
            <a:endParaRPr lang="de-DE" sz="1600" dirty="0"/>
          </a:p>
          <a:p>
            <a:pPr lvl="1"/>
            <a:r>
              <a:rPr lang="de-DE" sz="3400" dirty="0" smtClean="0"/>
              <a:t>Bestärkendes 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24</a:t>
            </a:fld>
            <a:endParaRPr lang="de-DE" dirty="0"/>
          </a:p>
        </p:txBody>
      </p:sp>
      <p:sp>
        <p:nvSpPr>
          <p:cNvPr id="7" name="Rechteck 6"/>
          <p:cNvSpPr/>
          <p:nvPr/>
        </p:nvSpPr>
        <p:spPr>
          <a:xfrm>
            <a:off x="560439" y="1710813"/>
            <a:ext cx="10530348" cy="2079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w="19050">
                <a:solidFill>
                  <a:schemeClr val="bg2">
                    <a:lumMod val="75000"/>
                  </a:schemeClr>
                </a:solidFill>
              </a:ln>
              <a:noFill/>
            </a:endParaRPr>
          </a:p>
        </p:txBody>
      </p:sp>
    </p:spTree>
    <p:extLst>
      <p:ext uri="{BB962C8B-B14F-4D97-AF65-F5344CB8AC3E}">
        <p14:creationId xmlns:p14="http://schemas.microsoft.com/office/powerpoint/2010/main" val="2774152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89423"/>
                <a:ext cx="10515600" cy="4351338"/>
              </a:xfrm>
            </p:spPr>
            <p:txBody>
              <a:bodyPr>
                <a:normAutofit fontScale="92500" lnSpcReduction="20000"/>
              </a:bodyPr>
              <a:lstStyle/>
              <a:p>
                <a:r>
                  <a:rPr lang="de-DE" sz="3000" dirty="0" smtClean="0"/>
                  <a:t>Lernverfahren</a:t>
                </a:r>
              </a:p>
              <a:p>
                <a:pPr lvl="1"/>
                <a:r>
                  <a:rPr lang="de-DE" sz="2600" dirty="0" smtClean="0"/>
                  <a:t>Überwachtes Lernen</a:t>
                </a:r>
              </a:p>
              <a:p>
                <a:pPr lvl="2"/>
                <a:r>
                  <a:rPr lang="de-DE" sz="2200" dirty="0" smtClean="0"/>
                  <a:t>Eingabewerte bekannt  </a:t>
                </a:r>
              </a:p>
              <a:p>
                <a:pPr lvl="2"/>
                <a:r>
                  <a:rPr lang="de-DE" sz="2200" dirty="0" smtClean="0"/>
                  <a:t>Erwartete Ausgabewerte bekannt</a:t>
                </a:r>
              </a:p>
              <a:p>
                <a:pPr lvl="2"/>
                <a:r>
                  <a:rPr lang="de-DE" sz="2200" dirty="0" smtClean="0"/>
                  <a:t>Tatsächlicher Wert wird mit erwarteten Ausgabewert verglichen.</a:t>
                </a:r>
              </a:p>
              <a:p>
                <a:pPr lvl="2"/>
                <a:r>
                  <a:rPr lang="de-DE" sz="2200" u="sng" dirty="0"/>
                  <a:t>Differenz wird gebildet und zum „trainieren“ des Netzes genutzt</a:t>
                </a:r>
                <a:r>
                  <a:rPr lang="de-DE" sz="2200" u="sng" dirty="0" smtClean="0"/>
                  <a:t>.  </a:t>
                </a:r>
                <a14:m>
                  <m:oMath xmlns:m="http://schemas.openxmlformats.org/officeDocument/2006/math">
                    <m:r>
                      <a:rPr lang="de-DE" sz="2200" i="0" u="sng" smtClean="0">
                        <a:latin typeface="Cambria Math" panose="02040503050406030204" pitchFamily="18" charset="0"/>
                        <a:ea typeface="Cambria Math" panose="02040503050406030204" pitchFamily="18" charset="0"/>
                      </a:rPr>
                      <m:t>→</m:t>
                    </m:r>
                  </m:oMath>
                </a14:m>
                <a:r>
                  <a:rPr lang="de-DE" sz="2200" u="sng" dirty="0" smtClean="0"/>
                  <a:t> MSE</a:t>
                </a:r>
                <a:endParaRPr lang="de-DE" sz="2200" u="sng" dirty="0"/>
              </a:p>
              <a:p>
                <a:pPr marL="914400" lvl="2" indent="0">
                  <a:buNone/>
                </a:pPr>
                <a:endParaRPr lang="de-DE" dirty="0"/>
              </a:p>
              <a:p>
                <a:pPr lvl="1"/>
                <a:r>
                  <a:rPr lang="de-DE" sz="2600" dirty="0" smtClean="0"/>
                  <a:t>MSE - Funktion:</a:t>
                </a:r>
              </a:p>
              <a:p>
                <a:pPr lvl="1"/>
                <a:endParaRPr lang="de-DE" dirty="0" smtClean="0"/>
              </a:p>
              <a:p>
                <a:pPr marL="457200" lvl="1" indent="0">
                  <a:buNone/>
                </a:pPr>
                <a:endParaRPr lang="de-DE" dirty="0"/>
              </a:p>
              <a:p>
                <a:pPr lvl="1"/>
                <a:endParaRPr lang="de-DE" dirty="0" smtClean="0"/>
              </a:p>
              <a:p>
                <a:pPr lvl="1"/>
                <a:endParaRPr lang="de-DE" sz="600" dirty="0" smtClean="0"/>
              </a:p>
              <a:p>
                <a:pPr lvl="1"/>
                <a14:m>
                  <m:oMath xmlns:m="http://schemas.openxmlformats.org/officeDocument/2006/math">
                    <m:sSub>
                      <m:sSubPr>
                        <m:ctrlPr>
                          <a:rPr lang="de-DE" sz="2600" b="0" i="1" smtClean="0">
                            <a:latin typeface="Cambria Math" panose="02040503050406030204" pitchFamily="18" charset="0"/>
                          </a:rPr>
                        </m:ctrlPr>
                      </m:sSubPr>
                      <m:e>
                        <m:r>
                          <a:rPr lang="de-DE" sz="2600" b="0" i="1" smtClean="0">
                            <a:latin typeface="Cambria Math" panose="02040503050406030204" pitchFamily="18" charset="0"/>
                          </a:rPr>
                          <m:t>𝑘</m:t>
                        </m:r>
                      </m:e>
                      <m:sub>
                        <m:r>
                          <a:rPr lang="de-DE" sz="2600" b="0" i="1" smtClean="0">
                            <a:latin typeface="Cambria Math" panose="02040503050406030204" pitchFamily="18" charset="0"/>
                          </a:rPr>
                          <m:t>𝑖</m:t>
                        </m:r>
                        <m:r>
                          <a:rPr lang="de-DE" sz="2600" b="0" i="1" smtClean="0">
                            <a:latin typeface="Cambria Math" panose="02040503050406030204" pitchFamily="18" charset="0"/>
                          </a:rPr>
                          <m:t>+1</m:t>
                        </m:r>
                      </m:sub>
                    </m:sSub>
                    <m:r>
                      <a:rPr lang="de-DE" sz="2600" b="0" i="1" smtClean="0">
                        <a:latin typeface="Cambria Math" panose="02040503050406030204" pitchFamily="18" charset="0"/>
                      </a:rPr>
                      <m:t>= </m:t>
                    </m:r>
                  </m:oMath>
                </a14:m>
                <a:r>
                  <a:rPr lang="de-DE" sz="2600" dirty="0" smtClean="0"/>
                  <a:t> Prognostizierter Kurs des KNN zum Tag </a:t>
                </a:r>
                <a14:m>
                  <m:oMath xmlns:m="http://schemas.openxmlformats.org/officeDocument/2006/math">
                    <m:r>
                      <a:rPr lang="de-DE" sz="2600" b="0" i="1" smtClean="0">
                        <a:latin typeface="Cambria Math" panose="02040503050406030204" pitchFamily="18" charset="0"/>
                      </a:rPr>
                      <m:t>𝑖</m:t>
                    </m:r>
                    <m:r>
                      <a:rPr lang="de-DE" sz="2600" b="0" i="1" smtClean="0">
                        <a:latin typeface="Cambria Math" panose="02040503050406030204" pitchFamily="18" charset="0"/>
                      </a:rPr>
                      <m:t>+1</m:t>
                    </m:r>
                  </m:oMath>
                </a14:m>
                <a:r>
                  <a:rPr lang="de-DE" sz="2600" dirty="0" smtClean="0"/>
                  <a:t>.</a:t>
                </a:r>
              </a:p>
              <a:p>
                <a:pPr lvl="1"/>
                <a14:m>
                  <m:oMath xmlns:m="http://schemas.openxmlformats.org/officeDocument/2006/math">
                    <m:sSup>
                      <m:sSupPr>
                        <m:ctrlPr>
                          <a:rPr lang="de-DE" sz="2600" b="0" i="1" smtClean="0">
                            <a:latin typeface="Cambria Math" panose="02040503050406030204" pitchFamily="18" charset="0"/>
                          </a:rPr>
                        </m:ctrlPr>
                      </m:sSupPr>
                      <m:e>
                        <m:sSub>
                          <m:sSubPr>
                            <m:ctrlPr>
                              <a:rPr lang="de-DE" sz="2600" i="1">
                                <a:latin typeface="Cambria Math" panose="02040503050406030204" pitchFamily="18" charset="0"/>
                              </a:rPr>
                            </m:ctrlPr>
                          </m:sSubPr>
                          <m:e>
                            <m:r>
                              <a:rPr lang="de-DE" sz="2600" i="1">
                                <a:latin typeface="Cambria Math" panose="02040503050406030204" pitchFamily="18" charset="0"/>
                              </a:rPr>
                              <m:t>𝑘</m:t>
                            </m:r>
                          </m:e>
                          <m:sub>
                            <m:r>
                              <a:rPr lang="de-DE" sz="2600" i="1">
                                <a:latin typeface="Cambria Math" panose="02040503050406030204" pitchFamily="18" charset="0"/>
                              </a:rPr>
                              <m:t>𝑖</m:t>
                            </m:r>
                            <m:r>
                              <a:rPr lang="de-DE" sz="2600" i="1">
                                <a:latin typeface="Cambria Math" panose="02040503050406030204" pitchFamily="18" charset="0"/>
                              </a:rPr>
                              <m:t>+1</m:t>
                            </m:r>
                          </m:sub>
                        </m:sSub>
                      </m:e>
                      <m:sup>
                        <m:r>
                          <a:rPr lang="de-DE" sz="2600" b="0" i="0" smtClean="0">
                            <a:latin typeface="Cambria Math" panose="02040503050406030204" pitchFamily="18" charset="0"/>
                          </a:rPr>
                          <m:t>′</m:t>
                        </m:r>
                      </m:sup>
                    </m:sSup>
                    <m:r>
                      <a:rPr lang="de-DE" sz="2600" b="0" i="0" smtClean="0">
                        <a:latin typeface="Cambria Math" panose="02040503050406030204" pitchFamily="18" charset="0"/>
                      </a:rPr>
                      <m:t>= </m:t>
                    </m:r>
                  </m:oMath>
                </a14:m>
                <a:r>
                  <a:rPr lang="de-DE" sz="2600" dirty="0" smtClean="0"/>
                  <a:t>Echter Kurs zum Tag </a:t>
                </a:r>
                <a14:m>
                  <m:oMath xmlns:m="http://schemas.openxmlformats.org/officeDocument/2006/math">
                    <m:r>
                      <a:rPr lang="de-DE" sz="2600" i="1">
                        <a:latin typeface="Cambria Math" panose="02040503050406030204" pitchFamily="18" charset="0"/>
                      </a:rPr>
                      <m:t>𝑖</m:t>
                    </m:r>
                    <m:r>
                      <a:rPr lang="de-DE" sz="2600" i="1">
                        <a:latin typeface="Cambria Math" panose="02040503050406030204" pitchFamily="18" charset="0"/>
                      </a:rPr>
                      <m:t>+1</m:t>
                    </m:r>
                  </m:oMath>
                </a14:m>
                <a:r>
                  <a:rPr lang="de-DE" sz="2600" dirty="0" smtClean="0"/>
                  <a:t>.</a:t>
                </a:r>
              </a:p>
              <a:p>
                <a:pPr marL="914400" lvl="2" indent="0">
                  <a:buNone/>
                </a:pPr>
                <a:endParaRPr lang="de-DE" sz="1600" dirty="0" smtClean="0"/>
              </a:p>
              <a:p>
                <a:pPr marL="914400" lvl="2"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922"/>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25</a:t>
            </a:fld>
            <a:endParaRPr lang="de-DE" dirty="0"/>
          </a:p>
        </p:txBody>
      </p:sp>
      <mc:AlternateContent xmlns:mc="http://schemas.openxmlformats.org/markup-compatibility/2006" xmlns:a14="http://schemas.microsoft.com/office/drawing/2010/main">
        <mc:Choice Requires="a14">
          <p:sp>
            <p:nvSpPr>
              <p:cNvPr id="7" name="Textfeld 6"/>
              <p:cNvSpPr txBox="1"/>
              <p:nvPr/>
            </p:nvSpPr>
            <p:spPr>
              <a:xfrm>
                <a:off x="1399930" y="4279609"/>
                <a:ext cx="3729995" cy="875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2</m:t>
                          </m:r>
                        </m:den>
                      </m:f>
                      <m:nary>
                        <m:naryPr>
                          <m:chr m:val="∑"/>
                          <m:ctrlPr>
                            <a:rPr lang="de-DE" sz="2000" b="0" i="1" smtClean="0">
                              <a:latin typeface="Cambria Math" panose="02040503050406030204" pitchFamily="18" charset="0"/>
                            </a:rPr>
                          </m:ctrlPr>
                        </m:naryPr>
                        <m:sub>
                          <m:r>
                            <m:rPr>
                              <m:brk m:alnAt="23"/>
                            </m:rPr>
                            <a:rPr lang="de-DE" sz="2000" b="0" i="1" smtClean="0">
                              <a:latin typeface="Cambria Math" panose="02040503050406030204" pitchFamily="18" charset="0"/>
                            </a:rPr>
                            <m:t>𝑗</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b>
                                    <m:sSubPr>
                                      <m:ctrlPr>
                                        <a:rPr lang="de-DE" sz="2000" i="1">
                                          <a:latin typeface="Cambria Math" panose="02040503050406030204" pitchFamily="18" charset="0"/>
                                        </a:rPr>
                                      </m:ctrlPr>
                                    </m:sSubPr>
                                    <m:e>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p>
                                    <m:sSupPr>
                                      <m:ctrlPr>
                                        <a:rPr lang="de-DE" sz="2000" i="1">
                                          <a:latin typeface="Cambria Math" panose="02040503050406030204" pitchFamily="18" charset="0"/>
                                        </a:rPr>
                                      </m:ctrlPr>
                                    </m:sSupPr>
                                    <m:e>
                                      <m:sSub>
                                        <m:sSubPr>
                                          <m:ctrlPr>
                                            <a:rPr lang="de-DE" sz="2000" i="1">
                                              <a:latin typeface="Cambria Math" panose="02040503050406030204" pitchFamily="18" charset="0"/>
                                            </a:rPr>
                                          </m:ctrlPr>
                                        </m:sSubPr>
                                        <m:e>
                                          <m:r>
                                            <a:rPr lang="de-DE" sz="2000" b="0" i="1" smtClean="0">
                                              <a:latin typeface="Cambria Math" panose="02040503050406030204" pitchFamily="18" charset="0"/>
                                            </a:rPr>
                                            <m:t>(</m:t>
                                          </m:r>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e>
                                    <m:sup>
                                      <m:r>
                                        <a:rPr lang="de-DE" sz="2000">
                                          <a:latin typeface="Cambria Math" panose="02040503050406030204" pitchFamily="18" charset="0"/>
                                        </a:rPr>
                                        <m:t>′</m:t>
                                      </m:r>
                                    </m:sup>
                                  </m:sSup>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sz="2000" dirty="0"/>
              </a:p>
            </p:txBody>
          </p:sp>
        </mc:Choice>
        <mc:Fallback xmlns="">
          <p:sp>
            <p:nvSpPr>
              <p:cNvPr id="7" name="Textfeld 6"/>
              <p:cNvSpPr txBox="1">
                <a:spLocks noRot="1" noChangeAspect="1" noMove="1" noResize="1" noEditPoints="1" noAdjustHandles="1" noChangeArrowheads="1" noChangeShapeType="1" noTextEdit="1"/>
              </p:cNvSpPr>
              <p:nvPr/>
            </p:nvSpPr>
            <p:spPr>
              <a:xfrm>
                <a:off x="1399930" y="4279609"/>
                <a:ext cx="3729995" cy="875111"/>
              </a:xfrm>
              <a:prstGeom prst="rect">
                <a:avLst/>
              </a:prstGeom>
              <a:blipFill rotWithShape="0">
                <a:blip r:embed="rId3" cstate="print"/>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4963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26</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b="1"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79520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4"/>
            </a:pPr>
            <a:r>
              <a:rPr lang="de-DE" b="1" dirty="0" smtClean="0"/>
              <a:t>Umsetzung der Anwendung</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27</a:t>
            </a:fld>
            <a:endParaRPr lang="de-DE" dirty="0"/>
          </a:p>
        </p:txBody>
      </p:sp>
    </p:spTree>
    <p:extLst>
      <p:ext uri="{BB962C8B-B14F-4D97-AF65-F5344CB8AC3E}">
        <p14:creationId xmlns:p14="http://schemas.microsoft.com/office/powerpoint/2010/main" val="3300698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28</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b="1"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35318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b="1"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82776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lstStyle/>
          <a:p>
            <a:r>
              <a:rPr lang="de-DE" dirty="0" smtClean="0"/>
              <a:t>Umsetzung mit Neuroph Studio </a:t>
            </a:r>
          </a:p>
          <a:p>
            <a:pPr marL="457200" lvl="1" indent="0">
              <a:buNone/>
            </a:pPr>
            <a:endParaRPr lang="de-DE" dirty="0"/>
          </a:p>
          <a:p>
            <a:pPr lvl="1"/>
            <a:endParaRPr lang="de-DE" dirty="0" smtClean="0"/>
          </a:p>
          <a:p>
            <a:pPr marL="457200" lvl="1" indent="0">
              <a:buNone/>
            </a:pPr>
            <a:endParaRPr lang="de-DE" dirty="0" smtClean="0"/>
          </a:p>
          <a:p>
            <a:pPr lvl="1"/>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29</a:t>
            </a:fld>
            <a:endParaRPr lang="de-DE"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7245" y="3358356"/>
            <a:ext cx="2381250" cy="128587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509989"/>
            <a:ext cx="5940379" cy="3403343"/>
          </a:xfrm>
          <a:prstGeom prst="rect">
            <a:avLst/>
          </a:prstGeom>
        </p:spPr>
      </p:pic>
    </p:spTree>
    <p:extLst>
      <p:ext uri="{BB962C8B-B14F-4D97-AF65-F5344CB8AC3E}">
        <p14:creationId xmlns:p14="http://schemas.microsoft.com/office/powerpoint/2010/main" val="4218416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Startnetz aus der Konzeption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30</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215" y="2300887"/>
            <a:ext cx="5863740"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457994747"/>
              </p:ext>
            </p:extLst>
          </p:nvPr>
        </p:nvGraphicFramePr>
        <p:xfrm>
          <a:off x="7382447" y="2332784"/>
          <a:ext cx="3870846" cy="1483360"/>
        </p:xfrm>
        <a:graphic>
          <a:graphicData uri="http://schemas.openxmlformats.org/drawingml/2006/table">
            <a:tbl>
              <a:tblPr firstRow="1" bandRow="1">
                <a:tableStyleId>{5940675A-B579-460E-94D1-54222C63F5DA}</a:tableStyleId>
              </a:tblPr>
              <a:tblGrid>
                <a:gridCol w="1935423"/>
                <a:gridCol w="1935423"/>
              </a:tblGrid>
              <a:tr h="370840">
                <a:tc>
                  <a:txBody>
                    <a:bodyPr/>
                    <a:lstStyle/>
                    <a:p>
                      <a:pPr algn="ctr"/>
                      <a:r>
                        <a:rPr lang="de-DE" dirty="0" smtClean="0"/>
                        <a:t>Topologie</a:t>
                      </a:r>
                      <a:endParaRPr lang="de-DE" dirty="0"/>
                    </a:p>
                  </a:txBody>
                  <a:tcPr anchor="ctr"/>
                </a:tc>
                <a:tc>
                  <a:txBody>
                    <a:bodyPr/>
                    <a:lstStyle/>
                    <a:p>
                      <a:pPr algn="ctr"/>
                      <a:r>
                        <a:rPr lang="de-DE" dirty="0" smtClean="0"/>
                        <a:t>4-9-1</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Backpropagation</a:t>
                      </a:r>
                      <a:endParaRPr lang="de-DE" dirty="0"/>
                    </a:p>
                  </a:txBody>
                  <a:tcPr anchor="ctr"/>
                </a:tc>
              </a:tr>
              <a:tr h="370840">
                <a:tc>
                  <a:txBody>
                    <a:bodyPr/>
                    <a:lstStyle/>
                    <a:p>
                      <a:pPr algn="ctr"/>
                      <a:r>
                        <a:rPr lang="de-DE" dirty="0" smtClean="0"/>
                        <a:t>Lernrate</a:t>
                      </a:r>
                      <a:endParaRPr lang="de-DE" dirty="0"/>
                    </a:p>
                  </a:txBody>
                  <a:tcPr anchor="ctr"/>
                </a:tc>
                <a:tc>
                  <a:txBody>
                    <a:bodyPr/>
                    <a:lstStyle/>
                    <a:p>
                      <a:pPr algn="ctr"/>
                      <a:r>
                        <a:rPr lang="de-DE" dirty="0" smtClean="0"/>
                        <a:t>0,7</a:t>
                      </a:r>
                      <a:endParaRPr lang="de-DE" dirty="0"/>
                    </a:p>
                  </a:txBody>
                  <a:tcPr anchor="ctr"/>
                </a:tc>
              </a:tr>
            </a:tbl>
          </a:graphicData>
        </a:graphic>
      </p:graphicFrame>
    </p:spTree>
    <p:extLst>
      <p:ext uri="{BB962C8B-B14F-4D97-AF65-F5344CB8AC3E}">
        <p14:creationId xmlns:p14="http://schemas.microsoft.com/office/powerpoint/2010/main" val="2471252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p:cNvGraphicFramePr/>
          <p:nvPr>
            <p:extLst>
              <p:ext uri="{D42A27DB-BD31-4B8C-83A1-F6EECF244321}">
                <p14:modId xmlns:p14="http://schemas.microsoft.com/office/powerpoint/2010/main" val="2641416645"/>
              </p:ext>
            </p:extLst>
          </p:nvPr>
        </p:nvGraphicFramePr>
        <p:xfrm>
          <a:off x="350489" y="382773"/>
          <a:ext cx="10686105" cy="582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Optimierungsprozess</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31</a:t>
            </a:fld>
            <a:endParaRPr lang="de-DE" dirty="0"/>
          </a:p>
        </p:txBody>
      </p:sp>
      <p:sp>
        <p:nvSpPr>
          <p:cNvPr id="11" name="Geschweifte Klammer links 10"/>
          <p:cNvSpPr/>
          <p:nvPr/>
        </p:nvSpPr>
        <p:spPr>
          <a:xfrm rot="16200000">
            <a:off x="1737287" y="2810840"/>
            <a:ext cx="606056" cy="32133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12" name="Geschweifte Klammer links 11"/>
          <p:cNvSpPr/>
          <p:nvPr/>
        </p:nvSpPr>
        <p:spPr>
          <a:xfrm rot="16200000">
            <a:off x="5112414" y="2634473"/>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9" name="Textfeld 18"/>
          <p:cNvSpPr txBox="1"/>
          <p:nvPr/>
        </p:nvSpPr>
        <p:spPr>
          <a:xfrm>
            <a:off x="1313249" y="4768026"/>
            <a:ext cx="1461639"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smtClean="0"/>
              <a:t>…</a:t>
            </a:r>
          </a:p>
          <a:p>
            <a:pPr marL="285750" indent="-285750">
              <a:buFont typeface="Wingdings" panose="05000000000000000000" pitchFamily="2" charset="2"/>
              <a:buChar char="§"/>
            </a:pPr>
            <a:r>
              <a:rPr lang="de-DE" dirty="0" smtClean="0"/>
              <a:t>4-5-1 (B) </a:t>
            </a:r>
          </a:p>
          <a:p>
            <a:pPr marL="285750" indent="-285750">
              <a:buFont typeface="Wingdings" panose="05000000000000000000" pitchFamily="2" charset="2"/>
              <a:buChar char="§"/>
            </a:pPr>
            <a:r>
              <a:rPr lang="de-DE" b="1" dirty="0" smtClean="0"/>
              <a:t>4-9-1</a:t>
            </a:r>
            <a:r>
              <a:rPr lang="de-DE" dirty="0" smtClean="0"/>
              <a:t> (B)</a:t>
            </a:r>
          </a:p>
          <a:p>
            <a:pPr marL="285750" indent="-285750">
              <a:buFont typeface="Wingdings" panose="05000000000000000000" pitchFamily="2" charset="2"/>
              <a:buChar char="§"/>
            </a:pPr>
            <a:r>
              <a:rPr lang="de-DE" dirty="0" smtClean="0"/>
              <a:t>4-13-1 (B)</a:t>
            </a:r>
          </a:p>
          <a:p>
            <a:pPr marL="285750" indent="-285750">
              <a:buFont typeface="Wingdings" panose="05000000000000000000" pitchFamily="2" charset="2"/>
              <a:buChar char="§"/>
            </a:pPr>
            <a:r>
              <a:rPr lang="de-DE" dirty="0" smtClean="0"/>
              <a:t>…</a:t>
            </a:r>
          </a:p>
        </p:txBody>
      </p:sp>
      <p:sp>
        <p:nvSpPr>
          <p:cNvPr id="20" name="Textfeld 19"/>
          <p:cNvSpPr txBox="1"/>
          <p:nvPr/>
        </p:nvSpPr>
        <p:spPr>
          <a:xfrm>
            <a:off x="4686336" y="4846086"/>
            <a:ext cx="1479603" cy="646331"/>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Sigmoid</a:t>
            </a:r>
          </a:p>
          <a:p>
            <a:pPr marL="285750" indent="-285750">
              <a:buFont typeface="Wingdings" panose="05000000000000000000" pitchFamily="2" charset="2"/>
              <a:buChar char="§"/>
            </a:pPr>
            <a:r>
              <a:rPr lang="de-DE" dirty="0" smtClean="0"/>
              <a:t>Tanh</a:t>
            </a:r>
          </a:p>
        </p:txBody>
      </p:sp>
      <p:sp>
        <p:nvSpPr>
          <p:cNvPr id="22" name="Textfeld 21"/>
          <p:cNvSpPr txBox="1"/>
          <p:nvPr/>
        </p:nvSpPr>
        <p:spPr>
          <a:xfrm>
            <a:off x="7811769" y="4849720"/>
            <a:ext cx="2340693" cy="1200329"/>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Backpropagation</a:t>
            </a:r>
          </a:p>
          <a:p>
            <a:pPr marL="285750" indent="-285750">
              <a:buFont typeface="Wingdings" panose="05000000000000000000" pitchFamily="2" charset="2"/>
              <a:buChar char="§"/>
            </a:pPr>
            <a:r>
              <a:rPr lang="de-DE" dirty="0" smtClean="0"/>
              <a:t>M-Backpropagation</a:t>
            </a:r>
          </a:p>
          <a:p>
            <a:pPr marL="285750" indent="-285750">
              <a:buFont typeface="Wingdings" panose="05000000000000000000" pitchFamily="2" charset="2"/>
              <a:buChar char="§"/>
            </a:pPr>
            <a:r>
              <a:rPr lang="de-DE" dirty="0" smtClean="0"/>
              <a:t>R-BP</a:t>
            </a:r>
          </a:p>
          <a:p>
            <a:pPr marL="285750" indent="-285750">
              <a:buFont typeface="Wingdings" panose="05000000000000000000" pitchFamily="2" charset="2"/>
              <a:buChar char="§"/>
            </a:pPr>
            <a:endParaRPr lang="de-DE" dirty="0"/>
          </a:p>
        </p:txBody>
      </p:sp>
      <p:sp>
        <p:nvSpPr>
          <p:cNvPr id="24" name="Eckige Klammer links/rechts 23"/>
          <p:cNvSpPr/>
          <p:nvPr/>
        </p:nvSpPr>
        <p:spPr>
          <a:xfrm>
            <a:off x="811288" y="4596879"/>
            <a:ext cx="10034511" cy="1539698"/>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5" name="Textfeld 24"/>
          <p:cNvSpPr txBox="1"/>
          <p:nvPr/>
        </p:nvSpPr>
        <p:spPr>
          <a:xfrm>
            <a:off x="10748191" y="4846086"/>
            <a:ext cx="1533729" cy="923330"/>
          </a:xfrm>
          <a:prstGeom prst="rect">
            <a:avLst/>
          </a:prstGeom>
          <a:noFill/>
        </p:spPr>
        <p:txBody>
          <a:bodyPr wrap="square" rtlCol="0">
            <a:spAutoFit/>
          </a:bodyPr>
          <a:lstStyle/>
          <a:p>
            <a:pPr algn="ctr"/>
            <a:r>
              <a:rPr lang="de-DE" dirty="0" smtClean="0"/>
              <a:t>Jeweils: </a:t>
            </a:r>
          </a:p>
          <a:p>
            <a:pPr algn="ctr"/>
            <a:r>
              <a:rPr lang="de-DE" dirty="0" smtClean="0"/>
              <a:t>5 mal mit je</a:t>
            </a:r>
          </a:p>
          <a:p>
            <a:pPr algn="ctr"/>
            <a:r>
              <a:rPr lang="de-DE" dirty="0"/>
              <a:t>1</a:t>
            </a:r>
            <a:r>
              <a:rPr lang="de-DE" dirty="0" smtClean="0"/>
              <a:t>0.000 Zyklen</a:t>
            </a:r>
            <a:endParaRPr lang="de-DE" dirty="0"/>
          </a:p>
        </p:txBody>
      </p:sp>
      <p:sp>
        <p:nvSpPr>
          <p:cNvPr id="18" name="Geschweifte Klammer links 17"/>
          <p:cNvSpPr/>
          <p:nvPr/>
        </p:nvSpPr>
        <p:spPr>
          <a:xfrm rot="16200000">
            <a:off x="8671748" y="2666824"/>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746811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Autofit/>
          </a:bodyPr>
          <a:lstStyle/>
          <a:p>
            <a:r>
              <a:rPr lang="de-DE" dirty="0" smtClean="0"/>
              <a:t>Datensätze</a:t>
            </a:r>
          </a:p>
          <a:p>
            <a:pPr lvl="1"/>
            <a:r>
              <a:rPr lang="de-DE" dirty="0" smtClean="0"/>
              <a:t>Trainingsdatensatz: 600 Daten</a:t>
            </a:r>
          </a:p>
          <a:p>
            <a:pPr lvl="1"/>
            <a:r>
              <a:rPr lang="de-DE" dirty="0" smtClean="0"/>
              <a:t>Testdatensatz: 200 Daten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32</a:t>
            </a:fld>
            <a:endParaRPr lang="de-DE" dirty="0"/>
          </a:p>
        </p:txBody>
      </p:sp>
      <mc:AlternateContent xmlns:mc="http://schemas.openxmlformats.org/markup-compatibility/2006" xmlns:a14="http://schemas.microsoft.com/office/drawing/2010/main">
        <mc:Choice Requires="a14">
          <p:sp>
            <p:nvSpPr>
              <p:cNvPr id="7" name="Textfeld 6"/>
              <p:cNvSpPr txBox="1"/>
              <p:nvPr/>
            </p:nvSpPr>
            <p:spPr>
              <a:xfrm>
                <a:off x="7669140" y="3809910"/>
                <a:ext cx="4190997" cy="1223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smtClean="0">
                    <a:latin typeface="Cambria Math" panose="02040503050406030204" pitchFamily="18" charset="0"/>
                  </a:rPr>
                  <a:t>Normalisierungsformel:</a:t>
                </a:r>
              </a:p>
              <a:p>
                <a:endParaRPr lang="de-DE"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de-DE" i="1">
                          <a:latin typeface="Cambria Math" panose="02040503050406030204" pitchFamily="18" charset="0"/>
                        </a:rPr>
                        <m:t>𝑁𝑜𝑟𝑚</m:t>
                      </m:r>
                      <m:r>
                        <a:rPr lang="de-DE" i="1">
                          <a:latin typeface="Cambria Math" panose="02040503050406030204" pitchFamily="18" charset="0"/>
                        </a:rPr>
                        <m:t>= </m:t>
                      </m:r>
                      <m:f>
                        <m:fPr>
                          <m:ctrlPr>
                            <a:rPr lang="de-DE" i="1">
                              <a:latin typeface="Cambria Math" panose="02040503050406030204" pitchFamily="18" charset="0"/>
                            </a:rPr>
                          </m:ctrlPr>
                        </m:fPr>
                        <m:num>
                          <m:r>
                            <a:rPr lang="de-DE" i="1">
                              <a:latin typeface="Cambria Math" panose="02040503050406030204" pitchFamily="18" charset="0"/>
                            </a:rPr>
                            <m:t>𝐴</m:t>
                          </m:r>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num>
                        <m:den>
                          <m:func>
                            <m:funcPr>
                              <m:ctrlPr>
                                <a:rPr lang="de-DE" i="1">
                                  <a:latin typeface="Cambria Math" panose="02040503050406030204" pitchFamily="18" charset="0"/>
                                </a:rPr>
                              </m:ctrlPr>
                            </m:funcPr>
                            <m:fName>
                              <m:r>
                                <m:rPr>
                                  <m:sty m:val="p"/>
                                </m:rPr>
                                <a:rPr lang="de-DE">
                                  <a:latin typeface="Cambria Math" panose="02040503050406030204" pitchFamily="18" charset="0"/>
                                </a:rPr>
                                <m:t>max</m:t>
                              </m:r>
                            </m:fName>
                            <m:e>
                              <m:d>
                                <m:dPr>
                                  <m:ctrlPr>
                                    <a:rPr lang="de-DE" i="1">
                                      <a:latin typeface="Cambria Math" panose="02040503050406030204" pitchFamily="18" charset="0"/>
                                    </a:rPr>
                                  </m:ctrlPr>
                                </m:dPr>
                                <m:e>
                                  <m:r>
                                    <a:rPr lang="de-DE" i="1">
                                      <a:latin typeface="Cambria Math" panose="02040503050406030204" pitchFamily="18" charset="0"/>
                                    </a:rPr>
                                    <m:t>𝐴</m:t>
                                  </m:r>
                                </m:e>
                              </m:d>
                            </m:e>
                          </m:func>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den>
                      </m:f>
                      <m:r>
                        <a:rPr lang="de-DE" b="0" i="1" smtClean="0">
                          <a:latin typeface="Cambria Math" panose="02040503050406030204" pitchFamily="18" charset="0"/>
                        </a:rPr>
                        <m:t> ∗0,8+0,1</m:t>
                      </m:r>
                    </m:oMath>
                  </m:oMathPara>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669140" y="3809910"/>
                <a:ext cx="4190997" cy="1223092"/>
              </a:xfrm>
              <a:prstGeom prst="rect">
                <a:avLst/>
              </a:prstGeom>
              <a:blipFill rotWithShape="0">
                <a:blip r:embed="rId3"/>
                <a:stretch>
                  <a:fillRect l="-1014" t="-2956"/>
                </a:stretch>
              </a:blipFill>
            </p:spPr>
            <p:txBody>
              <a:bodyPr/>
              <a:lstStyle/>
              <a:p>
                <a:r>
                  <a:rPr lang="de-DE">
                    <a:noFill/>
                  </a:rPr>
                  <a:t> </a:t>
                </a:r>
              </a:p>
            </p:txBody>
          </p:sp>
        </mc:Fallback>
      </mc:AlternateContent>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082" y="3768642"/>
            <a:ext cx="5953956" cy="1381318"/>
          </a:xfrm>
          <a:prstGeom prst="rect">
            <a:avLst/>
          </a:prstGeom>
          <a:ln>
            <a:noFill/>
          </a:ln>
          <a:effectLst>
            <a:softEdge rad="112500"/>
          </a:effectLst>
        </p:spPr>
      </p:pic>
      <p:sp>
        <p:nvSpPr>
          <p:cNvPr id="11" name="Geschweifte Klammer rechts 10"/>
          <p:cNvSpPr/>
          <p:nvPr/>
        </p:nvSpPr>
        <p:spPr>
          <a:xfrm>
            <a:off x="6988654" y="3678865"/>
            <a:ext cx="560461" cy="14817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2" name="Geschweifte Klammer rechts 11"/>
          <p:cNvSpPr/>
          <p:nvPr/>
        </p:nvSpPr>
        <p:spPr>
          <a:xfrm rot="5400000">
            <a:off x="3076045" y="3076045"/>
            <a:ext cx="588951" cy="46783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3" name="Geschweifte Klammer rechts 12"/>
          <p:cNvSpPr/>
          <p:nvPr/>
        </p:nvSpPr>
        <p:spPr>
          <a:xfrm rot="5400000">
            <a:off x="5968101" y="4929683"/>
            <a:ext cx="588951" cy="11057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Textfeld 13"/>
          <p:cNvSpPr txBox="1"/>
          <p:nvPr/>
        </p:nvSpPr>
        <p:spPr>
          <a:xfrm>
            <a:off x="2985638" y="5841315"/>
            <a:ext cx="769763" cy="369332"/>
          </a:xfrm>
          <a:prstGeom prst="rect">
            <a:avLst/>
          </a:prstGeom>
          <a:noFill/>
        </p:spPr>
        <p:txBody>
          <a:bodyPr wrap="none" rtlCol="0">
            <a:spAutoFit/>
          </a:bodyPr>
          <a:lstStyle/>
          <a:p>
            <a:r>
              <a:rPr lang="de-DE" dirty="0" smtClean="0"/>
              <a:t>Inputs</a:t>
            </a:r>
            <a:endParaRPr lang="de-DE" dirty="0"/>
          </a:p>
        </p:txBody>
      </p:sp>
      <p:sp>
        <p:nvSpPr>
          <p:cNvPr id="16" name="Textfeld 15"/>
          <p:cNvSpPr txBox="1"/>
          <p:nvPr/>
        </p:nvSpPr>
        <p:spPr>
          <a:xfrm>
            <a:off x="5834413" y="5841315"/>
            <a:ext cx="856325" cy="369332"/>
          </a:xfrm>
          <a:prstGeom prst="rect">
            <a:avLst/>
          </a:prstGeom>
          <a:noFill/>
        </p:spPr>
        <p:txBody>
          <a:bodyPr wrap="none" rtlCol="0">
            <a:spAutoFit/>
          </a:bodyPr>
          <a:lstStyle/>
          <a:p>
            <a:r>
              <a:rPr lang="de-DE" dirty="0" smtClean="0"/>
              <a:t>Output</a:t>
            </a:r>
            <a:endParaRPr lang="de-DE" dirty="0"/>
          </a:p>
        </p:txBody>
      </p:sp>
      <mc:AlternateContent xmlns:mc="http://schemas.openxmlformats.org/markup-compatibility/2006" xmlns:a14="http://schemas.microsoft.com/office/drawing/2010/main">
        <mc:Choice Requires="a14">
          <p:sp>
            <p:nvSpPr>
              <p:cNvPr id="17" name="Textfeld 16"/>
              <p:cNvSpPr txBox="1"/>
              <p:nvPr/>
            </p:nvSpPr>
            <p:spPr>
              <a:xfrm>
                <a:off x="1361752" y="3424174"/>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−3</m:t>
                          </m:r>
                        </m:sub>
                      </m:sSub>
                    </m:oMath>
                  </m:oMathPara>
                </a14:m>
                <a:endParaRPr lang="de-DE" dirty="0"/>
              </a:p>
            </p:txBody>
          </p:sp>
        </mc:Choice>
        <mc:Fallback xmlns="">
          <p:sp>
            <p:nvSpPr>
              <p:cNvPr id="17" name="Textfeld 16"/>
              <p:cNvSpPr txBox="1">
                <a:spLocks noRot="1" noChangeAspect="1" noMove="1" noResize="1" noEditPoints="1" noAdjustHandles="1" noChangeArrowheads="1" noChangeShapeType="1" noTextEdit="1"/>
              </p:cNvSpPr>
              <p:nvPr/>
            </p:nvSpPr>
            <p:spPr>
              <a:xfrm>
                <a:off x="1361752" y="3424174"/>
                <a:ext cx="473784" cy="276999"/>
              </a:xfrm>
              <a:prstGeom prst="rect">
                <a:avLst/>
              </a:prstGeom>
              <a:blipFill rotWithShape="0">
                <a:blip r:embed="rId5"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p:cNvSpPr txBox="1"/>
              <p:nvPr/>
            </p:nvSpPr>
            <p:spPr>
              <a:xfrm>
                <a:off x="2511854" y="342417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−2</m:t>
                          </m:r>
                        </m:sub>
                      </m:sSub>
                    </m:oMath>
                  </m:oMathPara>
                </a14:m>
                <a:endParaRPr lang="de-DE" dirty="0"/>
              </a:p>
            </p:txBody>
          </p:sp>
        </mc:Choice>
        <mc:Fallback xmlns="">
          <p:sp>
            <p:nvSpPr>
              <p:cNvPr id="18" name="Textfeld 17"/>
              <p:cNvSpPr txBox="1">
                <a:spLocks noRot="1" noChangeAspect="1" noMove="1" noResize="1" noEditPoints="1" noAdjustHandles="1" noChangeArrowheads="1" noChangeShapeType="1" noTextEdit="1"/>
              </p:cNvSpPr>
              <p:nvPr/>
            </p:nvSpPr>
            <p:spPr>
              <a:xfrm>
                <a:off x="2511854" y="3424173"/>
                <a:ext cx="473784" cy="276999"/>
              </a:xfrm>
              <a:prstGeom prst="rect">
                <a:avLst/>
              </a:prstGeom>
              <a:blipFill rotWithShape="0">
                <a:blip r:embed="rId6"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p:cNvSpPr txBox="1"/>
              <p:nvPr/>
            </p:nvSpPr>
            <p:spPr>
              <a:xfrm>
                <a:off x="3600152" y="3457908"/>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19" name="Textfeld 18"/>
              <p:cNvSpPr txBox="1">
                <a:spLocks noRot="1" noChangeAspect="1" noMove="1" noResize="1" noEditPoints="1" noAdjustHandles="1" noChangeArrowheads="1" noChangeShapeType="1" noTextEdit="1"/>
              </p:cNvSpPr>
              <p:nvPr/>
            </p:nvSpPr>
            <p:spPr>
              <a:xfrm>
                <a:off x="3600152" y="3457908"/>
                <a:ext cx="473784" cy="276999"/>
              </a:xfrm>
              <a:prstGeom prst="rect">
                <a:avLst/>
              </a:prstGeom>
              <a:blipFill rotWithShape="0">
                <a:blip r:embed="rId7" cstate="print"/>
                <a:stretch>
                  <a:fillRect l="-11688" r="-5195"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p:cNvSpPr txBox="1"/>
              <p:nvPr/>
            </p:nvSpPr>
            <p:spPr>
              <a:xfrm>
                <a:off x="4766458" y="3403461"/>
                <a:ext cx="2541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sub>
                      </m:sSub>
                    </m:oMath>
                  </m:oMathPara>
                </a14:m>
                <a:endParaRPr lang="de-DE" dirty="0"/>
              </a:p>
            </p:txBody>
          </p:sp>
        </mc:Choice>
        <mc:Fallback xmlns="">
          <p:sp>
            <p:nvSpPr>
              <p:cNvPr id="20" name="Textfeld 19"/>
              <p:cNvSpPr txBox="1">
                <a:spLocks noRot="1" noChangeAspect="1" noMove="1" noResize="1" noEditPoints="1" noAdjustHandles="1" noChangeArrowheads="1" noChangeShapeType="1" noTextEdit="1"/>
              </p:cNvSpPr>
              <p:nvPr/>
            </p:nvSpPr>
            <p:spPr>
              <a:xfrm>
                <a:off x="4766458" y="3403461"/>
                <a:ext cx="254172" cy="276999"/>
              </a:xfrm>
              <a:prstGeom prst="rect">
                <a:avLst/>
              </a:prstGeom>
              <a:blipFill rotWithShape="0">
                <a:blip r:embed="rId8" cstate="print"/>
                <a:stretch>
                  <a:fillRect l="-23810" r="-7143"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p:cNvSpPr txBox="1"/>
              <p:nvPr/>
            </p:nvSpPr>
            <p:spPr>
              <a:xfrm>
                <a:off x="6025683" y="342030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21" name="Textfeld 20"/>
              <p:cNvSpPr txBox="1">
                <a:spLocks noRot="1" noChangeAspect="1" noMove="1" noResize="1" noEditPoints="1" noAdjustHandles="1" noChangeArrowheads="1" noChangeShapeType="1" noTextEdit="1"/>
              </p:cNvSpPr>
              <p:nvPr/>
            </p:nvSpPr>
            <p:spPr>
              <a:xfrm>
                <a:off x="6025683" y="3420303"/>
                <a:ext cx="473784" cy="276999"/>
              </a:xfrm>
              <a:prstGeom prst="rect">
                <a:avLst/>
              </a:prstGeom>
              <a:blipFill rotWithShape="0">
                <a:blip r:embed="rId9" cstate="print"/>
                <a:stretch>
                  <a:fillRect l="-11538" r="-5128" b="-17391"/>
                </a:stretch>
              </a:blipFill>
            </p:spPr>
            <p:txBody>
              <a:bodyPr/>
              <a:lstStyle/>
              <a:p>
                <a:r>
                  <a:rPr lang="de-DE">
                    <a:noFill/>
                  </a:rPr>
                  <a:t> </a:t>
                </a:r>
              </a:p>
            </p:txBody>
          </p:sp>
        </mc:Fallback>
      </mc:AlternateContent>
    </p:spTree>
    <p:extLst>
      <p:ext uri="{BB962C8B-B14F-4D97-AF65-F5344CB8AC3E}">
        <p14:creationId xmlns:p14="http://schemas.microsoft.com/office/powerpoint/2010/main" val="1970576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lvl="1"/>
                <a:r>
                  <a:rPr lang="de-DE" dirty="0" smtClean="0"/>
                  <a:t>B steht hierbei für Bias-Neuron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Schnellere Konvergenz.</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b="-266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33</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4"/>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4"/>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endParaRPr lang="de-DE"/>
                        </a:p>
                      </a:txBody>
                      <a:tcPr anchor="ctr">
                        <a:blipFill rotWithShape="0">
                          <a:blip r:embed="rId4"/>
                          <a:stretch>
                            <a:fillRect l="-429596" t="-406557" r="-100897" b="-324590"/>
                          </a:stretch>
                        </a:blipFill>
                      </a:tcP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4"/>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4"/>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4"/>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71548"/>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4851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34</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solidFill>
                          <a:srgbClr val="FFFF00"/>
                        </a:solid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3"/>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3"/>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endParaRPr lang="de-DE"/>
                        </a:p>
                      </a:txBody>
                      <a:tcPr anchor="ctr">
                        <a:blipFill rotWithShape="0">
                          <a:blip r:embed="rId3"/>
                          <a:stretch>
                            <a:fillRect l="-429596" t="-406557" r="-100897" b="-324590"/>
                          </a:stretch>
                        </a:blip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3"/>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3"/>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3"/>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56800"/>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92774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35</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no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92999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36</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solidFill>
                          <a:srgbClr val="FFFF00"/>
                        </a:solid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3327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37</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72030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38</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0371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pPr>
              <a:buFont typeface="Wingdings" panose="05000000000000000000" pitchFamily="2" charset="2"/>
              <a:buChar char="§"/>
            </a:pPr>
            <a:r>
              <a:rPr lang="de-DE" dirty="0" smtClean="0"/>
              <a:t>Künstliche neuronale Netze als Hilfsmittel zur Prognose:</a:t>
            </a:r>
          </a:p>
          <a:p>
            <a:pPr lvl="1"/>
            <a:r>
              <a:rPr lang="de-DE" dirty="0" smtClean="0"/>
              <a:t>Therapieverläufen </a:t>
            </a:r>
            <a:r>
              <a:rPr lang="de-DE" dirty="0"/>
              <a:t>in der </a:t>
            </a:r>
            <a:r>
              <a:rPr lang="de-DE" dirty="0" smtClean="0"/>
              <a:t>Medizin</a:t>
            </a:r>
          </a:p>
          <a:p>
            <a:pPr lvl="1"/>
            <a:r>
              <a:rPr lang="de-DE" dirty="0" smtClean="0"/>
              <a:t>Arbeitslosenzahlen </a:t>
            </a:r>
            <a:r>
              <a:rPr lang="de-DE" dirty="0"/>
              <a:t>auf dem </a:t>
            </a:r>
            <a:r>
              <a:rPr lang="de-DE" dirty="0" smtClean="0"/>
              <a:t>Arbeitsmarkt</a:t>
            </a:r>
          </a:p>
          <a:p>
            <a:pPr lvl="1"/>
            <a:r>
              <a:rPr lang="de-DE" dirty="0" smtClean="0"/>
              <a:t>Börsenkursen</a:t>
            </a:r>
            <a:endParaRPr lang="de-DE" dirty="0"/>
          </a:p>
          <a:p>
            <a:pPr lvl="1"/>
            <a:endParaRPr lang="de-DE" sz="2000" dirty="0" smtClean="0"/>
          </a:p>
          <a:p>
            <a:r>
              <a:rPr lang="de-DE" dirty="0" smtClean="0"/>
              <a:t>Besonderheit:</a:t>
            </a:r>
          </a:p>
          <a:p>
            <a:pPr lvl="1"/>
            <a:r>
              <a:rPr lang="de-DE" dirty="0" smtClean="0"/>
              <a:t>Fähigkeit, nichtlineare Zusammenhänge zu erkennen.</a:t>
            </a:r>
          </a:p>
          <a:p>
            <a:pPr lvl="1"/>
            <a:r>
              <a:rPr lang="de-DE" dirty="0" smtClean="0"/>
              <a:t>Prognostiziert objektiv und vorurteilsfrei.</a:t>
            </a:r>
          </a:p>
          <a:p>
            <a:pPr marL="0" indent="0">
              <a:buNone/>
            </a:pPr>
            <a:endParaRPr lang="de-DE" dirty="0" smtClean="0"/>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a:t>
            </a:fld>
            <a:endParaRPr lang="de-DE" dirty="0"/>
          </a:p>
        </p:txBody>
      </p:sp>
    </p:spTree>
    <p:extLst>
      <p:ext uri="{BB962C8B-B14F-4D97-AF65-F5344CB8AC3E}">
        <p14:creationId xmlns:p14="http://schemas.microsoft.com/office/powerpoint/2010/main" val="3880735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Verfahren ändert Gewichte nur durch Vorzeichen des Gradienten.</a:t>
                </a:r>
              </a:p>
              <a:p>
                <a:pPr lvl="2"/>
                <a:r>
                  <a:rPr lang="de-DE" dirty="0" smtClean="0"/>
                  <a:t>Dazu wird der Kurvenanstieg von </a:t>
                </a:r>
                <a14:m>
                  <m:oMath xmlns:m="http://schemas.openxmlformats.org/officeDocument/2006/math">
                    <m:r>
                      <a:rPr lang="de-DE" b="0" i="1" smtClean="0">
                        <a:latin typeface="Cambria Math" panose="02040503050406030204" pitchFamily="18" charset="0"/>
                      </a:rPr>
                      <m:t>𝑡</m:t>
                    </m:r>
                  </m:oMath>
                </a14:m>
                <a:r>
                  <a:rPr lang="de-DE" dirty="0" smtClean="0"/>
                  <a:t> und </a:t>
                </a:r>
                <a14:m>
                  <m:oMath xmlns:m="http://schemas.openxmlformats.org/officeDocument/2006/math">
                    <m:r>
                      <a:rPr lang="de-DE" i="1">
                        <a:latin typeface="Cambria Math" panose="02040503050406030204" pitchFamily="18" charset="0"/>
                      </a:rPr>
                      <m:t>𝑡</m:t>
                    </m:r>
                    <m:r>
                      <a:rPr lang="de-DE" b="0" i="1" smtClean="0">
                        <a:latin typeface="Cambria Math" panose="02040503050406030204" pitchFamily="18" charset="0"/>
                      </a:rPr>
                      <m:t>−1</m:t>
                    </m:r>
                  </m:oMath>
                </a14:m>
                <a:r>
                  <a:rPr lang="de-DE" dirty="0" smtClean="0"/>
                  <a:t> herangezogen (namens </a:t>
                </a:r>
                <a14:m>
                  <m:oMath xmlns:m="http://schemas.openxmlformats.org/officeDocument/2006/math">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oMath>
                </a14:m>
                <a:r>
                  <a:rPr lang="de-DE" dirty="0" smtClean="0"/>
                  <a:t> und </a:t>
                </a:r>
                <a14:m>
                  <m:oMath xmlns:m="http://schemas.openxmlformats.org/officeDocument/2006/math">
                    <m:r>
                      <a:rPr lang="de-DE" i="1">
                        <a:latin typeface="Cambria Math" panose="02040503050406030204" pitchFamily="18" charset="0"/>
                      </a:rPr>
                      <m:t>𝑆</m:t>
                    </m:r>
                    <m:r>
                      <a:rPr lang="de-DE" b="0" i="1" smtClean="0">
                        <a:latin typeface="Cambria Math" panose="02040503050406030204" pitchFamily="18" charset="0"/>
                      </a:rPr>
                      <m:t>(</m:t>
                    </m:r>
                    <m:r>
                      <a:rPr lang="de-DE" b="0" i="1" smtClean="0">
                        <a:latin typeface="Cambria Math" panose="02040503050406030204" pitchFamily="18" charset="0"/>
                      </a:rPr>
                      <m:t>𝑡</m:t>
                    </m:r>
                    <m:r>
                      <a:rPr lang="de-DE" b="0" i="1" smtClean="0">
                        <a:latin typeface="Cambria Math" panose="02040503050406030204" pitchFamily="18" charset="0"/>
                      </a:rPr>
                      <m:t>)</m:t>
                    </m:r>
                  </m:oMath>
                </a14:m>
                <a:r>
                  <a:rPr lang="de-DE" dirty="0" smtClean="0"/>
                  <a:t>)</a:t>
                </a:r>
                <a:endParaRPr lang="de-DE" dirty="0"/>
              </a:p>
              <a:p>
                <a:pPr marL="0" indent="0">
                  <a:buNone/>
                </a:pPr>
                <a:endParaRPr lang="de-DE" dirty="0"/>
              </a:p>
              <a:p>
                <a:pPr marL="0" indent="0">
                  <a:buNone/>
                </a:pPr>
                <a:endParaRPr lang="de-DE"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r>
                                <a:rPr lang="de-DE" b="0" i="1" smtClean="0">
                                  <a:latin typeface="Cambria Math" panose="02040503050406030204" pitchFamily="18" charset="0"/>
                                </a:rPr>
                                <m:t>𝑓𝑎𝑙𝑙𝑠</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r>
                                <a:rPr lang="de-DE" i="1">
                                  <a:latin typeface="Cambria Math" panose="02040503050406030204" pitchFamily="18" charset="0"/>
                                </a:rPr>
                                <m:t>𝑓𝑎𝑙𝑙𝑠</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r>
                                <a:rPr lang="de-DE" i="1">
                                  <a:latin typeface="Cambria Math" panose="02040503050406030204" pitchFamily="18" charset="0"/>
                                </a:rPr>
                                <m:t>0 </m:t>
                              </m:r>
                              <m:r>
                                <a:rPr lang="de-DE" i="1">
                                  <a:latin typeface="Cambria Math" panose="02040503050406030204" pitchFamily="18" charset="0"/>
                                </a:rPr>
                                <m:t>𝑠𝑜𝑛𝑠𝑡</m:t>
                              </m:r>
                            </m:e>
                            <m:e>
                              <m:r>
                                <a:rPr lang="de-DE" b="0" i="1" smtClean="0">
                                  <a:latin typeface="Cambria Math" panose="02040503050406030204" pitchFamily="18" charset="0"/>
                                </a:rPr>
                                <m:t>_</m:t>
                              </m:r>
                            </m:e>
                          </m:eqArr>
                        </m:e>
                      </m:d>
                    </m:oMath>
                  </m:oMathPara>
                </a14:m>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39</a:t>
            </a:fld>
            <a:endParaRPr lang="de-DE" dirty="0"/>
          </a:p>
        </p:txBody>
      </p:sp>
    </p:spTree>
    <p:extLst>
      <p:ext uri="{BB962C8B-B14F-4D97-AF65-F5344CB8AC3E}">
        <p14:creationId xmlns:p14="http://schemas.microsoft.com/office/powerpoint/2010/main" val="2860437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Betrag der Gewichtsveränderung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sub>
                    </m:sSub>
                  </m:oMath>
                </a14:m>
                <a:r>
                  <a:rPr lang="de-DE" dirty="0" smtClean="0"/>
                  <a:t> wird getrennt bestimmt:</a:t>
                </a:r>
              </a:p>
              <a:p>
                <a:pPr lvl="2"/>
                <a:r>
                  <a:rPr lang="de-DE" dirty="0" smtClean="0"/>
                  <a:t>Zwei konstante  Parameter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𝑛</m:t>
                        </m:r>
                      </m:e>
                      <m:sub>
                        <m:r>
                          <a:rPr lang="de-DE" b="0" i="1" smtClean="0">
                            <a:latin typeface="Cambria Math" panose="02040503050406030204" pitchFamily="18" charset="0"/>
                            <a:ea typeface="Cambria Math" panose="02040503050406030204" pitchFamily="18" charset="0"/>
                          </a:rPr>
                          <m:t>+</m:t>
                        </m:r>
                      </m:sub>
                    </m:sSub>
                  </m:oMath>
                </a14:m>
                <a:r>
                  <a:rPr lang="de-DE" dirty="0" smtClean="0"/>
                  <a:t>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oMath>
                </a14:m>
                <a:r>
                  <a:rPr lang="de-DE" dirty="0" smtClean="0"/>
                  <a:t> mit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0&lt;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&lt;1&lt; </m:t>
                        </m:r>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oMath>
                </a14:m>
                <a:endParaRPr lang="de-DE" dirty="0" smtClean="0"/>
              </a:p>
              <a:p>
                <a:pPr marL="0" indent="0">
                  <a:buNone/>
                </a:pPr>
                <a:endParaRPr lang="de-DE" dirty="0" smtClean="0"/>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𝑡</m:t>
                                  </m:r>
                                  <m:r>
                                    <a:rPr lang="de-DE" b="0" i="1" smtClean="0">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𝑓𝑎𝑙𝑙𝑠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𝑆</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𝑓𝑎𝑙𝑙𝑠</m:t>
                              </m:r>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𝑆</m:t>
                              </m:r>
                              <m:d>
                                <m:dPr>
                                  <m:ctrlPr>
                                    <a:rPr lang="de-DE" i="1">
                                      <a:latin typeface="Cambria Math" panose="02040503050406030204" pitchFamily="18" charset="0"/>
                                      <a:ea typeface="Cambria Math" panose="02040503050406030204" pitchFamily="18" charset="0"/>
                                    </a:rPr>
                                  </m:ctrlPr>
                                </m:dPr>
                                <m:e>
                                  <m:r>
                                    <a:rPr lang="de-DE" i="1">
                                      <a:latin typeface="Cambria Math" panose="02040503050406030204" pitchFamily="18" charset="0"/>
                                      <a:ea typeface="Cambria Math" panose="02040503050406030204" pitchFamily="18" charset="0"/>
                                    </a:rPr>
                                    <m:t>𝑡</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b="0" i="1" smtClean="0">
                                  <a:latin typeface="Cambria Math" panose="02040503050406030204" pitchFamily="18" charset="0"/>
                                </a:rPr>
                                <m:t> </m:t>
                              </m:r>
                              <m:r>
                                <a:rPr lang="de-DE" b="0" i="1" smtClean="0">
                                  <a:latin typeface="Cambria Math" panose="02040503050406030204" pitchFamily="18" charset="0"/>
                                </a:rPr>
                                <m:t>𝑠𝑜𝑛𝑠𝑡</m:t>
                              </m:r>
                            </m:e>
                            <m:e>
                              <m:r>
                                <a:rPr lang="de-DE" b="0" i="1" smtClean="0">
                                  <a:latin typeface="Cambria Math" panose="02040503050406030204" pitchFamily="18" charset="0"/>
                                </a:rPr>
                                <m:t>−</m:t>
                              </m:r>
                            </m:e>
                          </m:eqArr>
                        </m:e>
                      </m:d>
                    </m:oMath>
                  </m:oMathPara>
                </a14:m>
                <a:endParaRPr lang="de-DE" b="0"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40</a:t>
            </a:fld>
            <a:endParaRPr lang="de-DE" dirty="0"/>
          </a:p>
        </p:txBody>
      </p:sp>
    </p:spTree>
    <p:extLst>
      <p:ext uri="{BB962C8B-B14F-4D97-AF65-F5344CB8AC3E}">
        <p14:creationId xmlns:p14="http://schemas.microsoft.com/office/powerpoint/2010/main" val="1822512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Resilient Backpropagation:</a:t>
            </a:r>
          </a:p>
          <a:p>
            <a:pPr lvl="1"/>
            <a:r>
              <a:rPr lang="de-DE" dirty="0" smtClean="0"/>
              <a:t>Sehr effizienter Backpropapagation-Algorithmus.</a:t>
            </a:r>
          </a:p>
          <a:p>
            <a:pPr lvl="1"/>
            <a:r>
              <a:rPr lang="de-DE" dirty="0" smtClean="0"/>
              <a:t>Verfügt über eine adaptive Lernrate.</a:t>
            </a:r>
          </a:p>
          <a:p>
            <a:pPr lvl="1"/>
            <a:r>
              <a:rPr lang="de-DE" dirty="0" smtClean="0"/>
              <a:t>Benötigt keinen Momentum-Faktor.</a:t>
            </a:r>
          </a:p>
          <a:p>
            <a:pPr lvl="1"/>
            <a:r>
              <a:rPr lang="de-DE" dirty="0" smtClean="0"/>
              <a:t>Ist in der Praxis meistens anderen Lernregeln überlegen.</a:t>
            </a:r>
            <a:endParaRPr lang="de-DE" dirty="0"/>
          </a:p>
          <a:p>
            <a:endParaRPr lang="de-DE" dirty="0" smtClean="0"/>
          </a:p>
          <a:p>
            <a:pPr marL="0" indent="0">
              <a:buNone/>
            </a:pPr>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41</a:t>
            </a:fld>
            <a:endParaRPr lang="de-DE" dirty="0"/>
          </a:p>
        </p:txBody>
      </p:sp>
    </p:spTree>
    <p:extLst>
      <p:ext uri="{BB962C8B-B14F-4D97-AF65-F5344CB8AC3E}">
        <p14:creationId xmlns:p14="http://schemas.microsoft.com/office/powerpoint/2010/main" val="45744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Endgültiges Netz – DAX</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42</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76957908"/>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smtClean="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,252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smtClean="0"/>
              </a:p>
              <a:p>
                <a:pPr marL="742950" lvl="1" indent="-285750">
                  <a:buFont typeface="Wingdings" panose="05000000000000000000" pitchFamily="2" charset="2"/>
                  <a:buChar char="§"/>
                </a:pPr>
                <a:r>
                  <a:rPr lang="de-DE" dirty="0" smtClean="0"/>
                  <a:t>MSE-Test: </a:t>
                </a:r>
                <a14:m>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spTree>
    <p:extLst>
      <p:ext uri="{BB962C8B-B14F-4D97-AF65-F5344CB8AC3E}">
        <p14:creationId xmlns:p14="http://schemas.microsoft.com/office/powerpoint/2010/main" val="1097341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199" y="1825625"/>
            <a:ext cx="10707477" cy="4351338"/>
          </a:xfrm>
        </p:spPr>
        <p:txBody>
          <a:bodyPr>
            <a:normAutofit/>
          </a:bodyPr>
          <a:lstStyle/>
          <a:p>
            <a:r>
              <a:rPr lang="de-DE" dirty="0" smtClean="0"/>
              <a:t>Analog – Nikkei</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43</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6484"/>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1.3</m:t>
                        </m:r>
                        <m:r>
                          <a:rPr lang="de-DE" i="1" dirty="0">
                            <a:latin typeface="Cambria Math" panose="02040503050406030204" pitchFamily="18" charset="0"/>
                          </a:rPr>
                          <m:t>5</m:t>
                        </m:r>
                        <m:r>
                          <a:rPr lang="de-DE" b="0" i="1" dirty="0" smtClean="0">
                            <a:latin typeface="Cambria Math" panose="02040503050406030204" pitchFamily="18" charset="0"/>
                          </a:rPr>
                          <m:t>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5</m:t>
                        </m:r>
                        <m:r>
                          <a:rPr lang="de-DE" i="1" dirty="0">
                            <a:latin typeface="Cambria Math" panose="02040503050406030204" pitchFamily="18" charset="0"/>
                          </a:rPr>
                          <m:t>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6484"/>
              </a:xfrm>
              <a:prstGeom prst="rect">
                <a:avLst/>
              </a:prstGeom>
              <a:blipFill rotWithShape="0">
                <a:blip r:embed="rId4"/>
                <a:stretch>
                  <a:fillRect l="-1278" t="-3030" b="-7071"/>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348951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Analog – Dow Jones</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44</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6</m:t>
                        </m:r>
                        <m:r>
                          <a:rPr lang="de-DE" i="1" dirty="0">
                            <a:latin typeface="Cambria Math" panose="02040503050406030204" pitchFamily="18" charset="0"/>
                          </a:rPr>
                          <m:t>,</m:t>
                        </m:r>
                        <m:r>
                          <a:rPr lang="de-DE" b="0" i="1" dirty="0" smtClean="0">
                            <a:latin typeface="Cambria Math" panose="02040503050406030204" pitchFamily="18" charset="0"/>
                          </a:rPr>
                          <m:t>67</m:t>
                        </m:r>
                        <m:r>
                          <a:rPr lang="de-DE" i="1" dirty="0">
                            <a:latin typeface="Cambria Math" panose="02040503050406030204" pitchFamily="18" charset="0"/>
                          </a:rPr>
                          <m:t>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2</m:t>
                        </m:r>
                        <m:r>
                          <a:rPr lang="de-DE" i="1" dirty="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4</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901129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b="1"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5358662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6"/>
            </a:pPr>
            <a:r>
              <a:rPr lang="de-DE" b="1" dirty="0" smtClean="0"/>
              <a:t>Zusammenführung der Komponenten</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46</a:t>
            </a:fld>
            <a:endParaRPr lang="de-DE" dirty="0"/>
          </a:p>
        </p:txBody>
      </p:sp>
    </p:spTree>
    <p:extLst>
      <p:ext uri="{BB962C8B-B14F-4D97-AF65-F5344CB8AC3E}">
        <p14:creationId xmlns:p14="http://schemas.microsoft.com/office/powerpoint/2010/main" val="40323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b="1"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0949101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7"/>
            </a:pPr>
            <a:r>
              <a:rPr lang="de-DE" b="1" dirty="0" smtClean="0"/>
              <a:t>Vorstellung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48</a:t>
            </a:fld>
            <a:endParaRPr lang="de-DE" dirty="0"/>
          </a:p>
        </p:txBody>
      </p:sp>
    </p:spTree>
    <p:extLst>
      <p:ext uri="{BB962C8B-B14F-4D97-AF65-F5344CB8AC3E}">
        <p14:creationId xmlns:p14="http://schemas.microsoft.com/office/powerpoint/2010/main" val="214419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r>
              <a:rPr lang="de-DE" dirty="0" smtClean="0"/>
              <a:t>Zweck der Seminararbeit:</a:t>
            </a:r>
          </a:p>
          <a:p>
            <a:pPr lvl="1"/>
            <a:r>
              <a:rPr lang="de-DE" dirty="0" smtClean="0"/>
              <a:t>Erstellung einer Anwendung  zur Prognose von Börsenkursen mittels KNN.</a:t>
            </a:r>
          </a:p>
          <a:p>
            <a:pPr lvl="2"/>
            <a:r>
              <a:rPr lang="de-DE" dirty="0" smtClean="0"/>
              <a:t>Fokus : Erlangen eines Grundverständnisses über Prognosen mittels KNN.</a:t>
            </a:r>
          </a:p>
          <a:p>
            <a:pPr lvl="2"/>
            <a:r>
              <a:rPr lang="de-DE" dirty="0" smtClean="0"/>
              <a:t>Präzision der Prognosen sollte jedoch nicht vernachlässigt werden.</a:t>
            </a:r>
          </a:p>
          <a:p>
            <a:pPr lvl="2"/>
            <a:endParaRPr lang="de-DE" dirty="0"/>
          </a:p>
          <a:p>
            <a:r>
              <a:rPr lang="de-DE" dirty="0" smtClean="0"/>
              <a:t>Die Anwendung soll in der Lage sein...</a:t>
            </a:r>
          </a:p>
          <a:p>
            <a:pPr lvl="1"/>
            <a:r>
              <a:rPr lang="de-DE" dirty="0" smtClean="0"/>
              <a:t>…den zukünftigen Kurs verschiedener Börsen prognostizieren zu können.</a:t>
            </a:r>
          </a:p>
          <a:p>
            <a:pPr lvl="1"/>
            <a:r>
              <a:rPr lang="de-DE" dirty="0" smtClean="0"/>
              <a:t>…eine genaue statistische Analyse der Prognose liefern.</a:t>
            </a:r>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a:t>
            </a:fld>
            <a:endParaRPr lang="de-DE" dirty="0"/>
          </a:p>
        </p:txBody>
      </p:sp>
    </p:spTree>
    <p:extLst>
      <p:ext uri="{BB962C8B-B14F-4D97-AF65-F5344CB8AC3E}">
        <p14:creationId xmlns:p14="http://schemas.microsoft.com/office/powerpoint/2010/main" val="1352399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49</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b="1"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444133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8"/>
            </a:pPr>
            <a:r>
              <a:rPr lang="de-DE" b="1" dirty="0" smtClean="0"/>
              <a:t>Analyse</a:t>
            </a:r>
            <a:endParaRPr lang="de-DE" b="1" dirty="0"/>
          </a:p>
        </p:txBody>
      </p:sp>
      <p:sp>
        <p:nvSpPr>
          <p:cNvPr id="3" name="Inhaltsplatzhalter 2"/>
          <p:cNvSpPr>
            <a:spLocks noGrp="1"/>
          </p:cNvSpPr>
          <p:nvPr>
            <p:ph idx="1"/>
          </p:nvPr>
        </p:nvSpPr>
        <p:spPr/>
        <p:txBody>
          <a:bodyPr/>
          <a:lstStyle/>
          <a:p>
            <a:r>
              <a:rPr lang="de-DE" dirty="0" smtClean="0"/>
              <a:t>Analysierter Zeitraum</a:t>
            </a:r>
            <a:endParaRPr lang="de-DE" dirty="0" smtClean="0"/>
          </a:p>
          <a:p>
            <a:pPr lvl="1"/>
            <a:r>
              <a:rPr lang="de-DE" dirty="0" smtClean="0"/>
              <a:t>Graph =&gt; Alle vom Dashboard</a:t>
            </a:r>
          </a:p>
          <a:p>
            <a:r>
              <a:rPr lang="de-DE" dirty="0" smtClean="0"/>
              <a:t>MSE,…</a:t>
            </a:r>
          </a:p>
          <a:p>
            <a:r>
              <a:rPr lang="de-DE" dirty="0" smtClean="0"/>
              <a:t>Zu gering gut zu hoch</a:t>
            </a:r>
          </a:p>
          <a:p>
            <a:r>
              <a:rPr lang="de-DE" dirty="0" smtClean="0"/>
              <a:t>Gute Prognosen wenn stabil</a:t>
            </a:r>
          </a:p>
          <a:p>
            <a:r>
              <a:rPr lang="de-DE" dirty="0" smtClean="0"/>
              <a:t>Jedoch noch nicht genau genug für </a:t>
            </a:r>
            <a:r>
              <a:rPr lang="de-DE" dirty="0" smtClean="0"/>
              <a:t>Praxis</a:t>
            </a:r>
          </a:p>
          <a:p>
            <a:r>
              <a:rPr lang="de-DE" smtClean="0"/>
              <a:t>Nikkei &gt; DAX &gt; Dow Jones</a:t>
            </a:r>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50</a:t>
            </a:fld>
            <a:endParaRPr lang="de-DE" dirty="0"/>
          </a:p>
        </p:txBody>
      </p:sp>
    </p:spTree>
    <p:extLst>
      <p:ext uri="{BB962C8B-B14F-4D97-AF65-F5344CB8AC3E}">
        <p14:creationId xmlns:p14="http://schemas.microsoft.com/office/powerpoint/2010/main" val="1153376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b="1"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459782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lnSpcReduction="10000"/>
          </a:bodyPr>
          <a:lstStyle/>
          <a:p>
            <a:r>
              <a:rPr lang="de-DE" dirty="0" smtClean="0"/>
              <a:t>Die Prognose von Börsenkursen ist prinzipiell möglich.</a:t>
            </a:r>
          </a:p>
          <a:p>
            <a:r>
              <a:rPr lang="de-DE" dirty="0" smtClean="0"/>
              <a:t>Basismodell arbeitet nur mit linearen Zusammenhängen.</a:t>
            </a:r>
          </a:p>
          <a:p>
            <a:pPr lvl="1"/>
            <a:r>
              <a:rPr lang="de-DE" dirty="0" smtClean="0"/>
              <a:t>Abgeschottete Welt   </a:t>
            </a:r>
          </a:p>
          <a:p>
            <a:pPr lvl="1"/>
            <a:r>
              <a:rPr lang="de-DE" dirty="0" smtClean="0"/>
              <a:t>Erweiterung durch nichtlineare Zusammenhänge möglich:</a:t>
            </a:r>
          </a:p>
          <a:p>
            <a:pPr lvl="2"/>
            <a:r>
              <a:rPr lang="de-DE" dirty="0" smtClean="0"/>
              <a:t>Leitzins</a:t>
            </a:r>
          </a:p>
          <a:p>
            <a:pPr lvl="2"/>
            <a:r>
              <a:rPr lang="de-DE" dirty="0" smtClean="0"/>
              <a:t>Weltereignisse</a:t>
            </a:r>
          </a:p>
          <a:p>
            <a:pPr lvl="2"/>
            <a:r>
              <a:rPr lang="de-DE" dirty="0" smtClean="0"/>
              <a:t>Kurse anderer Börsen</a:t>
            </a:r>
          </a:p>
          <a:p>
            <a:pPr lvl="2"/>
            <a:endParaRPr lang="de-DE" dirty="0"/>
          </a:p>
          <a:p>
            <a:r>
              <a:rPr lang="de-DE" dirty="0" smtClean="0"/>
              <a:t>Prognosen mit neuronalen Netzen sind umstritten:</a:t>
            </a:r>
          </a:p>
          <a:p>
            <a:pPr lvl="1"/>
            <a:r>
              <a:rPr lang="de-DE" dirty="0" smtClean="0"/>
              <a:t>Befürworter: nichtlineare Muster erkennen wertvoll.</a:t>
            </a:r>
          </a:p>
          <a:p>
            <a:pPr lvl="1"/>
            <a:r>
              <a:rPr lang="de-DE" dirty="0" smtClean="0"/>
              <a:t>Kritiker: KNN denkt wie ein Mensch        macht die gleichen Fehler. </a:t>
            </a:r>
          </a:p>
          <a:p>
            <a:pPr marL="914400" lvl="2" indent="0">
              <a:buNone/>
            </a:pPr>
            <a:endParaRPr lang="de-DE" dirty="0"/>
          </a:p>
          <a:p>
            <a:pPr lvl="2"/>
            <a:endParaRPr lang="de-DE" dirty="0" smtClean="0"/>
          </a:p>
          <a:p>
            <a:pPr lvl="2"/>
            <a:endParaRPr lang="de-DE" dirty="0"/>
          </a:p>
          <a:p>
            <a:pPr lvl="3"/>
            <a:endParaRPr lang="de-DE" dirty="0"/>
          </a:p>
          <a:p>
            <a:pPr marL="1371600" lvl="3"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52</a:t>
            </a:fld>
            <a:endParaRPr lang="de-DE" dirty="0"/>
          </a:p>
        </p:txBody>
      </p:sp>
      <p:sp>
        <p:nvSpPr>
          <p:cNvPr id="8" name="Pfeil nach rechts 7"/>
          <p:cNvSpPr/>
          <p:nvPr/>
        </p:nvSpPr>
        <p:spPr>
          <a:xfrm>
            <a:off x="6133731" y="5582095"/>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54880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a:bodyPr>
          <a:lstStyle/>
          <a:p>
            <a:r>
              <a:rPr lang="de-DE" dirty="0" smtClean="0"/>
              <a:t>KNN als Ergänzung sinnvoll, nicht als alleiniges Prognoseintrument.</a:t>
            </a:r>
          </a:p>
          <a:p>
            <a:endParaRPr lang="de-DE" dirty="0"/>
          </a:p>
          <a:p>
            <a:r>
              <a:rPr lang="de-DE" dirty="0" smtClean="0"/>
              <a:t>Anwendungen dieser Art bereits zahlreich auf dem Markt vorhanden:</a:t>
            </a:r>
          </a:p>
          <a:p>
            <a:pPr lvl="1"/>
            <a:r>
              <a:rPr lang="de-DE" dirty="0" smtClean="0"/>
              <a:t>Neuroshell Trader</a:t>
            </a:r>
          </a:p>
          <a:p>
            <a:pPr lvl="1"/>
            <a:r>
              <a:rPr lang="de-DE" dirty="0" smtClean="0"/>
              <a:t>Altredo</a:t>
            </a:r>
          </a:p>
          <a:p>
            <a:pPr lvl="1"/>
            <a:r>
              <a:rPr lang="de-DE" dirty="0" smtClean="0"/>
              <a:t>…</a:t>
            </a:r>
          </a:p>
          <a:p>
            <a:pPr lvl="1"/>
            <a:endParaRPr lang="de-DE" dirty="0"/>
          </a:p>
          <a:p>
            <a:pPr lvl="1"/>
            <a:endParaRPr lang="de-DE" dirty="0" smtClean="0"/>
          </a:p>
          <a:p>
            <a:pPr lvl="1"/>
            <a:endParaRPr lang="de-DE" dirty="0" smtClean="0"/>
          </a:p>
          <a:p>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53</a:t>
            </a:fld>
            <a:endParaRPr lang="de-DE" dirty="0"/>
          </a:p>
        </p:txBody>
      </p:sp>
    </p:spTree>
    <p:extLst>
      <p:ext uri="{BB962C8B-B14F-4D97-AF65-F5344CB8AC3E}">
        <p14:creationId xmlns:p14="http://schemas.microsoft.com/office/powerpoint/2010/main" val="23407494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5364" y="2954981"/>
            <a:ext cx="9886502" cy="1325563"/>
          </a:xfrm>
        </p:spPr>
        <p:txBody>
          <a:bodyPr/>
          <a:lstStyle/>
          <a:p>
            <a:pPr algn="ctr"/>
            <a:r>
              <a:rPr lang="de-DE" b="1" dirty="0" smtClean="0"/>
              <a:t>Präsentationsende…</a:t>
            </a:r>
            <a:br>
              <a:rPr lang="de-DE" b="1" dirty="0" smtClean="0"/>
            </a:br>
            <a:r>
              <a:rPr lang="de-DE" b="1" dirty="0" smtClean="0"/>
              <a:t>	                                  …Fragen &amp; Diskussion</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54</a:t>
            </a:fld>
            <a:endParaRPr lang="de-DE" dirty="0"/>
          </a:p>
        </p:txBody>
      </p:sp>
      <p:pic>
        <p:nvPicPr>
          <p:cNvPr id="7"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91954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b="1"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14793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2"/>
            </a:pPr>
            <a:r>
              <a:rPr lang="de-DE" b="1" dirty="0" smtClean="0"/>
              <a:t>Konzeption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6</a:t>
            </a:fld>
            <a:endParaRPr lang="de-DE" dirty="0"/>
          </a:p>
        </p:txBody>
      </p:sp>
    </p:spTree>
    <p:extLst>
      <p:ext uri="{BB962C8B-B14F-4D97-AF65-F5344CB8AC3E}">
        <p14:creationId xmlns:p14="http://schemas.microsoft.com/office/powerpoint/2010/main" val="59056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b="1"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15347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Heteroassoziative Netze	:</a:t>
                </a:r>
                <a:r>
                  <a:rPr lang="de-DE" dirty="0"/>
                  <a:t> </a:t>
                </a:r>
                <a:endParaRPr lang="de-DE" dirty="0" smtClean="0"/>
              </a:p>
              <a:p>
                <a:pPr lvl="2"/>
                <a14:m>
                  <m:oMath xmlns:m="http://schemas.openxmlformats.org/officeDocument/2006/math">
                    <m:acc>
                      <m:accPr>
                        <m:chr m:val="⃗"/>
                        <m:ctrlPr>
                          <a:rPr lang="de-DE"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𝑛</m:t>
                        </m:r>
                      </m:e>
                    </m:d>
                    <m:r>
                      <a:rPr lang="de-DE" b="0" i="1" smtClean="0">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b="0" i="1" smtClean="0">
                                <a:latin typeface="Cambria Math"/>
                              </a:rPr>
                              <m:t>𝑜</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𝑘</m:t>
                        </m:r>
                      </m:e>
                    </m:d>
                    <m:r>
                      <a:rPr lang="de-DE" b="0" i="1" smtClean="0">
                        <a:latin typeface="Cambria Math"/>
                      </a:rPr>
                      <m:t>;</m:t>
                    </m:r>
                    <m:r>
                      <a:rPr lang="de-DE" b="0" i="1" smtClean="0">
                        <a:latin typeface="Cambria Math"/>
                      </a:rPr>
                      <m:t>𝑘</m:t>
                    </m:r>
                    <m:r>
                      <a:rPr lang="de-DE" b="0" i="1" smtClean="0">
                        <a:latin typeface="Cambria Math"/>
                      </a:rPr>
                      <m:t>≤</m:t>
                    </m:r>
                    <m:r>
                      <a:rPr lang="de-DE" b="0" i="1" smtClean="0">
                        <a:latin typeface="Cambria Math"/>
                      </a:rPr>
                      <m:t>𝑛</m:t>
                    </m:r>
                  </m:oMath>
                </a14:m>
                <a:endParaRPr lang="de-DE" dirty="0"/>
              </a:p>
              <a:p>
                <a:pPr lvl="1"/>
                <a:r>
                  <a:rPr lang="de-DE" dirty="0" smtClean="0"/>
                  <a:t>Autoassoziative Netze: </a:t>
                </a:r>
              </a:p>
              <a:p>
                <a:pPr lvl="2"/>
                <a14:m>
                  <m:oMath xmlns:m="http://schemas.openxmlformats.org/officeDocument/2006/math">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𝑖</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i="1">
                            <a:latin typeface="Cambria Math"/>
                          </a:rPr>
                          <m:t>𝑛</m:t>
                        </m:r>
                      </m:e>
                    </m:d>
                    <m:r>
                      <a:rPr lang="de-DE" i="1">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𝑜</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b="0" i="1" smtClean="0">
                            <a:latin typeface="Cambria Math"/>
                          </a:rPr>
                          <m:t>𝑛</m:t>
                        </m:r>
                      </m:e>
                    </m:d>
                  </m:oMath>
                </a14:m>
                <a:endParaRPr lang="de-DE" dirty="0"/>
              </a:p>
              <a:p>
                <a:pPr marL="914400" lvl="2" indent="0">
                  <a:buNone/>
                </a:pPr>
                <a:endParaRPr lang="de-DE" dirty="0" smtClean="0"/>
              </a:p>
              <a:p>
                <a:pPr lvl="2"/>
                <a:endParaRPr lang="de-DE" dirty="0"/>
              </a:p>
              <a:p>
                <a:pPr marL="914400" lvl="2"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199" y="1825625"/>
                <a:ext cx="10602433" cy="4351338"/>
              </a:xfrm>
              <a:blipFill rotWithShape="1">
                <a:blip r:embed="rId2"/>
                <a:stretch>
                  <a:fillRect l="-977"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8</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82443798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4622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2066</Words>
  <Application>Microsoft Office PowerPoint</Application>
  <PresentationFormat>Breitbild</PresentationFormat>
  <Paragraphs>979</Paragraphs>
  <Slides>55</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55</vt:i4>
      </vt:variant>
    </vt:vector>
  </HeadingPairs>
  <TitlesOfParts>
    <vt:vector size="60" baseType="lpstr">
      <vt:lpstr>Arial</vt:lpstr>
      <vt:lpstr>Calibri</vt:lpstr>
      <vt:lpstr>Cambria Math</vt:lpstr>
      <vt:lpstr>Wingdings</vt:lpstr>
      <vt:lpstr>Larissa</vt:lpstr>
      <vt:lpstr>Prognose von Zeitreihen mit Hilfe von künstlichen neuronalen Netzen am Beispiel von Börsenprognosen</vt:lpstr>
      <vt:lpstr>Inhaltsverzeichnis</vt:lpstr>
      <vt:lpstr>PowerPoint-Präsentation</vt:lpstr>
      <vt:lpstr>Motivation</vt:lpstr>
      <vt:lpstr>Motivation</vt:lpstr>
      <vt:lpstr>PowerPoint-Präsentation</vt:lpstr>
      <vt:lpstr>Konzeption der Anwendung</vt:lpstr>
      <vt:lpstr>PowerPoint-Präsentation</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PowerPoint-Präsentation</vt:lpstr>
      <vt:lpstr>Umsetzung der Anwendung</vt:lpstr>
      <vt:lpstr>PowerPoint-Präsentation</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PowerPoint-Präsentation</vt:lpstr>
      <vt:lpstr>Zusammenführung der Komponenten</vt:lpstr>
      <vt:lpstr>PowerPoint-Präsentation</vt:lpstr>
      <vt:lpstr>Vorstellung der Anwendung</vt:lpstr>
      <vt:lpstr>PowerPoint-Präsentation</vt:lpstr>
      <vt:lpstr>Analyse</vt:lpstr>
      <vt:lpstr>PowerPoint-Präsentation</vt:lpstr>
      <vt:lpstr>Fazit</vt:lpstr>
      <vt:lpstr>Fazit</vt:lpstr>
      <vt:lpstr>Präsentationsende…                                    …Fragen &amp; Diskussion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S.</dc:creator>
  <cp:lastModifiedBy>Sebastian S.</cp:lastModifiedBy>
  <cp:revision>475</cp:revision>
  <dcterms:created xsi:type="dcterms:W3CDTF">2015-11-25T20:01:57Z</dcterms:created>
  <dcterms:modified xsi:type="dcterms:W3CDTF">2015-12-18T15:26:59Z</dcterms:modified>
</cp:coreProperties>
</file>