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36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2EADCF-B728-4BF3-A6DB-D49DDEB5792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EC28B46-7E1C-4C97-8380-54FDE0E2DC52}">
      <dgm:prSet/>
      <dgm:spPr/>
      <dgm:t>
        <a:bodyPr/>
        <a:lstStyle/>
        <a:p>
          <a:r>
            <a:rPr lang="pt-BR" dirty="0"/>
            <a:t>Mapeamento Objeto-Relacional (ORM).</a:t>
          </a:r>
          <a:endParaRPr lang="en-US" dirty="0"/>
        </a:p>
      </dgm:t>
    </dgm:pt>
    <dgm:pt modelId="{E1F96357-BC03-4B94-861B-DB6C03C68450}" type="parTrans" cxnId="{1B613BD4-0ABF-400A-8C35-6F7ECAA04508}">
      <dgm:prSet/>
      <dgm:spPr/>
      <dgm:t>
        <a:bodyPr/>
        <a:lstStyle/>
        <a:p>
          <a:endParaRPr lang="en-US"/>
        </a:p>
      </dgm:t>
    </dgm:pt>
    <dgm:pt modelId="{B58DA6F9-4B39-4A3B-8F67-C706025CBB71}" type="sibTrans" cxnId="{1B613BD4-0ABF-400A-8C35-6F7ECAA04508}">
      <dgm:prSet/>
      <dgm:spPr/>
      <dgm:t>
        <a:bodyPr/>
        <a:lstStyle/>
        <a:p>
          <a:endParaRPr lang="en-US"/>
        </a:p>
      </dgm:t>
    </dgm:pt>
    <dgm:pt modelId="{86FCDC7B-1461-4357-B83C-BA12995BAB71}">
      <dgm:prSet/>
      <dgm:spPr/>
      <dgm:t>
        <a:bodyPr/>
        <a:lstStyle/>
        <a:p>
          <a:r>
            <a:rPr lang="pt-BR"/>
            <a:t>Interface de administração automática.</a:t>
          </a:r>
          <a:endParaRPr lang="en-US"/>
        </a:p>
      </dgm:t>
    </dgm:pt>
    <dgm:pt modelId="{AE1428C3-F63B-4358-8341-0AEA45AC58E9}" type="parTrans" cxnId="{0A33EA05-985F-48FE-9F35-AFAAC9B1C4A6}">
      <dgm:prSet/>
      <dgm:spPr/>
      <dgm:t>
        <a:bodyPr/>
        <a:lstStyle/>
        <a:p>
          <a:endParaRPr lang="en-US"/>
        </a:p>
      </dgm:t>
    </dgm:pt>
    <dgm:pt modelId="{9F925E62-F2AF-4EBB-9F09-2DECCF08D7CF}" type="sibTrans" cxnId="{0A33EA05-985F-48FE-9F35-AFAAC9B1C4A6}">
      <dgm:prSet/>
      <dgm:spPr/>
      <dgm:t>
        <a:bodyPr/>
        <a:lstStyle/>
        <a:p>
          <a:endParaRPr lang="en-US"/>
        </a:p>
      </dgm:t>
    </dgm:pt>
    <dgm:pt modelId="{921A40D9-E182-4A69-A955-BEB5ED754504}">
      <dgm:prSet/>
      <dgm:spPr/>
      <dgm:t>
        <a:bodyPr/>
        <a:lstStyle/>
        <a:p>
          <a:r>
            <a:rPr lang="pt-BR" dirty="0"/>
            <a:t>Criação de formulários automatizado.</a:t>
          </a:r>
          <a:endParaRPr lang="en-US" dirty="0"/>
        </a:p>
      </dgm:t>
    </dgm:pt>
    <dgm:pt modelId="{1A1A8C8E-DDBD-4D33-B466-5D4CFBF18CAE}" type="parTrans" cxnId="{56ECA843-5E3E-4FF0-A841-B15DE351CD76}">
      <dgm:prSet/>
      <dgm:spPr/>
      <dgm:t>
        <a:bodyPr/>
        <a:lstStyle/>
        <a:p>
          <a:endParaRPr lang="en-US"/>
        </a:p>
      </dgm:t>
    </dgm:pt>
    <dgm:pt modelId="{0198EAF9-3B54-4432-BCB9-BC1A520DCC7F}" type="sibTrans" cxnId="{56ECA843-5E3E-4FF0-A841-B15DE351CD76}">
      <dgm:prSet/>
      <dgm:spPr/>
      <dgm:t>
        <a:bodyPr/>
        <a:lstStyle/>
        <a:p>
          <a:endParaRPr lang="en-US"/>
        </a:p>
      </dgm:t>
    </dgm:pt>
    <dgm:pt modelId="{207FDCD5-9457-474D-AD72-07C2A2FDF5BA}" type="pres">
      <dgm:prSet presAssocID="{1C2EADCF-B728-4BF3-A6DB-D49DDEB5792B}" presName="linear" presStyleCnt="0">
        <dgm:presLayoutVars>
          <dgm:animLvl val="lvl"/>
          <dgm:resizeHandles val="exact"/>
        </dgm:presLayoutVars>
      </dgm:prSet>
      <dgm:spPr/>
    </dgm:pt>
    <dgm:pt modelId="{086A5BEB-E00C-4071-92BB-CE6A520FF993}" type="pres">
      <dgm:prSet presAssocID="{AEC28B46-7E1C-4C97-8380-54FDE0E2DC52}" presName="parentText" presStyleLbl="node1" presStyleIdx="0" presStyleCnt="3" custScaleY="104221" custLinFactNeighborX="-635" custLinFactNeighborY="-74390">
        <dgm:presLayoutVars>
          <dgm:chMax val="0"/>
          <dgm:bulletEnabled val="1"/>
        </dgm:presLayoutVars>
      </dgm:prSet>
      <dgm:spPr/>
    </dgm:pt>
    <dgm:pt modelId="{0129F074-AB57-4224-8DA3-A43CA13CF701}" type="pres">
      <dgm:prSet presAssocID="{B58DA6F9-4B39-4A3B-8F67-C706025CBB71}" presName="spacer" presStyleCnt="0"/>
      <dgm:spPr/>
    </dgm:pt>
    <dgm:pt modelId="{4701CD69-EC1F-4CEA-B8A0-C26C338C2EC9}" type="pres">
      <dgm:prSet presAssocID="{86FCDC7B-1461-4357-B83C-BA12995BAB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6DEF794-6DA4-455A-9042-03242AA6FE6E}" type="pres">
      <dgm:prSet presAssocID="{9F925E62-F2AF-4EBB-9F09-2DECCF08D7CF}" presName="spacer" presStyleCnt="0"/>
      <dgm:spPr/>
    </dgm:pt>
    <dgm:pt modelId="{B887195B-BCCE-4AF1-BDA4-49CF69107A66}" type="pres">
      <dgm:prSet presAssocID="{921A40D9-E182-4A69-A955-BEB5ED75450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A33EA05-985F-48FE-9F35-AFAAC9B1C4A6}" srcId="{1C2EADCF-B728-4BF3-A6DB-D49DDEB5792B}" destId="{86FCDC7B-1461-4357-B83C-BA12995BAB71}" srcOrd="1" destOrd="0" parTransId="{AE1428C3-F63B-4358-8341-0AEA45AC58E9}" sibTransId="{9F925E62-F2AF-4EBB-9F09-2DECCF08D7CF}"/>
    <dgm:cxn modelId="{F3DC231D-B69A-49FB-B97D-48A0BBD498D8}" type="presOf" srcId="{921A40D9-E182-4A69-A955-BEB5ED754504}" destId="{B887195B-BCCE-4AF1-BDA4-49CF69107A66}" srcOrd="0" destOrd="0" presId="urn:microsoft.com/office/officeart/2005/8/layout/vList2"/>
    <dgm:cxn modelId="{89B8011E-79CA-4CC2-971B-4691B041F2EC}" type="presOf" srcId="{86FCDC7B-1461-4357-B83C-BA12995BAB71}" destId="{4701CD69-EC1F-4CEA-B8A0-C26C338C2EC9}" srcOrd="0" destOrd="0" presId="urn:microsoft.com/office/officeart/2005/8/layout/vList2"/>
    <dgm:cxn modelId="{56ECA843-5E3E-4FF0-A841-B15DE351CD76}" srcId="{1C2EADCF-B728-4BF3-A6DB-D49DDEB5792B}" destId="{921A40D9-E182-4A69-A955-BEB5ED754504}" srcOrd="2" destOrd="0" parTransId="{1A1A8C8E-DDBD-4D33-B466-5D4CFBF18CAE}" sibTransId="{0198EAF9-3B54-4432-BCB9-BC1A520DCC7F}"/>
    <dgm:cxn modelId="{21002560-33A1-4292-A442-99FDEC1E4C0D}" type="presOf" srcId="{1C2EADCF-B728-4BF3-A6DB-D49DDEB5792B}" destId="{207FDCD5-9457-474D-AD72-07C2A2FDF5BA}" srcOrd="0" destOrd="0" presId="urn:microsoft.com/office/officeart/2005/8/layout/vList2"/>
    <dgm:cxn modelId="{5441FBAF-A038-4F87-B62D-E157ACFBE859}" type="presOf" srcId="{AEC28B46-7E1C-4C97-8380-54FDE0E2DC52}" destId="{086A5BEB-E00C-4071-92BB-CE6A520FF993}" srcOrd="0" destOrd="0" presId="urn:microsoft.com/office/officeart/2005/8/layout/vList2"/>
    <dgm:cxn modelId="{1B613BD4-0ABF-400A-8C35-6F7ECAA04508}" srcId="{1C2EADCF-B728-4BF3-A6DB-D49DDEB5792B}" destId="{AEC28B46-7E1C-4C97-8380-54FDE0E2DC52}" srcOrd="0" destOrd="0" parTransId="{E1F96357-BC03-4B94-861B-DB6C03C68450}" sibTransId="{B58DA6F9-4B39-4A3B-8F67-C706025CBB71}"/>
    <dgm:cxn modelId="{D949D825-E492-4C1C-8E6C-691E49812D15}" type="presParOf" srcId="{207FDCD5-9457-474D-AD72-07C2A2FDF5BA}" destId="{086A5BEB-E00C-4071-92BB-CE6A520FF993}" srcOrd="0" destOrd="0" presId="urn:microsoft.com/office/officeart/2005/8/layout/vList2"/>
    <dgm:cxn modelId="{2EAA2006-4EA2-4619-AF33-0D5DABF2F2ED}" type="presParOf" srcId="{207FDCD5-9457-474D-AD72-07C2A2FDF5BA}" destId="{0129F074-AB57-4224-8DA3-A43CA13CF701}" srcOrd="1" destOrd="0" presId="urn:microsoft.com/office/officeart/2005/8/layout/vList2"/>
    <dgm:cxn modelId="{CB3747B6-3737-4EFE-99B5-56E9FDAC8814}" type="presParOf" srcId="{207FDCD5-9457-474D-AD72-07C2A2FDF5BA}" destId="{4701CD69-EC1F-4CEA-B8A0-C26C338C2EC9}" srcOrd="2" destOrd="0" presId="urn:microsoft.com/office/officeart/2005/8/layout/vList2"/>
    <dgm:cxn modelId="{FED48ADC-E842-4101-91F7-950A1235E2C4}" type="presParOf" srcId="{207FDCD5-9457-474D-AD72-07C2A2FDF5BA}" destId="{F6DEF794-6DA4-455A-9042-03242AA6FE6E}" srcOrd="3" destOrd="0" presId="urn:microsoft.com/office/officeart/2005/8/layout/vList2"/>
    <dgm:cxn modelId="{E3736588-AC56-408F-BC19-E6AFFCED31B9}" type="presParOf" srcId="{207FDCD5-9457-474D-AD72-07C2A2FDF5BA}" destId="{B887195B-BCCE-4AF1-BDA4-49CF69107A6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D67AD5-90B6-4405-9753-E6034EBE58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E1944D-EAEB-4CFA-B3F9-4443CCB69E71}">
      <dgm:prSet/>
      <dgm:spPr/>
      <dgm:t>
        <a:bodyPr/>
        <a:lstStyle/>
        <a:p>
          <a:r>
            <a:rPr lang="pt-BR" b="1" i="0" baseline="0"/>
            <a:t>ORM </a:t>
          </a:r>
          <a:r>
            <a:rPr lang="pt-BR" b="0" i="0" baseline="0"/>
            <a:t>- Mapeador Objeto Relacional. </a:t>
          </a:r>
          <a:endParaRPr lang="en-US"/>
        </a:p>
      </dgm:t>
    </dgm:pt>
    <dgm:pt modelId="{8DEDD8FD-D5DE-4FB2-98C0-F59FE9ACA9B1}" type="parTrans" cxnId="{4AF6F6F7-3B74-4D46-83A0-AC90291B3272}">
      <dgm:prSet/>
      <dgm:spPr/>
      <dgm:t>
        <a:bodyPr/>
        <a:lstStyle/>
        <a:p>
          <a:endParaRPr lang="en-US"/>
        </a:p>
      </dgm:t>
    </dgm:pt>
    <dgm:pt modelId="{E2DBE2C0-9067-464C-9D5A-61B2AE12DE1B}" type="sibTrans" cxnId="{4AF6F6F7-3B74-4D46-83A0-AC90291B3272}">
      <dgm:prSet/>
      <dgm:spPr/>
      <dgm:t>
        <a:bodyPr/>
        <a:lstStyle/>
        <a:p>
          <a:endParaRPr lang="en-US"/>
        </a:p>
      </dgm:t>
    </dgm:pt>
    <dgm:pt modelId="{F5526C5D-E5D7-4D7B-AF44-B75EBC3474B8}">
      <dgm:prSet/>
      <dgm:spPr/>
      <dgm:t>
        <a:bodyPr/>
        <a:lstStyle/>
        <a:p>
          <a:r>
            <a:rPr lang="pt-BR" b="1" i="0" baseline="0"/>
            <a:t>Template System </a:t>
          </a:r>
          <a:r>
            <a:rPr lang="pt-BR" b="0" i="0" baseline="0"/>
            <a:t>- Linguagem de Templates. </a:t>
          </a:r>
          <a:endParaRPr lang="en-US"/>
        </a:p>
      </dgm:t>
    </dgm:pt>
    <dgm:pt modelId="{B7566527-C7B1-4743-8156-6A5AA3FF12B3}" type="parTrans" cxnId="{50FE6955-75CB-452C-AF3A-EFC6848FF356}">
      <dgm:prSet/>
      <dgm:spPr/>
      <dgm:t>
        <a:bodyPr/>
        <a:lstStyle/>
        <a:p>
          <a:endParaRPr lang="en-US"/>
        </a:p>
      </dgm:t>
    </dgm:pt>
    <dgm:pt modelId="{E68D6B9D-FCD5-4598-9737-2C5BF5DCF410}" type="sibTrans" cxnId="{50FE6955-75CB-452C-AF3A-EFC6848FF356}">
      <dgm:prSet/>
      <dgm:spPr/>
      <dgm:t>
        <a:bodyPr/>
        <a:lstStyle/>
        <a:p>
          <a:endParaRPr lang="en-US"/>
        </a:p>
      </dgm:t>
    </dgm:pt>
    <dgm:pt modelId="{83386412-527C-4DA4-8D7F-C8BCC05C6CF8}">
      <dgm:prSet/>
      <dgm:spPr/>
      <dgm:t>
        <a:bodyPr/>
        <a:lstStyle/>
        <a:p>
          <a:r>
            <a:rPr lang="pt-BR" b="1" i="0" baseline="0"/>
            <a:t>URL dispatcher </a:t>
          </a:r>
          <a:r>
            <a:rPr lang="pt-BR" b="0" i="0" baseline="0"/>
            <a:t>- Roteador de URLs. </a:t>
          </a:r>
          <a:endParaRPr lang="en-US"/>
        </a:p>
      </dgm:t>
    </dgm:pt>
    <dgm:pt modelId="{488F7117-17CD-49F2-942F-FD1291F0F750}" type="parTrans" cxnId="{4CB8C4E9-B8A1-45A9-A03C-9C9CDB63904B}">
      <dgm:prSet/>
      <dgm:spPr/>
      <dgm:t>
        <a:bodyPr/>
        <a:lstStyle/>
        <a:p>
          <a:endParaRPr lang="en-US"/>
        </a:p>
      </dgm:t>
    </dgm:pt>
    <dgm:pt modelId="{CACB2039-529F-4B14-A9DE-7A7A0C66440A}" type="sibTrans" cxnId="{4CB8C4E9-B8A1-45A9-A03C-9C9CDB63904B}">
      <dgm:prSet/>
      <dgm:spPr/>
      <dgm:t>
        <a:bodyPr/>
        <a:lstStyle/>
        <a:p>
          <a:endParaRPr lang="en-US"/>
        </a:p>
      </dgm:t>
    </dgm:pt>
    <dgm:pt modelId="{DA4826AF-8C9C-4751-8E54-FFAD79E3E510}">
      <dgm:prSet/>
      <dgm:spPr/>
      <dgm:t>
        <a:bodyPr/>
        <a:lstStyle/>
        <a:p>
          <a:r>
            <a:rPr lang="pt-BR" b="1" i="0" baseline="0"/>
            <a:t>Admin </a:t>
          </a:r>
          <a:r>
            <a:rPr lang="pt-BR" b="0" i="0" baseline="0"/>
            <a:t>- Interface Administrativa automatizada. </a:t>
          </a:r>
          <a:endParaRPr lang="en-US"/>
        </a:p>
      </dgm:t>
    </dgm:pt>
    <dgm:pt modelId="{07A0B119-0642-498A-9EEE-F2C01CE25C3B}" type="parTrans" cxnId="{652B030D-5C4D-4D03-9343-9C45CB376864}">
      <dgm:prSet/>
      <dgm:spPr/>
      <dgm:t>
        <a:bodyPr/>
        <a:lstStyle/>
        <a:p>
          <a:endParaRPr lang="en-US"/>
        </a:p>
      </dgm:t>
    </dgm:pt>
    <dgm:pt modelId="{5177A188-E3BF-439F-BF15-77135A5788BB}" type="sibTrans" cxnId="{652B030D-5C4D-4D03-9343-9C45CB376864}">
      <dgm:prSet/>
      <dgm:spPr/>
      <dgm:t>
        <a:bodyPr/>
        <a:lstStyle/>
        <a:p>
          <a:endParaRPr lang="en-US"/>
        </a:p>
      </dgm:t>
    </dgm:pt>
    <dgm:pt modelId="{3CC3F18D-20F3-4A21-8DC7-7028A0F64F9A}">
      <dgm:prSet/>
      <dgm:spPr/>
      <dgm:t>
        <a:bodyPr/>
        <a:lstStyle/>
        <a:p>
          <a:r>
            <a:rPr lang="pt-BR" b="0" i="0" baseline="0"/>
            <a:t>Internacionalização. </a:t>
          </a:r>
          <a:endParaRPr lang="en-US"/>
        </a:p>
      </dgm:t>
    </dgm:pt>
    <dgm:pt modelId="{92686B17-EB2F-40F5-95AC-221C728344FE}" type="parTrans" cxnId="{CF4CF7EC-13E7-4F94-A270-AAE7DD7D75BC}">
      <dgm:prSet/>
      <dgm:spPr/>
      <dgm:t>
        <a:bodyPr/>
        <a:lstStyle/>
        <a:p>
          <a:endParaRPr lang="en-US"/>
        </a:p>
      </dgm:t>
    </dgm:pt>
    <dgm:pt modelId="{8F213068-2893-4377-94FB-D6EC04F590C7}" type="sibTrans" cxnId="{CF4CF7EC-13E7-4F94-A270-AAE7DD7D75BC}">
      <dgm:prSet/>
      <dgm:spPr/>
      <dgm:t>
        <a:bodyPr/>
        <a:lstStyle/>
        <a:p>
          <a:endParaRPr lang="en-US"/>
        </a:p>
      </dgm:t>
    </dgm:pt>
    <dgm:pt modelId="{F8327BBC-EB83-43DF-855C-659AC7A4A5A2}">
      <dgm:prSet/>
      <dgm:spPr/>
      <dgm:t>
        <a:bodyPr/>
        <a:lstStyle/>
        <a:p>
          <a:r>
            <a:rPr lang="pt-BR" b="0" i="0" baseline="0"/>
            <a:t>Gerador e validador de formulários. </a:t>
          </a:r>
          <a:endParaRPr lang="en-US"/>
        </a:p>
      </dgm:t>
    </dgm:pt>
    <dgm:pt modelId="{29DEA203-4E2B-4076-93F0-D3C24BE548D5}" type="parTrans" cxnId="{5D2A0DCC-AD8F-4808-87C7-578BAE07336C}">
      <dgm:prSet/>
      <dgm:spPr/>
      <dgm:t>
        <a:bodyPr/>
        <a:lstStyle/>
        <a:p>
          <a:endParaRPr lang="en-US"/>
        </a:p>
      </dgm:t>
    </dgm:pt>
    <dgm:pt modelId="{FF6280E2-0EE7-43B0-A238-65E82A309AB4}" type="sibTrans" cxnId="{5D2A0DCC-AD8F-4808-87C7-578BAE07336C}">
      <dgm:prSet/>
      <dgm:spPr/>
      <dgm:t>
        <a:bodyPr/>
        <a:lstStyle/>
        <a:p>
          <a:endParaRPr lang="en-US"/>
        </a:p>
      </dgm:t>
    </dgm:pt>
    <dgm:pt modelId="{62915FF1-131E-46F5-9FBD-764A2E897CDB}">
      <dgm:prSet/>
      <dgm:spPr/>
      <dgm:t>
        <a:bodyPr/>
        <a:lstStyle/>
        <a:p>
          <a:r>
            <a:rPr lang="pt-BR" b="0" i="0" baseline="0"/>
            <a:t>Autenticação, perfil de acessos, etc... </a:t>
          </a:r>
          <a:endParaRPr lang="en-US"/>
        </a:p>
      </dgm:t>
    </dgm:pt>
    <dgm:pt modelId="{7821DD78-4A44-4539-B93F-E7768DAF625B}" type="parTrans" cxnId="{133E994B-ECE5-461C-A7BB-5FF9E8C33FBA}">
      <dgm:prSet/>
      <dgm:spPr/>
      <dgm:t>
        <a:bodyPr/>
        <a:lstStyle/>
        <a:p>
          <a:endParaRPr lang="en-US"/>
        </a:p>
      </dgm:t>
    </dgm:pt>
    <dgm:pt modelId="{BC688428-392F-49F3-8B7E-320DB5DDC258}" type="sibTrans" cxnId="{133E994B-ECE5-461C-A7BB-5FF9E8C33FBA}">
      <dgm:prSet/>
      <dgm:spPr/>
      <dgm:t>
        <a:bodyPr/>
        <a:lstStyle/>
        <a:p>
          <a:endParaRPr lang="en-US"/>
        </a:p>
      </dgm:t>
    </dgm:pt>
    <dgm:pt modelId="{5BDA535C-3EA3-47D8-B4D3-CBE6E24AE466}" type="pres">
      <dgm:prSet presAssocID="{48D67AD5-90B6-4405-9753-E6034EBE5881}" presName="linear" presStyleCnt="0">
        <dgm:presLayoutVars>
          <dgm:animLvl val="lvl"/>
          <dgm:resizeHandles val="exact"/>
        </dgm:presLayoutVars>
      </dgm:prSet>
      <dgm:spPr/>
    </dgm:pt>
    <dgm:pt modelId="{23EFE3A4-B77F-44AE-8165-92809FAED8BF}" type="pres">
      <dgm:prSet presAssocID="{8FE1944D-EAEB-4CFA-B3F9-4443CCB69E7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F0A0E16-92D0-4F83-810E-6D6A3D7AAE58}" type="pres">
      <dgm:prSet presAssocID="{E2DBE2C0-9067-464C-9D5A-61B2AE12DE1B}" presName="spacer" presStyleCnt="0"/>
      <dgm:spPr/>
    </dgm:pt>
    <dgm:pt modelId="{66F46AC3-CCBC-4A3D-84AB-F47243175902}" type="pres">
      <dgm:prSet presAssocID="{F5526C5D-E5D7-4D7B-AF44-B75EBC3474B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4F226A1-F3C3-4233-BFA8-61CF97E53BF3}" type="pres">
      <dgm:prSet presAssocID="{E68D6B9D-FCD5-4598-9737-2C5BF5DCF410}" presName="spacer" presStyleCnt="0"/>
      <dgm:spPr/>
    </dgm:pt>
    <dgm:pt modelId="{6364F3B6-F0A4-429C-A146-45735AFBF4D3}" type="pres">
      <dgm:prSet presAssocID="{83386412-527C-4DA4-8D7F-C8BCC05C6CF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BFFC4B4-FD3F-4B97-991B-D1AFA4966FF9}" type="pres">
      <dgm:prSet presAssocID="{CACB2039-529F-4B14-A9DE-7A7A0C66440A}" presName="spacer" presStyleCnt="0"/>
      <dgm:spPr/>
    </dgm:pt>
    <dgm:pt modelId="{ABC38621-301A-40AB-BF10-3F41B76607DB}" type="pres">
      <dgm:prSet presAssocID="{DA4826AF-8C9C-4751-8E54-FFAD79E3E51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333BF3E-CDAD-49AD-BE2F-69591C8E314E}" type="pres">
      <dgm:prSet presAssocID="{5177A188-E3BF-439F-BF15-77135A5788BB}" presName="spacer" presStyleCnt="0"/>
      <dgm:spPr/>
    </dgm:pt>
    <dgm:pt modelId="{359D2D0E-D9F4-4E6D-A4E9-8644C084C5E2}" type="pres">
      <dgm:prSet presAssocID="{3CC3F18D-20F3-4A21-8DC7-7028A0F64F9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56BD6BF-776E-485B-B3EF-2E744D7E5AE6}" type="pres">
      <dgm:prSet presAssocID="{8F213068-2893-4377-94FB-D6EC04F590C7}" presName="spacer" presStyleCnt="0"/>
      <dgm:spPr/>
    </dgm:pt>
    <dgm:pt modelId="{BD131A30-5104-4EDE-BA5C-95E9141C7C87}" type="pres">
      <dgm:prSet presAssocID="{F8327BBC-EB83-43DF-855C-659AC7A4A5A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1DCBED9-6179-418B-A52C-FB54FB30910A}" type="pres">
      <dgm:prSet presAssocID="{FF6280E2-0EE7-43B0-A238-65E82A309AB4}" presName="spacer" presStyleCnt="0"/>
      <dgm:spPr/>
    </dgm:pt>
    <dgm:pt modelId="{FDC498DB-8F55-4FAC-8DE6-DFED24C702D3}" type="pres">
      <dgm:prSet presAssocID="{62915FF1-131E-46F5-9FBD-764A2E897CDB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52B030D-5C4D-4D03-9343-9C45CB376864}" srcId="{48D67AD5-90B6-4405-9753-E6034EBE5881}" destId="{DA4826AF-8C9C-4751-8E54-FFAD79E3E510}" srcOrd="3" destOrd="0" parTransId="{07A0B119-0642-498A-9EEE-F2C01CE25C3B}" sibTransId="{5177A188-E3BF-439F-BF15-77135A5788BB}"/>
    <dgm:cxn modelId="{FC884D10-F367-431D-9056-BE14328166C9}" type="presOf" srcId="{F5526C5D-E5D7-4D7B-AF44-B75EBC3474B8}" destId="{66F46AC3-CCBC-4A3D-84AB-F47243175902}" srcOrd="0" destOrd="0" presId="urn:microsoft.com/office/officeart/2005/8/layout/vList2"/>
    <dgm:cxn modelId="{0E63AF16-D22E-4255-A776-E095FFADF08D}" type="presOf" srcId="{3CC3F18D-20F3-4A21-8DC7-7028A0F64F9A}" destId="{359D2D0E-D9F4-4E6D-A4E9-8644C084C5E2}" srcOrd="0" destOrd="0" presId="urn:microsoft.com/office/officeart/2005/8/layout/vList2"/>
    <dgm:cxn modelId="{2F59053C-F6E9-49B2-A33C-97AEC0DFF8C3}" type="presOf" srcId="{62915FF1-131E-46F5-9FBD-764A2E897CDB}" destId="{FDC498DB-8F55-4FAC-8DE6-DFED24C702D3}" srcOrd="0" destOrd="0" presId="urn:microsoft.com/office/officeart/2005/8/layout/vList2"/>
    <dgm:cxn modelId="{133E994B-ECE5-461C-A7BB-5FF9E8C33FBA}" srcId="{48D67AD5-90B6-4405-9753-E6034EBE5881}" destId="{62915FF1-131E-46F5-9FBD-764A2E897CDB}" srcOrd="6" destOrd="0" parTransId="{7821DD78-4A44-4539-B93F-E7768DAF625B}" sibTransId="{BC688428-392F-49F3-8B7E-320DB5DDC258}"/>
    <dgm:cxn modelId="{50FE6955-75CB-452C-AF3A-EFC6848FF356}" srcId="{48D67AD5-90B6-4405-9753-E6034EBE5881}" destId="{F5526C5D-E5D7-4D7B-AF44-B75EBC3474B8}" srcOrd="1" destOrd="0" parTransId="{B7566527-C7B1-4743-8156-6A5AA3FF12B3}" sibTransId="{E68D6B9D-FCD5-4598-9737-2C5BF5DCF410}"/>
    <dgm:cxn modelId="{BA9ADF58-6FCD-49DF-A47A-12E48E48E4DE}" type="presOf" srcId="{8FE1944D-EAEB-4CFA-B3F9-4443CCB69E71}" destId="{23EFE3A4-B77F-44AE-8165-92809FAED8BF}" srcOrd="0" destOrd="0" presId="urn:microsoft.com/office/officeart/2005/8/layout/vList2"/>
    <dgm:cxn modelId="{C8853963-7061-469F-8654-953B94472A4A}" type="presOf" srcId="{F8327BBC-EB83-43DF-855C-659AC7A4A5A2}" destId="{BD131A30-5104-4EDE-BA5C-95E9141C7C87}" srcOrd="0" destOrd="0" presId="urn:microsoft.com/office/officeart/2005/8/layout/vList2"/>
    <dgm:cxn modelId="{FE3DAE70-9B89-4BC6-9737-149F3CEB5BD8}" type="presOf" srcId="{83386412-527C-4DA4-8D7F-C8BCC05C6CF8}" destId="{6364F3B6-F0A4-429C-A146-45735AFBF4D3}" srcOrd="0" destOrd="0" presId="urn:microsoft.com/office/officeart/2005/8/layout/vList2"/>
    <dgm:cxn modelId="{E1842A98-D2B4-4B7C-820A-48B02F6359BC}" type="presOf" srcId="{DA4826AF-8C9C-4751-8E54-FFAD79E3E510}" destId="{ABC38621-301A-40AB-BF10-3F41B76607DB}" srcOrd="0" destOrd="0" presId="urn:microsoft.com/office/officeart/2005/8/layout/vList2"/>
    <dgm:cxn modelId="{5D2A0DCC-AD8F-4808-87C7-578BAE07336C}" srcId="{48D67AD5-90B6-4405-9753-E6034EBE5881}" destId="{F8327BBC-EB83-43DF-855C-659AC7A4A5A2}" srcOrd="5" destOrd="0" parTransId="{29DEA203-4E2B-4076-93F0-D3C24BE548D5}" sibTransId="{FF6280E2-0EE7-43B0-A238-65E82A309AB4}"/>
    <dgm:cxn modelId="{4CB8C4E9-B8A1-45A9-A03C-9C9CDB63904B}" srcId="{48D67AD5-90B6-4405-9753-E6034EBE5881}" destId="{83386412-527C-4DA4-8D7F-C8BCC05C6CF8}" srcOrd="2" destOrd="0" parTransId="{488F7117-17CD-49F2-942F-FD1291F0F750}" sibTransId="{CACB2039-529F-4B14-A9DE-7A7A0C66440A}"/>
    <dgm:cxn modelId="{CF4CF7EC-13E7-4F94-A270-AAE7DD7D75BC}" srcId="{48D67AD5-90B6-4405-9753-E6034EBE5881}" destId="{3CC3F18D-20F3-4A21-8DC7-7028A0F64F9A}" srcOrd="4" destOrd="0" parTransId="{92686B17-EB2F-40F5-95AC-221C728344FE}" sibTransId="{8F213068-2893-4377-94FB-D6EC04F590C7}"/>
    <dgm:cxn modelId="{7CA777EE-CFB7-4EA8-A8BB-F8071D986D92}" type="presOf" srcId="{48D67AD5-90B6-4405-9753-E6034EBE5881}" destId="{5BDA535C-3EA3-47D8-B4D3-CBE6E24AE466}" srcOrd="0" destOrd="0" presId="urn:microsoft.com/office/officeart/2005/8/layout/vList2"/>
    <dgm:cxn modelId="{4AF6F6F7-3B74-4D46-83A0-AC90291B3272}" srcId="{48D67AD5-90B6-4405-9753-E6034EBE5881}" destId="{8FE1944D-EAEB-4CFA-B3F9-4443CCB69E71}" srcOrd="0" destOrd="0" parTransId="{8DEDD8FD-D5DE-4FB2-98C0-F59FE9ACA9B1}" sibTransId="{E2DBE2C0-9067-464C-9D5A-61B2AE12DE1B}"/>
    <dgm:cxn modelId="{CA9EFA8D-5BBB-4341-BD51-970429882B73}" type="presParOf" srcId="{5BDA535C-3EA3-47D8-B4D3-CBE6E24AE466}" destId="{23EFE3A4-B77F-44AE-8165-92809FAED8BF}" srcOrd="0" destOrd="0" presId="urn:microsoft.com/office/officeart/2005/8/layout/vList2"/>
    <dgm:cxn modelId="{AA8DF8BC-F501-464A-88BB-26717E4B2006}" type="presParOf" srcId="{5BDA535C-3EA3-47D8-B4D3-CBE6E24AE466}" destId="{4F0A0E16-92D0-4F83-810E-6D6A3D7AAE58}" srcOrd="1" destOrd="0" presId="urn:microsoft.com/office/officeart/2005/8/layout/vList2"/>
    <dgm:cxn modelId="{A610E28E-87ED-49C8-B853-9F444D21BD75}" type="presParOf" srcId="{5BDA535C-3EA3-47D8-B4D3-CBE6E24AE466}" destId="{66F46AC3-CCBC-4A3D-84AB-F47243175902}" srcOrd="2" destOrd="0" presId="urn:microsoft.com/office/officeart/2005/8/layout/vList2"/>
    <dgm:cxn modelId="{1DF6B034-D0EE-44C5-9E33-C45D43F720A6}" type="presParOf" srcId="{5BDA535C-3EA3-47D8-B4D3-CBE6E24AE466}" destId="{F4F226A1-F3C3-4233-BFA8-61CF97E53BF3}" srcOrd="3" destOrd="0" presId="urn:microsoft.com/office/officeart/2005/8/layout/vList2"/>
    <dgm:cxn modelId="{E1FC755B-3B42-4820-97B2-4521E5B07E7B}" type="presParOf" srcId="{5BDA535C-3EA3-47D8-B4D3-CBE6E24AE466}" destId="{6364F3B6-F0A4-429C-A146-45735AFBF4D3}" srcOrd="4" destOrd="0" presId="urn:microsoft.com/office/officeart/2005/8/layout/vList2"/>
    <dgm:cxn modelId="{4D296BE1-8EAF-484B-AD48-6A413691E909}" type="presParOf" srcId="{5BDA535C-3EA3-47D8-B4D3-CBE6E24AE466}" destId="{9BFFC4B4-FD3F-4B97-991B-D1AFA4966FF9}" srcOrd="5" destOrd="0" presId="urn:microsoft.com/office/officeart/2005/8/layout/vList2"/>
    <dgm:cxn modelId="{72C82B61-7DF2-462C-8A5A-ABC5F8CB3E79}" type="presParOf" srcId="{5BDA535C-3EA3-47D8-B4D3-CBE6E24AE466}" destId="{ABC38621-301A-40AB-BF10-3F41B76607DB}" srcOrd="6" destOrd="0" presId="urn:microsoft.com/office/officeart/2005/8/layout/vList2"/>
    <dgm:cxn modelId="{F36116F6-FACB-42C1-9A95-80112AF2B9F0}" type="presParOf" srcId="{5BDA535C-3EA3-47D8-B4D3-CBE6E24AE466}" destId="{1333BF3E-CDAD-49AD-BE2F-69591C8E314E}" srcOrd="7" destOrd="0" presId="urn:microsoft.com/office/officeart/2005/8/layout/vList2"/>
    <dgm:cxn modelId="{51504DB1-45F6-4DA8-8C20-B03A6E972543}" type="presParOf" srcId="{5BDA535C-3EA3-47D8-B4D3-CBE6E24AE466}" destId="{359D2D0E-D9F4-4E6D-A4E9-8644C084C5E2}" srcOrd="8" destOrd="0" presId="urn:microsoft.com/office/officeart/2005/8/layout/vList2"/>
    <dgm:cxn modelId="{D21E3730-C596-486C-B3C6-2611EFC77292}" type="presParOf" srcId="{5BDA535C-3EA3-47D8-B4D3-CBE6E24AE466}" destId="{756BD6BF-776E-485B-B3EF-2E744D7E5AE6}" srcOrd="9" destOrd="0" presId="urn:microsoft.com/office/officeart/2005/8/layout/vList2"/>
    <dgm:cxn modelId="{23BF6B0E-ED8A-451F-9CCD-F22DC8B98BBB}" type="presParOf" srcId="{5BDA535C-3EA3-47D8-B4D3-CBE6E24AE466}" destId="{BD131A30-5104-4EDE-BA5C-95E9141C7C87}" srcOrd="10" destOrd="0" presId="urn:microsoft.com/office/officeart/2005/8/layout/vList2"/>
    <dgm:cxn modelId="{359C407D-9718-40D2-941C-C01554204E20}" type="presParOf" srcId="{5BDA535C-3EA3-47D8-B4D3-CBE6E24AE466}" destId="{C1DCBED9-6179-418B-A52C-FB54FB30910A}" srcOrd="11" destOrd="0" presId="urn:microsoft.com/office/officeart/2005/8/layout/vList2"/>
    <dgm:cxn modelId="{2DE17788-C230-42EE-83F8-0E69194E79E5}" type="presParOf" srcId="{5BDA535C-3EA3-47D8-B4D3-CBE6E24AE466}" destId="{FDC498DB-8F55-4FAC-8DE6-DFED24C702D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A5BEB-E00C-4071-92BB-CE6A520FF993}">
      <dsp:nvSpPr>
        <dsp:cNvPr id="0" name=""/>
        <dsp:cNvSpPr/>
      </dsp:nvSpPr>
      <dsp:spPr>
        <a:xfrm>
          <a:off x="0" y="0"/>
          <a:ext cx="7924800" cy="178274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/>
            <a:t>Mapeamento Objeto-Relacional (ORM).</a:t>
          </a:r>
          <a:endParaRPr lang="en-US" sz="4300" kern="1200" dirty="0"/>
        </a:p>
      </dsp:txBody>
      <dsp:txXfrm>
        <a:off x="87026" y="87026"/>
        <a:ext cx="7750748" cy="1608689"/>
      </dsp:txXfrm>
    </dsp:sp>
    <dsp:sp modelId="{4701CD69-EC1F-4CEA-B8A0-C26C338C2EC9}">
      <dsp:nvSpPr>
        <dsp:cNvPr id="0" name=""/>
        <dsp:cNvSpPr/>
      </dsp:nvSpPr>
      <dsp:spPr>
        <a:xfrm>
          <a:off x="0" y="1933174"/>
          <a:ext cx="7924800" cy="17105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/>
            <a:t>Interface de administração automática.</a:t>
          </a:r>
          <a:endParaRPr lang="en-US" sz="4300" kern="1200"/>
        </a:p>
      </dsp:txBody>
      <dsp:txXfrm>
        <a:off x="83502" y="2016676"/>
        <a:ext cx="7757796" cy="1543536"/>
      </dsp:txXfrm>
    </dsp:sp>
    <dsp:sp modelId="{B887195B-BCCE-4AF1-BDA4-49CF69107A66}">
      <dsp:nvSpPr>
        <dsp:cNvPr id="0" name=""/>
        <dsp:cNvSpPr/>
      </dsp:nvSpPr>
      <dsp:spPr>
        <a:xfrm>
          <a:off x="0" y="3767554"/>
          <a:ext cx="7924800" cy="17105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/>
            <a:t>Criação de formulários automatizado.</a:t>
          </a:r>
          <a:endParaRPr lang="en-US" sz="4300" kern="1200" dirty="0"/>
        </a:p>
      </dsp:txBody>
      <dsp:txXfrm>
        <a:off x="83502" y="3851056"/>
        <a:ext cx="7757796" cy="1543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FE3A4-B77F-44AE-8165-92809FAED8BF}">
      <dsp:nvSpPr>
        <dsp:cNvPr id="0" name=""/>
        <dsp:cNvSpPr/>
      </dsp:nvSpPr>
      <dsp:spPr>
        <a:xfrm>
          <a:off x="0" y="46156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i="0" kern="1200" baseline="0"/>
            <a:t>ORM </a:t>
          </a:r>
          <a:r>
            <a:rPr lang="pt-BR" sz="2300" b="0" i="0" kern="1200" baseline="0"/>
            <a:t>- Mapeador Objeto Relacional. </a:t>
          </a:r>
          <a:endParaRPr lang="en-US" sz="2300" kern="1200"/>
        </a:p>
      </dsp:txBody>
      <dsp:txXfrm>
        <a:off x="26930" y="73086"/>
        <a:ext cx="10461740" cy="497795"/>
      </dsp:txXfrm>
    </dsp:sp>
    <dsp:sp modelId="{66F46AC3-CCBC-4A3D-84AB-F47243175902}">
      <dsp:nvSpPr>
        <dsp:cNvPr id="0" name=""/>
        <dsp:cNvSpPr/>
      </dsp:nvSpPr>
      <dsp:spPr>
        <a:xfrm>
          <a:off x="0" y="664051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i="0" kern="1200" baseline="0"/>
            <a:t>Template System </a:t>
          </a:r>
          <a:r>
            <a:rPr lang="pt-BR" sz="2300" b="0" i="0" kern="1200" baseline="0"/>
            <a:t>- Linguagem de Templates. </a:t>
          </a:r>
          <a:endParaRPr lang="en-US" sz="2300" kern="1200"/>
        </a:p>
      </dsp:txBody>
      <dsp:txXfrm>
        <a:off x="26930" y="690981"/>
        <a:ext cx="10461740" cy="497795"/>
      </dsp:txXfrm>
    </dsp:sp>
    <dsp:sp modelId="{6364F3B6-F0A4-429C-A146-45735AFBF4D3}">
      <dsp:nvSpPr>
        <dsp:cNvPr id="0" name=""/>
        <dsp:cNvSpPr/>
      </dsp:nvSpPr>
      <dsp:spPr>
        <a:xfrm>
          <a:off x="0" y="1281946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i="0" kern="1200" baseline="0"/>
            <a:t>URL dispatcher </a:t>
          </a:r>
          <a:r>
            <a:rPr lang="pt-BR" sz="2300" b="0" i="0" kern="1200" baseline="0"/>
            <a:t>- Roteador de URLs. </a:t>
          </a:r>
          <a:endParaRPr lang="en-US" sz="2300" kern="1200"/>
        </a:p>
      </dsp:txBody>
      <dsp:txXfrm>
        <a:off x="26930" y="1308876"/>
        <a:ext cx="10461740" cy="497795"/>
      </dsp:txXfrm>
    </dsp:sp>
    <dsp:sp modelId="{ABC38621-301A-40AB-BF10-3F41B76607DB}">
      <dsp:nvSpPr>
        <dsp:cNvPr id="0" name=""/>
        <dsp:cNvSpPr/>
      </dsp:nvSpPr>
      <dsp:spPr>
        <a:xfrm>
          <a:off x="0" y="1899841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i="0" kern="1200" baseline="0"/>
            <a:t>Admin </a:t>
          </a:r>
          <a:r>
            <a:rPr lang="pt-BR" sz="2300" b="0" i="0" kern="1200" baseline="0"/>
            <a:t>- Interface Administrativa automatizada. </a:t>
          </a:r>
          <a:endParaRPr lang="en-US" sz="2300" kern="1200"/>
        </a:p>
      </dsp:txBody>
      <dsp:txXfrm>
        <a:off x="26930" y="1926771"/>
        <a:ext cx="10461740" cy="497795"/>
      </dsp:txXfrm>
    </dsp:sp>
    <dsp:sp modelId="{359D2D0E-D9F4-4E6D-A4E9-8644C084C5E2}">
      <dsp:nvSpPr>
        <dsp:cNvPr id="0" name=""/>
        <dsp:cNvSpPr/>
      </dsp:nvSpPr>
      <dsp:spPr>
        <a:xfrm>
          <a:off x="0" y="2517736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0" i="0" kern="1200" baseline="0"/>
            <a:t>Internacionalização. </a:t>
          </a:r>
          <a:endParaRPr lang="en-US" sz="2300" kern="1200"/>
        </a:p>
      </dsp:txBody>
      <dsp:txXfrm>
        <a:off x="26930" y="2544666"/>
        <a:ext cx="10461740" cy="497795"/>
      </dsp:txXfrm>
    </dsp:sp>
    <dsp:sp modelId="{BD131A30-5104-4EDE-BA5C-95E9141C7C87}">
      <dsp:nvSpPr>
        <dsp:cNvPr id="0" name=""/>
        <dsp:cNvSpPr/>
      </dsp:nvSpPr>
      <dsp:spPr>
        <a:xfrm>
          <a:off x="0" y="3135631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0" i="0" kern="1200" baseline="0"/>
            <a:t>Gerador e validador de formulários. </a:t>
          </a:r>
          <a:endParaRPr lang="en-US" sz="2300" kern="1200"/>
        </a:p>
      </dsp:txBody>
      <dsp:txXfrm>
        <a:off x="26930" y="3162561"/>
        <a:ext cx="10461740" cy="497795"/>
      </dsp:txXfrm>
    </dsp:sp>
    <dsp:sp modelId="{FDC498DB-8F55-4FAC-8DE6-DFED24C702D3}">
      <dsp:nvSpPr>
        <dsp:cNvPr id="0" name=""/>
        <dsp:cNvSpPr/>
      </dsp:nvSpPr>
      <dsp:spPr>
        <a:xfrm>
          <a:off x="0" y="3753526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0" i="0" kern="1200" baseline="0"/>
            <a:t>Autenticação, perfil de acessos, etc... </a:t>
          </a:r>
          <a:endParaRPr lang="en-US" sz="2300" kern="1200"/>
        </a:p>
      </dsp:txBody>
      <dsp:txXfrm>
        <a:off x="26930" y="3780456"/>
        <a:ext cx="10461740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7AA3A-6914-428D-88CA-2C8BAE37C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7FB961-ACFB-475F-854E-FD97D709E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2B4DB3-2498-4B77-BFD4-300B1270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06F6-BC00-40CC-9EAC-56C3C60830F0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151E66-F8E4-41F7-9858-D6845DDA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4F38A5-E97F-4FEE-B28C-AFCF8A5A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C0E-5ECE-4D7C-B3EC-B761575210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57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D179B-1B91-4F51-AE66-8550E52D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7C387C-2B30-41C1-BA51-6BF45F545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6CF24C-D51A-4A7B-9D98-62209097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06F6-BC00-40CC-9EAC-56C3C60830F0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3EEC38-298E-4ADF-B771-C09BE82A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B90FCE-254F-4F8C-B7F7-FF92C93C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C0E-5ECE-4D7C-B3EC-B761575210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47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FA780D-380D-4984-9AF0-30A8041C7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D38D26-6B80-436F-B7EC-7A8600EC5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F582C3-AFCE-4E92-B4CF-E5829F1F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06F6-BC00-40CC-9EAC-56C3C60830F0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F694A-32B4-4F05-8F64-049413FF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822F3E-7271-486D-A0B6-79C84237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C0E-5ECE-4D7C-B3EC-B761575210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0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0E57D-7385-4375-B08D-3D069E99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FDC20A-8609-47F9-A923-8A6A19B02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C4BEE1-E34D-45E5-B54D-C7ED10C4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06F6-BC00-40CC-9EAC-56C3C60830F0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FCA613-D62C-429D-BF6B-997BAF8D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24AB2B-A499-43BA-BCD2-D47938B9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C0E-5ECE-4D7C-B3EC-B761575210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41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8D026-0AF3-45EB-9855-8221D41B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93CE51-A9DC-47B4-9370-74E1470F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8761F7-46F8-464E-8CC0-AFBFA287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06F6-BC00-40CC-9EAC-56C3C60830F0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9BD140-8C6B-45EB-AE25-471E2720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DEF6A-4432-4A18-9909-4911D5A7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C0E-5ECE-4D7C-B3EC-B761575210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06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087CD-8186-4AE5-B117-53CF93A9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DBF23F-FE4B-492D-87CD-804BD4F5F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B202D6-6058-4767-9F6C-F584C666B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1B4024-FE29-45F3-BD36-096CCA0C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06F6-BC00-40CC-9EAC-56C3C60830F0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9813AE-3537-4331-802F-14B9A67A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2A44F2-1F5C-44BB-8678-54C526B2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C0E-5ECE-4D7C-B3EC-B761575210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53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8D03F-607A-4723-A826-8C60BADB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98014D-ACA7-4816-B74E-74AB7BB31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54A035-5022-46AC-B3C4-9250C4F3D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B23C487-DC9A-4516-8E20-21E72B7E2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67E204-9F76-4DD2-BDD2-AF687D6BD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26FC8DC-1D09-45B4-8364-BF61A11E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06F6-BC00-40CC-9EAC-56C3C60830F0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49DDE1-9247-4F2A-B705-6E0642FA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FCD8B1-4C86-4198-BB0D-963C37B7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C0E-5ECE-4D7C-B3EC-B761575210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05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2A123-8756-4035-977F-9B53BF49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2DF575-4AF8-494B-AA2C-873CEE50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06F6-BC00-40CC-9EAC-56C3C60830F0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5F53FF6-E8C5-44F3-8E0D-2647CC4F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9580F5-D969-4155-884D-F46FA061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C0E-5ECE-4D7C-B3EC-B761575210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96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CFCFEF-6F07-45AF-BEBE-EA2D4A70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06F6-BC00-40CC-9EAC-56C3C60830F0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D0F957-FD74-4B33-8D87-9E693A72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5DD5FA-2A55-48CF-8F29-3453591D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C0E-5ECE-4D7C-B3EC-B761575210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3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16A0A-63D5-4115-8CFD-E55BA060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9F9C5B-1C9D-4EAE-ADFE-C9CE5E438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A24DD2-E8E2-4A82-A92B-E15FAD1A3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D7863E-DC59-4499-93CD-BDDF076D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06F6-BC00-40CC-9EAC-56C3C60830F0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437726-5551-43B9-8D6E-40A061F5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B1C0E8-F973-451E-A5EE-91ED86F0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C0E-5ECE-4D7C-B3EC-B761575210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813FD-00DD-401C-98A2-20FF8FDA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6D64C0-4491-4B1E-AABD-C912F1970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F2C5CF-201D-46CC-AB38-3FD3B5C9D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432B08-3C1A-4690-BC08-D6497048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06F6-BC00-40CC-9EAC-56C3C60830F0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CF5D93-7070-4BBC-A170-E0E1D15F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69802F-B001-45E2-A45D-14C7BD3A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C0E-5ECE-4D7C-B3EC-B761575210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56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59A96F-374B-439B-B97A-B60FF97D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C2F768-DAE0-41FF-9B8E-BBE940F0C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AAE7D-4B71-4998-8089-5478176CA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606F6-BC00-40CC-9EAC-56C3C60830F0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588941-7DF2-44F3-8A72-D0C22A259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344020-92A6-40B9-8DF0-376C5AF51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37C0E-5ECE-4D7C-B3EC-B761575210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39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66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68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5C6F83-D79D-46FB-998A-60A414C6F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5072" y="1289765"/>
            <a:ext cx="3651101" cy="42709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9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TÓPICOS AVANÇADOS EM COMPUTADORES</a:t>
            </a:r>
          </a:p>
        </p:txBody>
      </p:sp>
      <p:sp>
        <p:nvSpPr>
          <p:cNvPr id="8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04D875-5FE2-4497-8AC6-2C6B977BF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Programação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Web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Introdução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ao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Django Admin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Geraldino Antonio da Silva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Matricula: 130112267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Curso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Computação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601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025EE-3F9B-467A-8D77-816A95DB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Instalação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Pycharm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Passo 1: Selecionar a opção para criar um novo projeto">
            <a:extLst>
              <a:ext uri="{FF2B5EF4-FFF2-40B4-BE49-F238E27FC236}">
                <a16:creationId xmlns:a16="http://schemas.microsoft.com/office/drawing/2014/main" id="{EFC21439-F9F4-4589-9E63-C64648AF39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4104" y="834887"/>
            <a:ext cx="8017566" cy="511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229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EE8B4-690D-4BE4-99E4-516CB315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pt-BR" sz="6000" b="0" i="0" u="none" strike="noStrike" baseline="0" dirty="0">
                <a:latin typeface="Arial" panose="020B0604020202020204" pitchFamily="34" charset="0"/>
              </a:rPr>
              <a:t>Componentes</a:t>
            </a:r>
            <a:r>
              <a:rPr lang="pt-BR" sz="4000" b="0" i="0" u="none" strike="noStrike" baseline="0" dirty="0">
                <a:latin typeface="Arial" panose="020B0604020202020204" pitchFamily="34" charset="0"/>
              </a:rPr>
              <a:t> </a:t>
            </a:r>
            <a:endParaRPr lang="pt-BR" sz="4000" dirty="0"/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858FC49A-0F4B-48BA-B932-EB3C8132F6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420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DBEC16-D37E-4EFD-A410-DCA208C6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br>
              <a:rPr lang="pt-BR" sz="40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</a:br>
            <a:r>
              <a:rPr lang="pt-BR" sz="40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MVC ou MTV </a:t>
            </a:r>
            <a:endParaRPr lang="pt-BR" sz="40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AA7467-889D-4DD3-AC31-4EDC477E4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fontScale="92500"/>
          </a:bodyPr>
          <a:lstStyle/>
          <a:p>
            <a:endParaRPr lang="pt-BR" sz="2000" b="0" i="0" u="none" strike="noStrike" baseline="0" dirty="0">
              <a:latin typeface="Wingdings" panose="05000000000000000000" pitchFamily="2" charset="2"/>
            </a:endParaRPr>
          </a:p>
          <a:p>
            <a:r>
              <a:rPr lang="pt-BR" sz="2600" b="1" i="0" u="none" strike="noStrike" baseline="0" dirty="0">
                <a:latin typeface="Arial" panose="020B0604020202020204" pitchFamily="34" charset="0"/>
              </a:rPr>
              <a:t>MVC </a:t>
            </a:r>
            <a:r>
              <a:rPr lang="pt-BR" sz="2600" b="0" i="0" u="none" strike="noStrike" baseline="0" dirty="0">
                <a:latin typeface="Arial" panose="020B0604020202020204" pitchFamily="34" charset="0"/>
              </a:rPr>
              <a:t>- Model </a:t>
            </a:r>
            <a:r>
              <a:rPr lang="pt-BR" sz="2600" b="0" i="0" u="none" strike="noStrike" baseline="0" dirty="0" err="1">
                <a:latin typeface="Arial" panose="020B0604020202020204" pitchFamily="34" charset="0"/>
              </a:rPr>
              <a:t>View</a:t>
            </a:r>
            <a:r>
              <a:rPr lang="pt-BR" sz="26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pt-BR" sz="2600" b="0" i="0" u="none" strike="noStrike" baseline="0" dirty="0" err="1">
                <a:latin typeface="Arial" panose="020B0604020202020204" pitchFamily="34" charset="0"/>
              </a:rPr>
              <a:t>Controller</a:t>
            </a:r>
            <a:r>
              <a:rPr lang="pt-BR" sz="2600" b="0" i="0" u="none" strike="noStrike" baseline="0" dirty="0">
                <a:latin typeface="Arial" panose="020B0604020202020204" pitchFamily="34" charset="0"/>
              </a:rPr>
              <a:t>. </a:t>
            </a:r>
          </a:p>
          <a:p>
            <a:r>
              <a:rPr lang="pt-BR" sz="2600" b="1" i="0" u="none" strike="noStrike" baseline="0" dirty="0">
                <a:latin typeface="Arial" panose="020B0604020202020204" pitchFamily="34" charset="0"/>
              </a:rPr>
              <a:t>MTV </a:t>
            </a:r>
            <a:r>
              <a:rPr lang="pt-BR" sz="2600" b="0" i="0" u="none" strike="noStrike" baseline="0" dirty="0">
                <a:latin typeface="Arial" panose="020B0604020202020204" pitchFamily="34" charset="0"/>
              </a:rPr>
              <a:t>- Model </a:t>
            </a:r>
            <a:r>
              <a:rPr lang="pt-BR" sz="2600" b="0" i="0" u="none" strike="noStrike" baseline="0" dirty="0" err="1">
                <a:latin typeface="Arial" panose="020B0604020202020204" pitchFamily="34" charset="0"/>
              </a:rPr>
              <a:t>Template</a:t>
            </a:r>
            <a:r>
              <a:rPr lang="pt-BR" sz="26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pt-BR" sz="2600" b="0" i="0" u="none" strike="noStrike" baseline="0" dirty="0" err="1">
                <a:latin typeface="Arial" panose="020B0604020202020204" pitchFamily="34" charset="0"/>
              </a:rPr>
              <a:t>View</a:t>
            </a:r>
            <a:r>
              <a:rPr lang="pt-BR" sz="2600" b="0" i="0" u="none" strike="noStrike" baseline="0" dirty="0">
                <a:latin typeface="Arial" panose="020B0604020202020204" pitchFamily="34" charset="0"/>
              </a:rPr>
              <a:t>. </a:t>
            </a:r>
            <a:endParaRPr lang="pt-BR" sz="2600" dirty="0">
              <a:latin typeface="Arial" panose="020B0604020202020204" pitchFamily="34" charset="0"/>
            </a:endParaRPr>
          </a:p>
          <a:p>
            <a:endParaRPr lang="pt-BR" sz="2600" b="0" i="0" u="none" strike="noStrike" baseline="0" dirty="0">
              <a:latin typeface="Arial" panose="020B0604020202020204" pitchFamily="34" charset="0"/>
            </a:endParaRPr>
          </a:p>
          <a:p>
            <a:r>
              <a:rPr lang="pt-BR" sz="2600" b="1" i="0" u="none" strike="noStrike" baseline="0" dirty="0">
                <a:latin typeface="Arial" panose="020B0604020202020204" pitchFamily="34" charset="0"/>
              </a:rPr>
              <a:t>Model </a:t>
            </a:r>
            <a:r>
              <a:rPr lang="pt-BR" sz="2600" b="0" i="0" u="none" strike="noStrike" baseline="0" dirty="0">
                <a:latin typeface="Arial" panose="020B0604020202020204" pitchFamily="34" charset="0"/>
              </a:rPr>
              <a:t>- Camada responsável pela lógica de </a:t>
            </a:r>
            <a:r>
              <a:rPr lang="pt-BR" sz="2600" b="0" i="0" u="none" strike="noStrike" baseline="0" dirty="0" err="1">
                <a:latin typeface="Arial" panose="020B0604020202020204" pitchFamily="34" charset="0"/>
              </a:rPr>
              <a:t>negocios</a:t>
            </a:r>
            <a:r>
              <a:rPr lang="pt-BR" sz="2600" b="0" i="0" u="none" strike="noStrike" baseline="0" dirty="0">
                <a:latin typeface="Arial" panose="020B0604020202020204" pitchFamily="34" charset="0"/>
              </a:rPr>
              <a:t>, abstração de persistência etc... </a:t>
            </a:r>
          </a:p>
          <a:p>
            <a:r>
              <a:rPr lang="pt-BR" sz="2600" b="1" i="0" u="none" strike="noStrike" baseline="0" dirty="0" err="1">
                <a:latin typeface="Arial" panose="020B0604020202020204" pitchFamily="34" charset="0"/>
              </a:rPr>
              <a:t>Template</a:t>
            </a:r>
            <a:r>
              <a:rPr lang="pt-BR" sz="2600" b="1" i="0" u="none" strike="noStrike" baseline="0" dirty="0">
                <a:latin typeface="Arial" panose="020B0604020202020204" pitchFamily="34" charset="0"/>
              </a:rPr>
              <a:t> </a:t>
            </a:r>
            <a:r>
              <a:rPr lang="pt-BR" sz="2600" b="0" i="0" u="none" strike="noStrike" baseline="0" dirty="0">
                <a:latin typeface="Arial" panose="020B0604020202020204" pitchFamily="34" charset="0"/>
              </a:rPr>
              <a:t>- Camada responsável pela lógica de visualização. </a:t>
            </a:r>
          </a:p>
          <a:p>
            <a:r>
              <a:rPr lang="pt-BR" sz="2600" b="1" i="0" u="none" strike="noStrike" baseline="0" dirty="0" err="1">
                <a:latin typeface="Arial" panose="020B0604020202020204" pitchFamily="34" charset="0"/>
              </a:rPr>
              <a:t>View</a:t>
            </a:r>
            <a:r>
              <a:rPr lang="pt-BR" sz="2600" b="1" i="0" u="none" strike="noStrike" baseline="0" dirty="0">
                <a:latin typeface="Arial" panose="020B0604020202020204" pitchFamily="34" charset="0"/>
              </a:rPr>
              <a:t> </a:t>
            </a:r>
            <a:r>
              <a:rPr lang="pt-BR" sz="2600" b="0" i="0" u="none" strike="noStrike" baseline="0" dirty="0">
                <a:latin typeface="Arial" panose="020B0604020202020204" pitchFamily="34" charset="0"/>
              </a:rPr>
              <a:t>- Camada responsável pela interface entre Model e </a:t>
            </a:r>
            <a:r>
              <a:rPr lang="pt-BR" sz="2600" b="0" i="0" u="none" strike="noStrike" baseline="0" dirty="0" err="1">
                <a:latin typeface="Arial" panose="020B0604020202020204" pitchFamily="34" charset="0"/>
              </a:rPr>
              <a:t>Template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. 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84272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6B83E9-32A9-46A9-B63C-12CFB6D11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br>
              <a:rPr lang="pt-BR" sz="4000" b="0" i="0" u="none" strike="noStrike" baseline="0">
                <a:solidFill>
                  <a:srgbClr val="FFFFFF"/>
                </a:solidFill>
                <a:latin typeface="Arial" panose="020B0604020202020204" pitchFamily="34" charset="0"/>
              </a:rPr>
            </a:br>
            <a:r>
              <a:rPr lang="pt-BR" sz="4000" b="0" i="0" u="none" strike="noStrike" baseline="0">
                <a:solidFill>
                  <a:srgbClr val="FFFFFF"/>
                </a:solidFill>
                <a:latin typeface="Arial" panose="020B0604020202020204" pitchFamily="34" charset="0"/>
              </a:rPr>
              <a:t>Ambiente (PIP) </a:t>
            </a:r>
            <a:endParaRPr lang="pt-BR" sz="400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17B159-05FA-4BA5-9870-7111664C3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endParaRPr lang="pt-BR" sz="1700" b="0" i="0" u="none" strike="noStrike" baseline="0">
              <a:solidFill>
                <a:srgbClr val="FEFFFF"/>
              </a:solidFill>
              <a:latin typeface="Wingdings" panose="05000000000000000000" pitchFamily="2" charset="2"/>
            </a:endParaRPr>
          </a:p>
          <a:p>
            <a:endParaRPr lang="pt-BR" sz="1700" b="0" i="0" u="none" strike="noStrike" baseline="0">
              <a:solidFill>
                <a:srgbClr val="FEFFFF"/>
              </a:solidFill>
              <a:latin typeface="Wingdings" panose="05000000000000000000" pitchFamily="2" charset="2"/>
            </a:endParaRPr>
          </a:p>
          <a:p>
            <a:r>
              <a:rPr lang="pt-BR" sz="1700" b="1" i="0" u="none" strike="noStrike" baseline="0">
                <a:solidFill>
                  <a:srgbClr val="FEFFFF"/>
                </a:solidFill>
                <a:latin typeface="Arial" panose="020B0604020202020204" pitchFamily="34" charset="0"/>
              </a:rPr>
              <a:t>PIP </a:t>
            </a:r>
            <a:r>
              <a:rPr lang="pt-BR" sz="1700" b="0" i="0" u="none" strike="noStrike" baseline="0">
                <a:solidFill>
                  <a:srgbClr val="FEFFFF"/>
                </a:solidFill>
                <a:latin typeface="Arial" panose="020B0604020202020204" pitchFamily="34" charset="0"/>
              </a:rPr>
              <a:t>– Utilitário de instalação de pacotes python. </a:t>
            </a:r>
          </a:p>
          <a:p>
            <a:r>
              <a:rPr lang="pt-BR" sz="1700" b="0" i="0" u="none" strike="noStrike" baseline="0">
                <a:solidFill>
                  <a:srgbClr val="FEFFFF"/>
                </a:solidFill>
                <a:latin typeface="Arial" panose="020B0604020202020204" pitchFamily="34" charset="0"/>
              </a:rPr>
              <a:t>Baixa e instala pacotes do PyPI (Python Package Index). </a:t>
            </a:r>
          </a:p>
          <a:p>
            <a:r>
              <a:rPr lang="en-US" sz="1700" b="0" i="0" u="none" strike="noStrike" baseline="0">
                <a:solidFill>
                  <a:srgbClr val="FEFFFF"/>
                </a:solidFill>
                <a:latin typeface="Arial" panose="020B0604020202020204" pitchFamily="34" charset="0"/>
              </a:rPr>
              <a:t>Download - https://www.python.org/download. </a:t>
            </a:r>
          </a:p>
          <a:p>
            <a:r>
              <a:rPr lang="pt-BR" sz="1700" b="0" i="0" u="none" strike="noStrike" baseline="0">
                <a:solidFill>
                  <a:srgbClr val="FEFFFF"/>
                </a:solidFill>
                <a:latin typeface="Arial" panose="020B0604020202020204" pitchFamily="34" charset="0"/>
              </a:rPr>
              <a:t>Distribuições baseadas em Debian - </a:t>
            </a:r>
            <a:r>
              <a:rPr lang="pt-BR" sz="1700" b="1" i="0" u="none" strike="noStrike" baseline="0">
                <a:solidFill>
                  <a:srgbClr val="FEFFFF"/>
                </a:solidFill>
                <a:latin typeface="Arial" panose="020B0604020202020204" pitchFamily="34" charset="0"/>
              </a:rPr>
              <a:t>sudo apt-get install python-pip</a:t>
            </a:r>
            <a:r>
              <a:rPr lang="pt-BR" sz="1700" b="0" i="0" u="none" strike="noStrike" baseline="0">
                <a:solidFill>
                  <a:srgbClr val="FEFFFF"/>
                </a:solidFill>
                <a:latin typeface="Arial" panose="020B0604020202020204" pitchFamily="34" charset="0"/>
              </a:rPr>
              <a:t>. </a:t>
            </a:r>
          </a:p>
          <a:p>
            <a:r>
              <a:rPr lang="pt-BR" sz="1700" b="1" i="0" u="none" strike="noStrike" baseline="0">
                <a:solidFill>
                  <a:srgbClr val="FEFFFF"/>
                </a:solidFill>
                <a:latin typeface="Arial" panose="020B0604020202020204" pitchFamily="34" charset="0"/>
              </a:rPr>
              <a:t>pip freeze </a:t>
            </a:r>
            <a:r>
              <a:rPr lang="pt-BR" sz="1700" b="0" i="0" u="none" strike="noStrike" baseline="0">
                <a:solidFill>
                  <a:srgbClr val="FEFFFF"/>
                </a:solidFill>
                <a:latin typeface="Arial" panose="020B0604020202020204" pitchFamily="34" charset="0"/>
              </a:rPr>
              <a:t>– Lista os pacotes python instalados. </a:t>
            </a:r>
          </a:p>
          <a:p>
            <a:r>
              <a:rPr lang="pt-BR" sz="1700" b="1" i="0" u="none" strike="noStrike" baseline="0">
                <a:solidFill>
                  <a:srgbClr val="FEFFFF"/>
                </a:solidFill>
                <a:latin typeface="Arial" panose="020B0604020202020204" pitchFamily="34" charset="0"/>
              </a:rPr>
              <a:t>pip install </a:t>
            </a:r>
            <a:r>
              <a:rPr lang="pt-BR" sz="1700" b="0" i="0" u="none" strike="noStrike" baseline="0">
                <a:solidFill>
                  <a:srgbClr val="FEFFFF"/>
                </a:solidFill>
                <a:latin typeface="Arial" panose="020B0604020202020204" pitchFamily="34" charset="0"/>
              </a:rPr>
              <a:t>nome_do_pacote – Instala novos pacotes. </a:t>
            </a:r>
          </a:p>
          <a:p>
            <a:r>
              <a:rPr lang="pt-BR" sz="1700" b="1" i="0" u="none" strike="noStrike" baseline="0">
                <a:solidFill>
                  <a:srgbClr val="FEFFFF"/>
                </a:solidFill>
                <a:latin typeface="Arial" panose="020B0604020202020204" pitchFamily="34" charset="0"/>
              </a:rPr>
              <a:t>pip uninstall </a:t>
            </a:r>
            <a:r>
              <a:rPr lang="pt-BR" sz="1700" b="0" i="0" u="none" strike="noStrike" baseline="0">
                <a:solidFill>
                  <a:srgbClr val="FEFFFF"/>
                </a:solidFill>
                <a:latin typeface="Arial" panose="020B0604020202020204" pitchFamily="34" charset="0"/>
              </a:rPr>
              <a:t>nome_do_pacote – Desistala o pacote. </a:t>
            </a:r>
          </a:p>
          <a:p>
            <a:endParaRPr lang="pt-BR" sz="1700" b="0" i="0" u="none" strike="noStrike" baseline="0">
              <a:solidFill>
                <a:srgbClr val="FEFFFF"/>
              </a:solidFill>
              <a:latin typeface="Arial" panose="020B0604020202020204" pitchFamily="34" charset="0"/>
            </a:endParaRPr>
          </a:p>
          <a:p>
            <a:r>
              <a:rPr lang="pt-BR" sz="1700" b="1" i="0" u="none" strike="noStrike" baseline="0">
                <a:solidFill>
                  <a:srgbClr val="FEFFFF"/>
                </a:solidFill>
                <a:latin typeface="Arial" panose="020B0604020202020204" pitchFamily="34" charset="0"/>
              </a:rPr>
              <a:t>sudo apt-get install python-pip </a:t>
            </a:r>
            <a:endParaRPr lang="pt-BR" sz="17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395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F635322-0BDA-45A2-AC09-2E7B857F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br>
              <a:rPr lang="pt-BR" sz="4100" b="0" i="0" u="none" strike="noStrike" baseline="0">
                <a:solidFill>
                  <a:srgbClr val="FFFFFF"/>
                </a:solidFill>
                <a:latin typeface="Arial" panose="020B0604020202020204" pitchFamily="34" charset="0"/>
              </a:rPr>
            </a:br>
            <a:r>
              <a:rPr lang="pt-BR" sz="4100" b="1" i="0" u="none" strike="noStrike" baseline="0">
                <a:solidFill>
                  <a:srgbClr val="FFFFFF"/>
                </a:solidFill>
                <a:latin typeface="Arial" panose="020B0604020202020204" pitchFamily="34" charset="0"/>
              </a:rPr>
              <a:t>Ambiente (Virtualenv) </a:t>
            </a:r>
            <a:endParaRPr lang="pt-BR" sz="4100" b="1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7ACDB-ABF0-48C0-A9E3-2FCAA740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 fontScale="92500" lnSpcReduction="10000"/>
          </a:bodyPr>
          <a:lstStyle/>
          <a:p>
            <a:r>
              <a:rPr lang="pt-BR" sz="2000" b="0" i="0" u="none" strike="noStrike" baseline="0" dirty="0" err="1">
                <a:latin typeface="Arial" panose="020B0604020202020204" pitchFamily="34" charset="0"/>
              </a:rPr>
              <a:t>Poderiamos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 desenvolver utilizando o interpretador padrão do </a:t>
            </a:r>
            <a:r>
              <a:rPr lang="pt-BR" sz="2000" b="0" i="0" u="none" strike="noStrike" baseline="0" dirty="0" err="1">
                <a:latin typeface="Arial" panose="020B0604020202020204" pitchFamily="34" charset="0"/>
              </a:rPr>
              <a:t>python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, mas se </a:t>
            </a:r>
            <a:r>
              <a:rPr lang="pt-BR" sz="2000" b="0" i="0" u="none" strike="noStrike" baseline="0" dirty="0" err="1">
                <a:latin typeface="Arial" panose="020B0604020202020204" pitchFamily="34" charset="0"/>
              </a:rPr>
              <a:t>tivessemos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 2 sistemas sendo desenvolvidos simultaneamente com versões do </a:t>
            </a:r>
            <a:r>
              <a:rPr lang="pt-BR" sz="2000" b="0" i="0" u="none" strike="noStrike" baseline="0" dirty="0" err="1">
                <a:latin typeface="Arial" panose="020B0604020202020204" pitchFamily="34" charset="0"/>
              </a:rPr>
              <a:t>python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 diferentes? </a:t>
            </a:r>
          </a:p>
          <a:p>
            <a:pPr marL="0" indent="0">
              <a:buNone/>
            </a:pPr>
            <a:endParaRPr lang="pt-BR" sz="2000" b="0" i="0" u="none" strike="noStrike" baseline="0" dirty="0">
              <a:latin typeface="Arial" panose="020B0604020202020204" pitchFamily="34" charset="0"/>
            </a:endParaRPr>
          </a:p>
          <a:p>
            <a:r>
              <a:rPr lang="pt-BR" sz="2000" b="1" i="0" u="none" strike="noStrike" baseline="0" dirty="0" err="1">
                <a:latin typeface="Arial" panose="020B0604020202020204" pitchFamily="34" charset="0"/>
              </a:rPr>
              <a:t>virtualenv</a:t>
            </a:r>
            <a:r>
              <a:rPr lang="pt-BR" sz="2000" b="1" i="0" u="none" strike="noStrike" baseline="0" dirty="0">
                <a:latin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</a:rPr>
              <a:t>– pacote </a:t>
            </a:r>
            <a:r>
              <a:rPr lang="pt-BR" sz="2000" dirty="0" err="1">
                <a:latin typeface="Arial" panose="020B0604020202020204" pitchFamily="34" charset="0"/>
              </a:rPr>
              <a:t>python</a:t>
            </a:r>
            <a:r>
              <a:rPr lang="pt-BR" sz="2000" dirty="0">
                <a:latin typeface="Arial" panose="020B0604020202020204" pitchFamily="34" charset="0"/>
              </a:rPr>
              <a:t> que tem a capacidade de criar e gerenciar ambientes isolados. Ferramenta para criar ambientes isolados de desenvolvimento, além de instalar o Django no nosso ambiente.</a:t>
            </a:r>
          </a:p>
          <a:p>
            <a:endParaRPr lang="pt-BR" sz="2000" b="0" i="0" u="none" strike="noStrike" baseline="0" dirty="0">
              <a:latin typeface="Arial" panose="020B0604020202020204" pitchFamily="34" charset="0"/>
            </a:endParaRPr>
          </a:p>
          <a:p>
            <a:r>
              <a:rPr lang="pt-BR" sz="2000" b="1" i="0" u="none" strike="noStrike" baseline="0" dirty="0" err="1">
                <a:latin typeface="Arial" panose="020B0604020202020204" pitchFamily="34" charset="0"/>
              </a:rPr>
              <a:t>pip</a:t>
            </a:r>
            <a:r>
              <a:rPr lang="pt-BR" sz="2000" b="1" i="0" u="none" strike="noStrike" baseline="0" dirty="0">
                <a:latin typeface="Arial" panose="020B0604020202020204" pitchFamily="34" charset="0"/>
              </a:rPr>
              <a:t> </a:t>
            </a:r>
            <a:r>
              <a:rPr lang="pt-BR" sz="2000" b="1" i="0" u="none" strike="noStrike" baseline="0" dirty="0" err="1">
                <a:latin typeface="Arial" panose="020B0604020202020204" pitchFamily="34" charset="0"/>
              </a:rPr>
              <a:t>install</a:t>
            </a:r>
            <a:r>
              <a:rPr lang="pt-BR" sz="2000" b="1" i="0" u="none" strike="noStrike" baseline="0" dirty="0">
                <a:latin typeface="Arial" panose="020B0604020202020204" pitchFamily="34" charset="0"/>
              </a:rPr>
              <a:t> </a:t>
            </a:r>
            <a:r>
              <a:rPr lang="pt-BR" sz="2000" b="1" i="0" u="none" strike="noStrike" baseline="0" dirty="0" err="1">
                <a:latin typeface="Arial" panose="020B0604020202020204" pitchFamily="34" charset="0"/>
              </a:rPr>
              <a:t>virtualenv</a:t>
            </a:r>
            <a:r>
              <a:rPr lang="pt-BR" sz="2000" b="1" i="0" u="none" strike="noStrike" baseline="0" dirty="0">
                <a:latin typeface="Arial" panose="020B0604020202020204" pitchFamily="34" charset="0"/>
              </a:rPr>
              <a:t> </a:t>
            </a:r>
            <a:endParaRPr lang="pt-BR" sz="2000" b="0" i="0" u="none" strike="noStrike" baseline="0" dirty="0">
              <a:latin typeface="Arial" panose="020B0604020202020204" pitchFamily="34" charset="0"/>
            </a:endParaRPr>
          </a:p>
          <a:p>
            <a:r>
              <a:rPr lang="pt-BR" sz="2000" b="1" i="0" u="none" strike="noStrike" baseline="0" dirty="0" err="1">
                <a:latin typeface="Arial" panose="020B0604020202020204" pitchFamily="34" charset="0"/>
              </a:rPr>
              <a:t>virtualenv</a:t>
            </a:r>
            <a:r>
              <a:rPr lang="pt-BR" sz="2000" b="1" i="0" u="none" strike="noStrike" baseline="0" dirty="0">
                <a:latin typeface="Arial" panose="020B0604020202020204" pitchFamily="34" charset="0"/>
              </a:rPr>
              <a:t> --no-site-</a:t>
            </a:r>
            <a:r>
              <a:rPr lang="pt-BR" sz="2000" b="1" i="0" u="none" strike="noStrike" baseline="0" dirty="0" err="1">
                <a:latin typeface="Arial" panose="020B0604020202020204" pitchFamily="34" charset="0"/>
              </a:rPr>
              <a:t>packages</a:t>
            </a:r>
            <a:r>
              <a:rPr lang="pt-BR" sz="2000" b="1" i="0" u="none" strike="noStrike" baseline="0" dirty="0">
                <a:latin typeface="Arial" panose="020B0604020202020204" pitchFamily="34" charset="0"/>
              </a:rPr>
              <a:t> </a:t>
            </a:r>
            <a:r>
              <a:rPr lang="pt-BR" sz="2000" b="0" i="0" u="none" strike="noStrike" baseline="0" dirty="0" err="1">
                <a:latin typeface="Arial" panose="020B0604020202020204" pitchFamily="34" charset="0"/>
              </a:rPr>
              <a:t>diretorio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/</a:t>
            </a:r>
            <a:r>
              <a:rPr lang="pt-BR" sz="2000" b="0" i="0" u="none" strike="noStrike" baseline="0" dirty="0" err="1">
                <a:latin typeface="Arial" panose="020B0604020202020204" pitchFamily="34" charset="0"/>
              </a:rPr>
              <a:t>nome_do_ambiente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 </a:t>
            </a:r>
          </a:p>
          <a:p>
            <a:r>
              <a:rPr lang="pt-BR" sz="2000" b="1" i="0" u="none" strike="noStrike" baseline="0" dirty="0" err="1">
                <a:latin typeface="Arial" panose="020B0604020202020204" pitchFamily="34" charset="0"/>
              </a:rPr>
              <a:t>source</a:t>
            </a:r>
            <a:r>
              <a:rPr lang="pt-BR" sz="2000" b="1" i="0" u="none" strike="noStrike" baseline="0" dirty="0">
                <a:latin typeface="Arial" panose="020B0604020202020204" pitchFamily="34" charset="0"/>
              </a:rPr>
              <a:t> </a:t>
            </a:r>
            <a:r>
              <a:rPr lang="pt-BR" sz="2000" b="0" i="0" u="none" strike="noStrike" baseline="0" dirty="0" err="1">
                <a:latin typeface="Arial" panose="020B0604020202020204" pitchFamily="34" charset="0"/>
              </a:rPr>
              <a:t>diretorio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/</a:t>
            </a:r>
            <a:r>
              <a:rPr lang="pt-BR" sz="2000" b="0" i="0" u="none" strike="noStrike" baseline="0" dirty="0" err="1">
                <a:latin typeface="Arial" panose="020B0604020202020204" pitchFamily="34" charset="0"/>
              </a:rPr>
              <a:t>nome_do_ambiente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/bin/</a:t>
            </a:r>
            <a:r>
              <a:rPr lang="pt-BR" sz="2000" b="0" i="0" u="none" strike="noStrike" baseline="0" dirty="0" err="1">
                <a:latin typeface="Arial" panose="020B0604020202020204" pitchFamily="34" charset="0"/>
              </a:rPr>
              <a:t>activate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 </a:t>
            </a:r>
          </a:p>
          <a:p>
            <a:r>
              <a:rPr lang="pt-BR" sz="2000" b="0" i="0" u="none" strike="noStrike" baseline="0" dirty="0">
                <a:latin typeface="Arial" panose="020B0604020202020204" pitchFamily="34" charset="0"/>
              </a:rPr>
              <a:t>(</a:t>
            </a:r>
            <a:r>
              <a:rPr lang="pt-BR" sz="2000" b="0" i="0" u="none" strike="noStrike" baseline="0" dirty="0" err="1">
                <a:latin typeface="Arial" panose="020B0604020202020204" pitchFamily="34" charset="0"/>
              </a:rPr>
              <a:t>nome_do_ambiente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)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74050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E024FC-5B7F-42B3-84AE-B3BB28ED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pt-BR" sz="5600" b="0" i="0" u="none" strike="noStrike" baseline="0">
                <a:latin typeface="Arial" panose="020B0604020202020204" pitchFamily="34" charset="0"/>
              </a:rPr>
              <a:t>django-admin.py </a:t>
            </a:r>
            <a:endParaRPr lang="pt-BR" sz="5600"/>
          </a:p>
        </p:txBody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8DE3FA-0C87-4F36-A469-5DBC15FE5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endParaRPr lang="pt-BR" sz="1700" b="0" i="0" u="none" strike="noStrike" baseline="0">
              <a:latin typeface="Wingdings" panose="05000000000000000000" pitchFamily="2" charset="2"/>
            </a:endParaRPr>
          </a:p>
          <a:p>
            <a:r>
              <a:rPr lang="pt-BR" sz="1700" b="0" i="0" u="none" strike="noStrike" baseline="0">
                <a:latin typeface="Arial" panose="020B0604020202020204" pitchFamily="34" charset="0"/>
              </a:rPr>
              <a:t>O modulo "</a:t>
            </a:r>
            <a:r>
              <a:rPr lang="pt-BR" sz="1700" b="1" i="0" u="none" strike="noStrike" baseline="0">
                <a:latin typeface="Arial" panose="020B0604020202020204" pitchFamily="34" charset="0"/>
              </a:rPr>
              <a:t>django-admin.py</a:t>
            </a:r>
            <a:r>
              <a:rPr lang="pt-BR" sz="1700" b="0" i="0" u="none" strike="noStrike" baseline="0">
                <a:latin typeface="Arial" panose="020B0604020202020204" pitchFamily="34" charset="0"/>
              </a:rPr>
              <a:t>" possui diversos comandos utilitários para auxliar o desenvolvedor. </a:t>
            </a:r>
          </a:p>
          <a:p>
            <a:endParaRPr lang="pt-BR" sz="1700" b="0" i="0" u="none" strike="noStrike" baseline="0">
              <a:latin typeface="Arial" panose="020B0604020202020204" pitchFamily="34" charset="0"/>
            </a:endParaRPr>
          </a:p>
          <a:p>
            <a:r>
              <a:rPr lang="pt-BR" sz="1700" b="1" i="0" u="none" strike="noStrike" baseline="0">
                <a:latin typeface="Arial" panose="020B0604020202020204" pitchFamily="34" charset="0"/>
              </a:rPr>
              <a:t>django-admin.py help </a:t>
            </a:r>
            <a:r>
              <a:rPr lang="pt-BR" sz="1700" b="0" i="0" u="none" strike="noStrike" baseline="0">
                <a:latin typeface="Arial" panose="020B0604020202020204" pitchFamily="34" charset="0"/>
              </a:rPr>
              <a:t>- Lista os comandos disponíveis. </a:t>
            </a:r>
          </a:p>
          <a:p>
            <a:endParaRPr lang="pt-BR" sz="1700" b="0" i="0" u="none" strike="noStrike" baseline="0">
              <a:latin typeface="Arial" panose="020B0604020202020204" pitchFamily="34" charset="0"/>
            </a:endParaRPr>
          </a:p>
          <a:p>
            <a:r>
              <a:rPr lang="pt-BR" sz="1700" b="1" i="0" u="none" strike="noStrike" baseline="0">
                <a:latin typeface="Arial" panose="020B0604020202020204" pitchFamily="34" charset="0"/>
              </a:rPr>
              <a:t>django-admin.py &lt;comando&gt; </a:t>
            </a:r>
            <a:r>
              <a:rPr lang="pt-BR" sz="1700" b="0" i="0" u="none" strike="noStrike" baseline="0">
                <a:latin typeface="Arial" panose="020B0604020202020204" pitchFamily="34" charset="0"/>
              </a:rPr>
              <a:t>- Definição detalhada sobre o comando. </a:t>
            </a:r>
          </a:p>
          <a:p>
            <a:r>
              <a:rPr lang="pt-BR" sz="1700" b="1" i="0" u="none" strike="noStrike" baseline="0">
                <a:latin typeface="Arial" panose="020B0604020202020204" pitchFamily="34" charset="0"/>
              </a:rPr>
              <a:t>django-admin.py startproject </a:t>
            </a:r>
            <a:r>
              <a:rPr lang="pt-BR" sz="1700" b="0" i="0" u="none" strike="noStrike" baseline="0">
                <a:latin typeface="Arial" panose="020B0604020202020204" pitchFamily="34" charset="0"/>
              </a:rPr>
              <a:t>nome_do_projeto </a:t>
            </a:r>
            <a:r>
              <a:rPr lang="pt-BR" sz="1700" b="1" i="0" u="none" strike="noStrike" baseline="0">
                <a:latin typeface="Arial" panose="020B0604020202020204" pitchFamily="34" charset="0"/>
              </a:rPr>
              <a:t>django-admin.py startapp </a:t>
            </a:r>
            <a:r>
              <a:rPr lang="pt-BR" sz="1700" b="0" i="0" u="none" strike="noStrike" baseline="0">
                <a:latin typeface="Arial" panose="020B0604020202020204" pitchFamily="34" charset="0"/>
              </a:rPr>
              <a:t>nome_da_aplicacao </a:t>
            </a:r>
            <a:endParaRPr lang="pt-BR" sz="1700"/>
          </a:p>
        </p:txBody>
      </p:sp>
    </p:spTree>
    <p:extLst>
      <p:ext uri="{BB962C8B-B14F-4D97-AF65-F5344CB8AC3E}">
        <p14:creationId xmlns:p14="http://schemas.microsoft.com/office/powerpoint/2010/main" val="1389798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1D8991-CD7D-47A7-8206-DFF68EFC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pt-BR" b="0" i="0" u="none" strike="noStrike" baseline="0">
                <a:latin typeface="Arial" panose="020B0604020202020204" pitchFamily="34" charset="0"/>
              </a:rPr>
              <a:t>Criando o projeto 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195D62-1D20-4661-885C-67278E98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endParaRPr lang="pt-BR" sz="1700" b="0" i="0" u="none" strike="noStrike" baseline="0">
              <a:latin typeface="Wingdings" panose="05000000000000000000" pitchFamily="2" charset="2"/>
            </a:endParaRPr>
          </a:p>
          <a:p>
            <a:r>
              <a:rPr lang="pt-BR" sz="1700" b="0" i="0" u="none" strike="noStrike" baseline="0">
                <a:latin typeface="Arial" panose="020B0604020202020204" pitchFamily="34" charset="0"/>
              </a:rPr>
              <a:t>Execute o comando </a:t>
            </a:r>
            <a:r>
              <a:rPr lang="pt-BR" sz="1700" b="1" i="0" u="none" strike="noStrike" baseline="0">
                <a:latin typeface="Arial" panose="020B0604020202020204" pitchFamily="34" charset="0"/>
              </a:rPr>
              <a:t>django-admin.py startproject </a:t>
            </a:r>
            <a:r>
              <a:rPr lang="pt-BR" sz="1700" b="0" i="0" u="none" strike="noStrike" baseline="0">
                <a:latin typeface="Arial" panose="020B0604020202020204" pitchFamily="34" charset="0"/>
              </a:rPr>
              <a:t>personal_library. </a:t>
            </a:r>
          </a:p>
          <a:p>
            <a:r>
              <a:rPr lang="pt-BR" sz="1700" b="0" i="0" u="none" strike="noStrike" baseline="0">
                <a:latin typeface="Arial" panose="020B0604020202020204" pitchFamily="34" charset="0"/>
              </a:rPr>
              <a:t>O Django criará a seguinte estrutura: </a:t>
            </a:r>
          </a:p>
          <a:p>
            <a:r>
              <a:rPr lang="pt-BR" sz="1700" b="0" i="0" u="none" strike="noStrike" baseline="0">
                <a:latin typeface="Arial" panose="020B0604020202020204" pitchFamily="34" charset="0"/>
              </a:rPr>
              <a:t>personal_library: Pasta onde o projeto está guardado. </a:t>
            </a:r>
          </a:p>
          <a:p>
            <a:r>
              <a:rPr lang="pt-BR" sz="1700" b="0" i="0" u="none" strike="noStrike" baseline="0">
                <a:latin typeface="Arial" panose="020B0604020202020204" pitchFamily="34" charset="0"/>
              </a:rPr>
              <a:t>personal_library: Project (Não deve ser renomeada).</a:t>
            </a:r>
          </a:p>
          <a:p>
            <a:r>
              <a:rPr lang="pt-BR" sz="1700" b="0" i="0" u="none" strike="noStrike" baseline="0">
                <a:latin typeface="Arial" panose="020B0604020202020204" pitchFamily="34" charset="0"/>
              </a:rPr>
              <a:t>__init__.py: Arquivo vazio (indica um package). </a:t>
            </a:r>
          </a:p>
          <a:p>
            <a:r>
              <a:rPr lang="pt-BR" sz="1700" b="0" i="0" u="none" strike="noStrike" baseline="0">
                <a:latin typeface="Arial" panose="020B0604020202020204" pitchFamily="34" charset="0"/>
              </a:rPr>
              <a:t>settings.py: Arquivo de configuração do projeto. </a:t>
            </a:r>
          </a:p>
          <a:p>
            <a:r>
              <a:rPr lang="pt-BR" sz="1700" b="0" i="0" u="none" strike="noStrike" baseline="0">
                <a:latin typeface="Arial" panose="020B0604020202020204" pitchFamily="34" charset="0"/>
              </a:rPr>
              <a:t>urls.py: Definições de URLs do projeto. </a:t>
            </a:r>
          </a:p>
          <a:p>
            <a:r>
              <a:rPr lang="pt-BR" sz="1700" b="0" i="0" u="none" strike="noStrike" baseline="0">
                <a:latin typeface="Arial" panose="020B0604020202020204" pitchFamily="34" charset="0"/>
              </a:rPr>
              <a:t>wsgi.py: Protocolo parecido com fastCGI serve HTTP.</a:t>
            </a:r>
          </a:p>
          <a:p>
            <a:r>
              <a:rPr lang="pt-BR" sz="1700" b="0" i="0" u="none" strike="noStrike" baseline="0">
                <a:latin typeface="Arial" panose="020B0604020202020204" pitchFamily="34" charset="0"/>
              </a:rPr>
              <a:t>manage.py: Utilitário parecido com o </a:t>
            </a:r>
            <a:r>
              <a:rPr lang="pt-BR" sz="1700" b="1" i="0" u="none" strike="noStrike" baseline="0">
                <a:latin typeface="Arial" panose="020B0604020202020204" pitchFamily="34" charset="0"/>
              </a:rPr>
              <a:t>"django-admin.py". </a:t>
            </a:r>
            <a:endParaRPr lang="pt-BR" sz="1700"/>
          </a:p>
          <a:p>
            <a:pPr marL="0" indent="0">
              <a:buNone/>
            </a:pPr>
            <a:endParaRPr lang="pt-BR" sz="1700" b="0" i="0" u="none" strike="noStrike" baseline="0">
              <a:latin typeface="Arial" panose="020B0604020202020204" pitchFamily="34" charset="0"/>
            </a:endParaRPr>
          </a:p>
          <a:p>
            <a:endParaRPr lang="pt-BR" sz="1700">
              <a:latin typeface="Arial" panose="020B0604020202020204" pitchFamily="34" charset="0"/>
            </a:endParaRPr>
          </a:p>
          <a:p>
            <a:endParaRPr lang="pt-BR" sz="1700" b="0" i="0" u="none" strike="noStrike" baseline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162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67FE8C-F483-4213-A541-5E788C3E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pt-BR" sz="4000" b="0" i="0" u="none" strike="noStrike" baseline="0">
                <a:solidFill>
                  <a:srgbClr val="FFFFFF"/>
                </a:solidFill>
                <a:latin typeface="Arial" panose="020B0604020202020204" pitchFamily="34" charset="0"/>
              </a:rPr>
              <a:t>manage.py </a:t>
            </a:r>
            <a:endParaRPr lang="pt-BR" sz="400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144D6-29D0-4FF3-A47C-674237ECB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pt-BR" sz="1900" b="0" i="0" u="none" strike="noStrike" baseline="0">
              <a:latin typeface="Arial" panose="020B0604020202020204" pitchFamily="34" charset="0"/>
            </a:endParaRPr>
          </a:p>
          <a:p>
            <a:r>
              <a:rPr lang="pt-BR" sz="1900" b="0" i="0" u="none" strike="noStrike" baseline="0">
                <a:latin typeface="Arial" panose="020B0604020202020204" pitchFamily="34" charset="0"/>
              </a:rPr>
              <a:t>O módulo "</a:t>
            </a:r>
            <a:r>
              <a:rPr lang="pt-BR" sz="1900" b="1" i="0" u="none" strike="noStrike" baseline="0">
                <a:latin typeface="Arial" panose="020B0604020202020204" pitchFamily="34" charset="0"/>
              </a:rPr>
              <a:t>manage.py</a:t>
            </a:r>
            <a:r>
              <a:rPr lang="pt-BR" sz="1900" b="0" i="0" u="none" strike="noStrike" baseline="0">
                <a:latin typeface="Arial" panose="020B0604020202020204" pitchFamily="34" charset="0"/>
              </a:rPr>
              <a:t>" possui varios comandos utilitários. </a:t>
            </a:r>
          </a:p>
          <a:p>
            <a:r>
              <a:rPr lang="pt-BR" sz="1900" b="1" i="0" u="none" strike="noStrike" baseline="0">
                <a:latin typeface="Arial" panose="020B0604020202020204" pitchFamily="34" charset="0"/>
              </a:rPr>
              <a:t>syncdb </a:t>
            </a:r>
            <a:r>
              <a:rPr lang="pt-BR" sz="1900" b="0" i="0" u="none" strike="noStrike" baseline="0">
                <a:latin typeface="Arial" panose="020B0604020202020204" pitchFamily="34" charset="0"/>
              </a:rPr>
              <a:t>- Cria tabelas no banco de dados. </a:t>
            </a:r>
          </a:p>
          <a:p>
            <a:r>
              <a:rPr lang="pt-BR" sz="1900" b="1" i="0" u="none" strike="noStrike" baseline="0">
                <a:latin typeface="Arial" panose="020B0604020202020204" pitchFamily="34" charset="0"/>
              </a:rPr>
              <a:t>dumpdata --format F [aplicação] </a:t>
            </a:r>
            <a:r>
              <a:rPr lang="pt-BR" sz="1900" b="0" i="0" u="none" strike="noStrike" baseline="0">
                <a:latin typeface="Arial" panose="020B0604020202020204" pitchFamily="34" charset="0"/>
              </a:rPr>
              <a:t>- Extrai dados da aplicação em XML/JSON. </a:t>
            </a:r>
          </a:p>
          <a:p>
            <a:r>
              <a:rPr lang="pt-BR" sz="1900" b="1" i="0" u="none" strike="noStrike" baseline="0">
                <a:latin typeface="Arial" panose="020B0604020202020204" pitchFamily="34" charset="0"/>
              </a:rPr>
              <a:t>loaddata fixture </a:t>
            </a:r>
            <a:r>
              <a:rPr lang="pt-BR" sz="1900" b="0" i="0" u="none" strike="noStrike" baseline="0">
                <a:latin typeface="Arial" panose="020B0604020202020204" pitchFamily="34" charset="0"/>
              </a:rPr>
              <a:t>- Insere dados XML/JSON/YAML no banco de dados. </a:t>
            </a:r>
          </a:p>
          <a:p>
            <a:r>
              <a:rPr lang="pt-BR" sz="1900" b="1" i="0" u="none" strike="noStrike" baseline="0">
                <a:latin typeface="Arial" panose="020B0604020202020204" pitchFamily="34" charset="0"/>
              </a:rPr>
              <a:t>shell </a:t>
            </a:r>
            <a:r>
              <a:rPr lang="pt-BR" sz="1900" b="0" i="0" u="none" strike="noStrike" baseline="0">
                <a:latin typeface="Arial" panose="020B0604020202020204" pitchFamily="34" charset="0"/>
              </a:rPr>
              <a:t>- Interpretador Python com modelo de dados. </a:t>
            </a:r>
          </a:p>
          <a:p>
            <a:r>
              <a:rPr lang="pt-BR" sz="1900" b="1" i="0" u="none" strike="noStrike" baseline="0">
                <a:latin typeface="Arial" panose="020B0604020202020204" pitchFamily="34" charset="0"/>
              </a:rPr>
              <a:t>create superuser --username --email </a:t>
            </a:r>
            <a:r>
              <a:rPr lang="pt-BR" sz="1900" b="0" i="0" u="none" strike="noStrike" baseline="0">
                <a:latin typeface="Arial" panose="020B0604020202020204" pitchFamily="34" charset="0"/>
              </a:rPr>
              <a:t>- Cria uma usuário root. </a:t>
            </a:r>
          </a:p>
          <a:p>
            <a:r>
              <a:rPr lang="pt-BR" sz="1900" b="1" i="0" u="none" strike="noStrike" baseline="0">
                <a:latin typeface="Arial" panose="020B0604020202020204" pitchFamily="34" charset="0"/>
              </a:rPr>
              <a:t>runserver endereco:porta </a:t>
            </a:r>
            <a:r>
              <a:rPr lang="pt-BR" sz="1900" b="0" i="0" u="none" strike="noStrike" baseline="0">
                <a:latin typeface="Arial" panose="020B0604020202020204" pitchFamily="34" charset="0"/>
              </a:rPr>
              <a:t>- Inicia o servidor web de desenvolvimento. </a:t>
            </a:r>
          </a:p>
          <a:p>
            <a:r>
              <a:rPr lang="pt-BR" sz="1900" b="1" i="0" u="none" strike="noStrike" baseline="0">
                <a:latin typeface="Arial" panose="020B0604020202020204" pitchFamily="34" charset="0"/>
              </a:rPr>
              <a:t>startapp aplicacao </a:t>
            </a:r>
            <a:r>
              <a:rPr lang="pt-BR" sz="1900" b="0" i="0" u="none" strike="noStrike" baseline="0">
                <a:latin typeface="Arial" panose="020B0604020202020204" pitchFamily="34" charset="0"/>
              </a:rPr>
              <a:t>- Cria a estrutura de uma nova aplicação no projeto. </a:t>
            </a:r>
          </a:p>
          <a:p>
            <a:endParaRPr lang="pt-BR" sz="1900"/>
          </a:p>
        </p:txBody>
      </p:sp>
    </p:spTree>
    <p:extLst>
      <p:ext uri="{BB962C8B-B14F-4D97-AF65-F5344CB8AC3E}">
        <p14:creationId xmlns:p14="http://schemas.microsoft.com/office/powerpoint/2010/main" val="1907253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9DF745-9819-41CC-98E6-A7ED777D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pt-BR" sz="3200" b="0" i="0" u="none" strike="noStrike" baseline="0">
                <a:solidFill>
                  <a:srgbClr val="FFFFFF"/>
                </a:solidFill>
                <a:latin typeface="Arial" panose="020B0604020202020204" pitchFamily="34" charset="0"/>
              </a:rPr>
              <a:t>Estrutura do projeto </a:t>
            </a:r>
            <a:endParaRPr lang="pt-BR" sz="3200">
              <a:solidFill>
                <a:srgbClr val="FFFFFF"/>
              </a:solidFill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64F30F4-1E21-4C64-A76F-4DB9F3D70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956884"/>
            <a:ext cx="6903723" cy="482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9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07FD58-E66B-433A-BB37-0D2B6F0E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pt-BR" sz="5400" b="1">
                <a:solidFill>
                  <a:srgbClr val="FFFFFF"/>
                </a:solidFill>
              </a:rPr>
              <a:t>O que é o Django Admin?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B0553-B0D5-4BC0-BB00-E3E902607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latin typeface="Roboto Slab"/>
              </a:rPr>
              <a:t>V</a:t>
            </a:r>
            <a:r>
              <a:rPr lang="pt-BR" b="0" i="0" dirty="0">
                <a:effectLst/>
                <a:latin typeface="Roboto Slab"/>
              </a:rPr>
              <a:t>eremos o que é o Django Admin e o que ele proporciona como ferramenta para criar módulos administrativos de forma rápida e extremamente fácil. Veremos, também, a aplicação final que iremos desenvolver ao longo do curso.</a:t>
            </a:r>
          </a:p>
          <a:p>
            <a:pPr algn="just"/>
            <a:r>
              <a:rPr lang="pt-BR" b="0" i="0" dirty="0">
                <a:effectLst/>
                <a:latin typeface="Roboto Slab"/>
              </a:rPr>
              <a:t>Com o Django Admin, podemos, facilmente, criar uma área administrativa para gerenciar todos os nossos modelos de dados e os usuários cadastrados no site. Podemos, também, realizar todo o controle de acesso dos usuários sem programar uma única linha de código.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557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FE58F2-C267-4544-8323-5D0D31DD1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pt-BR" sz="6100" b="1" dirty="0"/>
              <a:t>Por que utilizar o Django Admin?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F5E2B1-9F82-4CAD-AA96-C09B6AE33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065" y="1648870"/>
            <a:ext cx="6173168" cy="3560260"/>
          </a:xfrm>
        </p:spPr>
        <p:txBody>
          <a:bodyPr anchor="ctr">
            <a:normAutofit/>
          </a:bodyPr>
          <a:lstStyle/>
          <a:p>
            <a:pPr algn="just"/>
            <a:r>
              <a:rPr lang="pt-BR" dirty="0"/>
              <a:t>Simplifica as principais operações de cadastro e leitura de registros com </a:t>
            </a:r>
            <a:r>
              <a:rPr lang="pt-BR" dirty="0" err="1"/>
              <a:t>formulárioscriados</a:t>
            </a:r>
            <a:r>
              <a:rPr lang="pt-BR" dirty="0"/>
              <a:t> automaticamente.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Gerenciamento automatizado de usuários com de acesso.</a:t>
            </a:r>
          </a:p>
        </p:txBody>
      </p:sp>
    </p:spTree>
    <p:extLst>
      <p:ext uri="{BB962C8B-B14F-4D97-AF65-F5344CB8AC3E}">
        <p14:creationId xmlns:p14="http://schemas.microsoft.com/office/powerpoint/2010/main" val="310652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DBFE1-1CA6-4F2A-8BC8-4595A8DE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331642" cy="5504688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Vantagens</a:t>
            </a:r>
            <a:br>
              <a:rPr lang="pt-BR" sz="6000" dirty="0"/>
            </a:br>
            <a:r>
              <a:rPr lang="pt-BR" sz="6000" dirty="0"/>
              <a:t>do    Django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51566B2-BC66-4E64-84ED-6C77A8EDF7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848597"/>
              </p:ext>
            </p:extLst>
          </p:nvPr>
        </p:nvGraphicFramePr>
        <p:xfrm>
          <a:off x="4134678" y="620392"/>
          <a:ext cx="7924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223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AC0154-38D8-4310-A889-776DD89E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Arquitetura MTV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76293B-3BE3-4013-95FD-32B8DC38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pt-BR" dirty="0"/>
              <a:t>Models: Classes de modelo da aplicação.</a:t>
            </a:r>
          </a:p>
          <a:p>
            <a:endParaRPr lang="pt-BR" dirty="0"/>
          </a:p>
          <a:p>
            <a:r>
              <a:rPr lang="pt-BR" dirty="0" err="1"/>
              <a:t>Templates</a:t>
            </a:r>
            <a:r>
              <a:rPr lang="pt-BR" dirty="0"/>
              <a:t>: Paginas web para integração com o usuário.</a:t>
            </a:r>
          </a:p>
          <a:p>
            <a:pPr marL="0" indent="0">
              <a:buNone/>
            </a:pPr>
            <a:r>
              <a:rPr lang="pt-BR" dirty="0"/>
              <a:t>                         (Equivalente às </a:t>
            </a:r>
            <a:r>
              <a:rPr lang="pt-BR" dirty="0" err="1"/>
              <a:t>views</a:t>
            </a:r>
            <a:r>
              <a:rPr lang="pt-BR" dirty="0"/>
              <a:t> no MVC)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. </a:t>
            </a:r>
            <a:r>
              <a:rPr lang="pt-BR" dirty="0" err="1"/>
              <a:t>Views</a:t>
            </a:r>
            <a:r>
              <a:rPr lang="pt-BR" dirty="0"/>
              <a:t>: Intermediam a comunicação entre models e </a:t>
            </a:r>
            <a:r>
              <a:rPr lang="pt-BR" dirty="0" err="1"/>
              <a:t>templates</a:t>
            </a:r>
            <a:r>
              <a:rPr lang="pt-BR" dirty="0"/>
              <a:t>.      </a:t>
            </a:r>
          </a:p>
          <a:p>
            <a:pPr marL="0" indent="0">
              <a:buNone/>
            </a:pPr>
            <a:r>
              <a:rPr lang="pt-BR" sz="240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84139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E09A2-1DE4-43CB-ADB3-ADA23AD7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MTV x MVC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91D37-0251-4BDC-A289-CCC294468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21433"/>
            <a:ext cx="10515600" cy="435133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pt-BR" sz="3200" dirty="0"/>
          </a:p>
          <a:p>
            <a:pPr marL="0" indent="0">
              <a:buNone/>
            </a:pPr>
            <a:r>
              <a:rPr lang="pt-BR" sz="3200" dirty="0"/>
              <a:t>               Models                                                           </a:t>
            </a:r>
            <a:r>
              <a:rPr lang="pt-BR" sz="3200" dirty="0" err="1"/>
              <a:t>Models</a:t>
            </a:r>
            <a:r>
              <a:rPr lang="pt-BR" sz="3200" dirty="0"/>
              <a:t>      </a:t>
            </a:r>
          </a:p>
          <a:p>
            <a:pPr marL="0" indent="0">
              <a:buNone/>
            </a:pPr>
            <a:r>
              <a:rPr lang="pt-BR" sz="3200" dirty="0"/>
              <a:t>            </a:t>
            </a:r>
          </a:p>
          <a:p>
            <a:pPr marL="0" indent="0">
              <a:buNone/>
            </a:pPr>
            <a:r>
              <a:rPr lang="pt-BR" sz="3200" dirty="0"/>
              <a:t>               </a:t>
            </a:r>
            <a:r>
              <a:rPr lang="pt-BR" sz="3200" dirty="0" err="1"/>
              <a:t>Template</a:t>
            </a:r>
            <a:r>
              <a:rPr lang="pt-BR" sz="3200" dirty="0"/>
              <a:t>                                                        </a:t>
            </a:r>
            <a:r>
              <a:rPr lang="pt-BR" sz="3200" dirty="0" err="1"/>
              <a:t>Views</a:t>
            </a:r>
            <a:endParaRPr lang="pt-BR" sz="3200" dirty="0"/>
          </a:p>
          <a:p>
            <a:endParaRPr lang="pt-BR" sz="3200" dirty="0"/>
          </a:p>
          <a:p>
            <a:pPr marL="0" indent="0">
              <a:buNone/>
            </a:pPr>
            <a:r>
              <a:rPr lang="pt-BR" sz="3200" dirty="0"/>
              <a:t>              </a:t>
            </a:r>
            <a:r>
              <a:rPr lang="pt-BR" sz="3200" dirty="0" err="1"/>
              <a:t>Views</a:t>
            </a:r>
            <a:r>
              <a:rPr lang="pt-BR" sz="3200" dirty="0"/>
              <a:t>                                                              </a:t>
            </a:r>
            <a:r>
              <a:rPr lang="pt-BR" sz="3200" dirty="0" err="1"/>
              <a:t>Controller</a:t>
            </a:r>
            <a:endParaRPr lang="pt-BR" sz="3200" dirty="0"/>
          </a:p>
          <a:p>
            <a:pPr marL="0" indent="0">
              <a:buNone/>
            </a:pPr>
            <a:r>
              <a:rPr lang="pt-BR" sz="3200" dirty="0"/>
              <a:t>              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1B3B68C-D058-44B0-9C51-AF889A58D53A}"/>
              </a:ext>
            </a:extLst>
          </p:cNvPr>
          <p:cNvSpPr/>
          <p:nvPr/>
        </p:nvSpPr>
        <p:spPr>
          <a:xfrm>
            <a:off x="1166192" y="1948069"/>
            <a:ext cx="649356" cy="5035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D473A09-EAE1-4C76-9CAB-DF5AF75063CD}"/>
              </a:ext>
            </a:extLst>
          </p:cNvPr>
          <p:cNvCxnSpPr>
            <a:cxnSpLocks/>
          </p:cNvCxnSpPr>
          <p:nvPr/>
        </p:nvCxnSpPr>
        <p:spPr>
          <a:xfrm>
            <a:off x="3737111" y="3429000"/>
            <a:ext cx="37106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04C73269-701C-4FA4-9F4E-D32FBF200FEB}"/>
              </a:ext>
            </a:extLst>
          </p:cNvPr>
          <p:cNvSpPr/>
          <p:nvPr/>
        </p:nvSpPr>
        <p:spPr>
          <a:xfrm>
            <a:off x="7911547" y="1948069"/>
            <a:ext cx="649356" cy="5035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D0446BE-3C8B-4385-B450-E2ABE64358F2}"/>
              </a:ext>
            </a:extLst>
          </p:cNvPr>
          <p:cNvSpPr/>
          <p:nvPr/>
        </p:nvSpPr>
        <p:spPr>
          <a:xfrm>
            <a:off x="1166192" y="2925417"/>
            <a:ext cx="649355" cy="5035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939F7B3-69B5-4C1D-8E4F-441A2829B2C1}"/>
              </a:ext>
            </a:extLst>
          </p:cNvPr>
          <p:cNvSpPr/>
          <p:nvPr/>
        </p:nvSpPr>
        <p:spPr>
          <a:xfrm>
            <a:off x="7911547" y="3152378"/>
            <a:ext cx="649356" cy="553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dirty="0"/>
              <a:t>V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9ED24A1-9461-4CC4-9A4C-9074CAC28230}"/>
              </a:ext>
            </a:extLst>
          </p:cNvPr>
          <p:cNvSpPr/>
          <p:nvPr/>
        </p:nvSpPr>
        <p:spPr>
          <a:xfrm>
            <a:off x="1166192" y="4175469"/>
            <a:ext cx="649356" cy="619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AAC469F-4ADA-40E4-8CFC-3F5DF782978F}"/>
              </a:ext>
            </a:extLst>
          </p:cNvPr>
          <p:cNvSpPr/>
          <p:nvPr/>
        </p:nvSpPr>
        <p:spPr>
          <a:xfrm>
            <a:off x="7911547" y="4263332"/>
            <a:ext cx="649356" cy="44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9ACA09A-7BC1-4CCD-A98F-2819D1220E51}"/>
              </a:ext>
            </a:extLst>
          </p:cNvPr>
          <p:cNvCxnSpPr>
            <a:cxnSpLocks/>
          </p:cNvCxnSpPr>
          <p:nvPr/>
        </p:nvCxnSpPr>
        <p:spPr>
          <a:xfrm>
            <a:off x="3737112" y="2226365"/>
            <a:ext cx="37106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C9A28CA9-F775-4945-8FCA-3049297589A5}"/>
              </a:ext>
            </a:extLst>
          </p:cNvPr>
          <p:cNvCxnSpPr>
            <a:cxnSpLocks/>
          </p:cNvCxnSpPr>
          <p:nvPr/>
        </p:nvCxnSpPr>
        <p:spPr>
          <a:xfrm>
            <a:off x="3737112" y="4485307"/>
            <a:ext cx="37106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11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18D4E12-CAB8-40F9-827D-475415B1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FFFF"/>
                </a:solidFill>
              </a:rPr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566AED-C5E9-4EF9-8E59-74203D172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678924" cy="461684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sz="3200" b="1" i="0" dirty="0">
                <a:effectLst/>
                <a:latin typeface="Roboto Slab"/>
              </a:rPr>
              <a:t>Veremos um exemplo prático de uso do Django, a fim de fixar os conceitos. Aqui analisaremos uma aplicação básica para criar e listar registros, utilizando vários recursos do framework.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41589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3A4CD3-F566-4830-9B52-E9EF723E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Download Python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ownload do interpretador do Python">
            <a:extLst>
              <a:ext uri="{FF2B5EF4-FFF2-40B4-BE49-F238E27FC236}">
                <a16:creationId xmlns:a16="http://schemas.microsoft.com/office/drawing/2014/main" id="{D1AAF6F7-D4BC-48BF-82EE-5ABF9D25DB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627" y="2427541"/>
            <a:ext cx="10561982" cy="409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1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E289B-675E-4319-B2A7-9A9F0B4E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Instalação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Python</a:t>
            </a:r>
          </a:p>
        </p:txBody>
      </p:sp>
      <p:pic>
        <p:nvPicPr>
          <p:cNvPr id="2050" name="Picture 2" descr="Passo 1: Selecionar a opção para incluir o Python em nossa variável de ambiente e iniciar o processo de instalação">
            <a:extLst>
              <a:ext uri="{FF2B5EF4-FFF2-40B4-BE49-F238E27FC236}">
                <a16:creationId xmlns:a16="http://schemas.microsoft.com/office/drawing/2014/main" id="{C16B6300-8E6D-4A24-92FB-8682B3E613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4591" y="848139"/>
            <a:ext cx="8282609" cy="515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096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800</Words>
  <Application>Microsoft Macintosh PowerPoint</Application>
  <PresentationFormat>Widescreen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Roboto Slab</vt:lpstr>
      <vt:lpstr>Wingdings</vt:lpstr>
      <vt:lpstr>Tema do Office</vt:lpstr>
      <vt:lpstr>TÓPICOS AVANÇADOS EM COMPUTADORES</vt:lpstr>
      <vt:lpstr>O que é o Django Admin?</vt:lpstr>
      <vt:lpstr>Por que utilizar o Django Admin?</vt:lpstr>
      <vt:lpstr>Vantagens do    Django</vt:lpstr>
      <vt:lpstr>Arquitetura MTV</vt:lpstr>
      <vt:lpstr>MTV x MVC</vt:lpstr>
      <vt:lpstr>Exemplo</vt:lpstr>
      <vt:lpstr>Download Python</vt:lpstr>
      <vt:lpstr>Instalação Python</vt:lpstr>
      <vt:lpstr>Instalação do Pycharm</vt:lpstr>
      <vt:lpstr> Componentes </vt:lpstr>
      <vt:lpstr> MVC ou MTV </vt:lpstr>
      <vt:lpstr> Ambiente (PIP) </vt:lpstr>
      <vt:lpstr> Ambiente (Virtualenv) </vt:lpstr>
      <vt:lpstr>django-admin.py </vt:lpstr>
      <vt:lpstr>Criando o projeto </vt:lpstr>
      <vt:lpstr>manage.py </vt:lpstr>
      <vt:lpstr>Estrutura do projeto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TÓPICOS AVANÇADOS EM PROGRAMAÇÃO</dc:title>
  <dc:creator>Geraldino Antonio da Silva</dc:creator>
  <cp:lastModifiedBy>Microsoft Office User</cp:lastModifiedBy>
  <cp:revision>65</cp:revision>
  <dcterms:created xsi:type="dcterms:W3CDTF">2021-02-28T00:18:36Z</dcterms:created>
  <dcterms:modified xsi:type="dcterms:W3CDTF">2021-08-01T17:40:00Z</dcterms:modified>
</cp:coreProperties>
</file>