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5C96A47-DB59-4320-8AC5-E91B4FC5BF00}">
  <a:tblStyle styleId="{E5C96A47-DB59-4320-8AC5-E91B4FC5BF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Nunito-regular.fntdata"/><Relationship Id="rId21" Type="http://schemas.openxmlformats.org/officeDocument/2006/relationships/slide" Target="slides/slide15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Nuni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e43fe5c2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e43fe5c2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e9afe2c9e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be9afe2c9e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be9afe2c9e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be9afe2c9e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be9afe2c9e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be9afe2c9e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be9afe2c9e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be9afe2c9e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be9afe2c9e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be9afe2c9e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e43fe5c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e43fe5c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e9afe2c9e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e9afe2c9e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e43fe5c2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e43fe5c2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e9afe2c9e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be9afe2c9e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e9afe2c9e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e9afe2c9e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e9afe2c9e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be9afe2c9e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e43fe5c2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e43fe5c2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e9afe2c9e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e9afe2c9e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Final Project: Recommendation Systems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Benedikt Roth 20.02.21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Questions to answer in this project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916"/>
              <a:t>Which method delivers best recommendation system for movie dataset?</a:t>
            </a:r>
            <a:br>
              <a:rPr lang="de" sz="2700"/>
            </a:br>
            <a:endParaRPr sz="2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Solution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4" name="Google Shape;194;p23"/>
          <p:cNvGraphicFramePr/>
          <p:nvPr/>
        </p:nvGraphicFramePr>
        <p:xfrm>
          <a:off x="952500" y="167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{E5C96A47-DB59-4320-8AC5-E91B4FC5BF00}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UserId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MovieId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Title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Genre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Rating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Time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79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345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Toy Story (1995)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Animation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1997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567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205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Shrek the Third (2007)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Anmiaton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2013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...</a:t>
                      </a:r>
                      <a:r>
                        <a:rPr lang="de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95" name="Google Shape;195;p23"/>
          <p:cNvPicPr preferRelativeResize="0"/>
          <p:nvPr/>
        </p:nvPicPr>
        <p:blipFill rotWithShape="1">
          <a:blip r:embed="rId3">
            <a:alphaModFix/>
          </a:blip>
          <a:srcRect b="-454230" l="-75690" r="75690" t="454230"/>
          <a:stretch/>
        </p:blipFill>
        <p:spPr>
          <a:xfrm>
            <a:off x="152400" y="3681020"/>
            <a:ext cx="294322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3"/>
          <p:cNvSpPr txBox="1"/>
          <p:nvPr/>
        </p:nvSpPr>
        <p:spPr>
          <a:xfrm>
            <a:off x="3904550" y="1122800"/>
            <a:ext cx="1260900" cy="400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latin typeface="Calibri"/>
                <a:ea typeface="Calibri"/>
                <a:cs typeface="Calibri"/>
                <a:sym typeface="Calibri"/>
              </a:rPr>
              <a:t>Movie Dataset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3"/>
          <p:cNvSpPr txBox="1"/>
          <p:nvPr/>
        </p:nvSpPr>
        <p:spPr>
          <a:xfrm>
            <a:off x="926000" y="3759175"/>
            <a:ext cx="245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Calibri"/>
                <a:ea typeface="Calibri"/>
                <a:cs typeface="Calibri"/>
                <a:sym typeface="Calibri"/>
              </a:rPr>
              <a:t>Unique Users: 668</a:t>
            </a:r>
            <a:br>
              <a:rPr lang="de">
                <a:latin typeface="Calibri"/>
                <a:ea typeface="Calibri"/>
                <a:cs typeface="Calibri"/>
                <a:sym typeface="Calibri"/>
              </a:rPr>
            </a:br>
            <a:r>
              <a:rPr lang="de">
                <a:latin typeface="Calibri"/>
                <a:ea typeface="Calibri"/>
                <a:cs typeface="Calibri"/>
                <a:sym typeface="Calibri"/>
              </a:rPr>
              <a:t>Unique Movie: 10325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8" name="Google Shape;198;p23"/>
          <p:cNvCxnSpPr/>
          <p:nvPr/>
        </p:nvCxnSpPr>
        <p:spPr>
          <a:xfrm flipH="1">
            <a:off x="4569300" y="3847075"/>
            <a:ext cx="5400" cy="43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" name="Google Shape;199;p23"/>
          <p:cNvSpPr txBox="1"/>
          <p:nvPr/>
        </p:nvSpPr>
        <p:spPr>
          <a:xfrm>
            <a:off x="3503900" y="4322200"/>
            <a:ext cx="2148900" cy="400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latin typeface="Calibri"/>
                <a:ea typeface="Calibri"/>
                <a:cs typeface="Calibri"/>
                <a:sym typeface="Calibri"/>
              </a:rPr>
              <a:t>Recommendation Systems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Solution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24"/>
          <p:cNvPicPr preferRelativeResize="0"/>
          <p:nvPr/>
        </p:nvPicPr>
        <p:blipFill rotWithShape="1">
          <a:blip r:embed="rId3">
            <a:alphaModFix/>
          </a:blip>
          <a:srcRect b="-454230" l="-75690" r="75690" t="454230"/>
          <a:stretch/>
        </p:blipFill>
        <p:spPr>
          <a:xfrm>
            <a:off x="152400" y="3681020"/>
            <a:ext cx="294322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4"/>
          <p:cNvSpPr txBox="1"/>
          <p:nvPr/>
        </p:nvSpPr>
        <p:spPr>
          <a:xfrm>
            <a:off x="3497550" y="1122800"/>
            <a:ext cx="2148900" cy="400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latin typeface="Calibri"/>
                <a:ea typeface="Calibri"/>
                <a:cs typeface="Calibri"/>
                <a:sym typeface="Calibri"/>
              </a:rPr>
              <a:t>Recommendation Systems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4"/>
          <p:cNvSpPr txBox="1"/>
          <p:nvPr/>
        </p:nvSpPr>
        <p:spPr>
          <a:xfrm>
            <a:off x="3590250" y="1800200"/>
            <a:ext cx="1963500" cy="4002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latin typeface="Calibri"/>
                <a:ea typeface="Calibri"/>
                <a:cs typeface="Calibri"/>
                <a:sym typeface="Calibri"/>
              </a:rPr>
              <a:t>Content Based Filtering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4"/>
          <p:cNvSpPr txBox="1"/>
          <p:nvPr/>
        </p:nvSpPr>
        <p:spPr>
          <a:xfrm>
            <a:off x="2357700" y="2401913"/>
            <a:ext cx="2214300" cy="4002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latin typeface="Calibri"/>
                <a:ea typeface="Calibri"/>
                <a:cs typeface="Calibri"/>
                <a:sym typeface="Calibri"/>
              </a:rPr>
              <a:t>Matrix Factorization (OWN)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4"/>
          <p:cNvSpPr txBox="1"/>
          <p:nvPr/>
        </p:nvSpPr>
        <p:spPr>
          <a:xfrm>
            <a:off x="819150" y="1800188"/>
            <a:ext cx="2604600" cy="4002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latin typeface="Calibri"/>
                <a:ea typeface="Calibri"/>
                <a:cs typeface="Calibri"/>
                <a:sym typeface="Calibri"/>
              </a:rPr>
              <a:t>Item-Item Collaborative Filtering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4"/>
          <p:cNvSpPr txBox="1"/>
          <p:nvPr/>
        </p:nvSpPr>
        <p:spPr>
          <a:xfrm>
            <a:off x="4927225" y="2401913"/>
            <a:ext cx="2148900" cy="4002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latin typeface="Calibri"/>
                <a:ea typeface="Calibri"/>
                <a:cs typeface="Calibri"/>
                <a:sym typeface="Calibri"/>
              </a:rPr>
              <a:t>Matrix Factorization (ML)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8356" y="3003648"/>
            <a:ext cx="1924675" cy="146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4"/>
          <p:cNvSpPr txBox="1"/>
          <p:nvPr/>
        </p:nvSpPr>
        <p:spPr>
          <a:xfrm>
            <a:off x="5720250" y="1800188"/>
            <a:ext cx="2604600" cy="4002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latin typeface="Calibri"/>
                <a:ea typeface="Calibri"/>
                <a:cs typeface="Calibri"/>
                <a:sym typeface="Calibri"/>
              </a:rPr>
              <a:t>User</a:t>
            </a:r>
            <a:r>
              <a:rPr b="1" lang="de">
                <a:latin typeface="Calibri"/>
                <a:ea typeface="Calibri"/>
                <a:cs typeface="Calibri"/>
                <a:sym typeface="Calibri"/>
              </a:rPr>
              <a:t>-Item Collaborative Filtering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3" name="Google Shape;213;p24"/>
          <p:cNvCxnSpPr/>
          <p:nvPr/>
        </p:nvCxnSpPr>
        <p:spPr>
          <a:xfrm flipH="1">
            <a:off x="2753250" y="1327275"/>
            <a:ext cx="670500" cy="37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24"/>
          <p:cNvCxnSpPr/>
          <p:nvPr/>
        </p:nvCxnSpPr>
        <p:spPr>
          <a:xfrm>
            <a:off x="5720250" y="1327275"/>
            <a:ext cx="548100" cy="34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24"/>
          <p:cNvCxnSpPr>
            <a:endCxn id="208" idx="0"/>
          </p:cNvCxnSpPr>
          <p:nvPr/>
        </p:nvCxnSpPr>
        <p:spPr>
          <a:xfrm flipH="1">
            <a:off x="3464850" y="1554113"/>
            <a:ext cx="102300" cy="84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24"/>
          <p:cNvCxnSpPr/>
          <p:nvPr/>
        </p:nvCxnSpPr>
        <p:spPr>
          <a:xfrm>
            <a:off x="5504250" y="1554150"/>
            <a:ext cx="216600" cy="82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24"/>
          <p:cNvCxnSpPr>
            <a:stCxn id="206" idx="2"/>
            <a:endCxn id="207" idx="0"/>
          </p:cNvCxnSpPr>
          <p:nvPr/>
        </p:nvCxnSpPr>
        <p:spPr>
          <a:xfrm>
            <a:off x="4572000" y="1523000"/>
            <a:ext cx="0" cy="27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18" name="Google Shape;21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6300" y="3365400"/>
            <a:ext cx="5202050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/>
          <p:nvPr>
            <p:ph type="title"/>
          </p:nvPr>
        </p:nvSpPr>
        <p:spPr>
          <a:xfrm>
            <a:off x="819150" y="845600"/>
            <a:ext cx="7505700" cy="9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Solution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420950"/>
            <a:ext cx="7721276" cy="302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Conclusion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Machine Learning approach using Surprise Package creates best recommendation system based on this explicit dataset</a:t>
            </a:r>
            <a:br>
              <a:rPr lang="de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Using different methods might increase quality of model based recommendation systems</a:t>
            </a:r>
            <a:br>
              <a:rPr lang="de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Using Deep Learning(Fastai P</a:t>
            </a:r>
            <a:r>
              <a:rPr lang="de"/>
              <a:t>ackage) for further improvement</a:t>
            </a:r>
            <a:br>
              <a:rPr lang="de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There are several ways to improve recommendation systems by using larger datasets with more </a:t>
            </a:r>
            <a:r>
              <a:rPr lang="de"/>
              <a:t>data points</a:t>
            </a:r>
            <a:r>
              <a:rPr lang="de"/>
              <a:t> and more features but also this increases complexity </a:t>
            </a:r>
            <a:br>
              <a:rPr lang="de"/>
            </a:b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Agenda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Examples of recommendation systems</a:t>
            </a:r>
            <a:br>
              <a:rPr lang="de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Types of recommendation systems</a:t>
            </a:r>
            <a:br>
              <a:rPr lang="de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Questions to solve in the project</a:t>
            </a:r>
            <a:br>
              <a:rPr lang="de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Solution based on Python and </a:t>
            </a:r>
            <a:r>
              <a:rPr lang="de"/>
              <a:t>Machine</a:t>
            </a:r>
            <a:r>
              <a:rPr lang="de"/>
              <a:t> Learning</a:t>
            </a:r>
            <a:br>
              <a:rPr lang="de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Netflix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675" y="1388250"/>
            <a:ext cx="4919799" cy="30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Types of recommendation systems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Content Based Filtering</a:t>
            </a:r>
            <a:br>
              <a:rPr lang="de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Memory Based Collaborative Filtering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de" sz="1300"/>
              <a:t>User-Item Collaborative Filtering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de" sz="1300"/>
              <a:t>Item-Item Collaborative Filtering</a:t>
            </a:r>
            <a:br>
              <a:rPr lang="de" sz="1300"/>
            </a:b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Model Based Collaborative Filtering</a:t>
            </a:r>
            <a:endParaRPr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8925" y="1800200"/>
            <a:ext cx="4220900" cy="2574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621650" y="845600"/>
            <a:ext cx="77412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Content based filtering vs. Collaborative filtering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3688" y="1800199"/>
            <a:ext cx="4177125" cy="256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Content </a:t>
            </a:r>
            <a:r>
              <a:rPr lang="de"/>
              <a:t>Based Filtering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Searching for similar content</a:t>
            </a:r>
            <a:br>
              <a:rPr lang="de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Recommend items based on the content a user </a:t>
            </a:r>
            <a:br>
              <a:rPr lang="de"/>
            </a:br>
            <a:r>
              <a:rPr lang="de"/>
              <a:t>has rated highly in the past</a:t>
            </a:r>
            <a:br>
              <a:rPr lang="de"/>
            </a:br>
            <a:br>
              <a:rPr lang="de"/>
            </a:br>
            <a:r>
              <a:rPr lang="de"/>
              <a:t>Advantage:</a:t>
            </a:r>
            <a:endParaRPr/>
          </a:p>
          <a:p>
            <a:pPr indent="-311150" lvl="1" marL="13716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de" sz="1300"/>
              <a:t>Able to recommend users with unique taste</a:t>
            </a:r>
            <a:endParaRPr sz="1300"/>
          </a:p>
          <a:p>
            <a:pPr indent="-311150" lvl="1" marL="13716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de" sz="1300"/>
              <a:t>No need for data on other users</a:t>
            </a:r>
            <a:endParaRPr sz="13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Disadvantage:</a:t>
            </a:r>
            <a:endParaRPr/>
          </a:p>
          <a:p>
            <a:pPr indent="-311150" lvl="1" marL="1371600" rtl="0" algn="l">
              <a:spcBef>
                <a:spcPts val="1200"/>
              </a:spcBef>
              <a:spcAft>
                <a:spcPts val="0"/>
              </a:spcAft>
              <a:buSzPts val="1300"/>
              <a:buChar char="○"/>
            </a:pPr>
            <a:r>
              <a:rPr lang="de" sz="1300"/>
              <a:t>Unable to use quality judgment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5725" y="1652700"/>
            <a:ext cx="2939125" cy="221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Collaborative Filtering: </a:t>
            </a:r>
            <a:r>
              <a:rPr lang="de"/>
              <a:t>User Based </a:t>
            </a:r>
            <a:r>
              <a:rPr lang="de"/>
              <a:t> </a:t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 sz="5200"/>
              <a:t>Searching for User-User correlations</a:t>
            </a:r>
            <a:br>
              <a:rPr lang="de" sz="5200"/>
            </a:br>
            <a:endParaRPr sz="52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 sz="5200"/>
              <a:t>Recommend Items preferred by those users</a:t>
            </a:r>
            <a:br>
              <a:rPr lang="de" sz="5200"/>
            </a:br>
            <a:br>
              <a:rPr lang="de" sz="5200"/>
            </a:br>
            <a:r>
              <a:rPr lang="de" sz="5200"/>
              <a:t>Advantage:</a:t>
            </a:r>
            <a:endParaRPr sz="5200"/>
          </a:p>
          <a:p>
            <a:pPr indent="-311150" lvl="1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e" sz="5200"/>
              <a:t>No knowledge about item features needed</a:t>
            </a:r>
            <a:br>
              <a:rPr lang="de" sz="5200"/>
            </a:br>
            <a:endParaRPr sz="52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5200"/>
              <a:t>Disadvantages</a:t>
            </a:r>
            <a:r>
              <a:rPr lang="de" sz="5200"/>
              <a:t>:</a:t>
            </a:r>
            <a:endParaRPr sz="5200"/>
          </a:p>
          <a:p>
            <a:pPr indent="-311150" lvl="1" marL="1371600" rtl="0" algn="l">
              <a:spcBef>
                <a:spcPts val="1200"/>
              </a:spcBef>
              <a:spcAft>
                <a:spcPts val="0"/>
              </a:spcAft>
              <a:buSzPct val="100000"/>
              <a:buChar char="○"/>
            </a:pPr>
            <a:r>
              <a:rPr lang="de" sz="5200"/>
              <a:t>Problems with new Users</a:t>
            </a:r>
            <a:endParaRPr sz="5200"/>
          </a:p>
          <a:p>
            <a:pPr indent="-311150" lvl="1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e" sz="5200"/>
              <a:t>Problems with new Items</a:t>
            </a:r>
            <a:endParaRPr sz="5200"/>
          </a:p>
          <a:p>
            <a:pPr indent="-311150" lvl="1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e" sz="5200"/>
              <a:t>Problem when many items and therefore a lot of unrated ones</a:t>
            </a:r>
            <a:endParaRPr sz="5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7513" y="2236875"/>
            <a:ext cx="2962275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Collaborative Filtering: Item Based</a:t>
            </a:r>
            <a:r>
              <a:rPr lang="de"/>
              <a:t> </a:t>
            </a:r>
            <a:endParaRPr/>
          </a:p>
        </p:txBody>
      </p:sp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 sz="5200"/>
              <a:t>Searching for item-item correlations</a:t>
            </a:r>
            <a:br>
              <a:rPr lang="de" sz="5200"/>
            </a:br>
            <a:endParaRPr sz="52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 sz="5200"/>
              <a:t>Recommend Items with highest correlation</a:t>
            </a:r>
            <a:br>
              <a:rPr lang="de" sz="5200"/>
            </a:br>
            <a:endParaRPr sz="52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 sz="5200"/>
              <a:t>Advantage:</a:t>
            </a:r>
            <a:endParaRPr sz="52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e" sz="5200"/>
              <a:t>No knowledge about item features needed</a:t>
            </a:r>
            <a:endParaRPr sz="52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e" sz="5200"/>
              <a:t>Better scalable, because of correlations between </a:t>
            </a:r>
            <a:br>
              <a:rPr lang="de" sz="5200"/>
            </a:br>
            <a:r>
              <a:rPr lang="de" sz="5200"/>
              <a:t>limited number of items instead of very large number </a:t>
            </a:r>
            <a:br>
              <a:rPr lang="de" sz="5200"/>
            </a:br>
            <a:r>
              <a:rPr lang="de" sz="5200"/>
              <a:t>of users</a:t>
            </a:r>
            <a:endParaRPr sz="52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5200"/>
              <a:t>Disadvantages:</a:t>
            </a:r>
            <a:endParaRPr sz="5200"/>
          </a:p>
          <a:p>
            <a:pPr indent="-311150" lvl="1" marL="914400" rtl="0" algn="l">
              <a:spcBef>
                <a:spcPts val="1200"/>
              </a:spcBef>
              <a:spcAft>
                <a:spcPts val="0"/>
              </a:spcAft>
              <a:buSzPct val="100000"/>
              <a:buChar char="○"/>
            </a:pPr>
            <a:r>
              <a:rPr lang="de" sz="5200"/>
              <a:t>Problems with new Users</a:t>
            </a:r>
            <a:endParaRPr sz="52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e" sz="5200"/>
              <a:t>Problems with new Items</a:t>
            </a:r>
            <a:endParaRPr sz="52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4050" y="2359588"/>
            <a:ext cx="2590800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Collaborative Filtering: Model Based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Searching for item-item correlations</a:t>
            </a:r>
            <a:br>
              <a:rPr lang="de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Recommend Items with highest correlation</a:t>
            </a:r>
            <a:br>
              <a:rPr lang="de"/>
            </a:br>
            <a:br>
              <a:rPr lang="de"/>
            </a:br>
            <a:r>
              <a:rPr lang="de"/>
              <a:t>Advantage: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de" sz="1300"/>
              <a:t>Dimensionality reduction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de" sz="1300"/>
              <a:t>Missing values become less important</a:t>
            </a:r>
            <a:endParaRPr sz="13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Disadvantages:</a:t>
            </a:r>
            <a:endParaRPr/>
          </a:p>
          <a:p>
            <a:pPr indent="-311150" lvl="1" marL="914400" rtl="0" algn="l">
              <a:spcBef>
                <a:spcPts val="1200"/>
              </a:spcBef>
              <a:spcAft>
                <a:spcPts val="0"/>
              </a:spcAft>
              <a:buSzPts val="1300"/>
              <a:buChar char="○"/>
            </a:pPr>
            <a:r>
              <a:rPr lang="de" sz="1300"/>
              <a:t>Inference is intractable because of hidden factors</a:t>
            </a:r>
            <a:endParaRPr sz="1300"/>
          </a:p>
        </p:txBody>
      </p:sp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3800" y="1580150"/>
            <a:ext cx="3503850" cy="293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