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9A1A23-E00D-4BA2-A6D8-19A7C6CC7BF8}">
  <a:tblStyle styleId="{4D9A1A23-E00D-4BA2-A6D8-19A7C6CC7B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9afe2c9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9afe2c9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e9afe2c9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e9afe2c9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e9afe2c9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e9afe2c9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e9afe2c9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e9afe2c9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e9afe2c9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e9afe2c9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e9afe2c9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e9afe2c9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43fe5c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e43fe5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e9afe2c9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e9afe2c9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43fe5c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43fe5c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e43fe5c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e43fe5c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e9afe2c9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e9afe2c9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e9afe2c9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e9afe2c9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e9afe2c9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e9afe2c9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e43fe5c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e43fe5c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Final Project: Recommendation Systems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Benedikt Roth 20.02.21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Collaborative Filtering: Model Based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Search for item-item correlations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Recommend Items with highest correlation</a:t>
            </a:r>
            <a:br>
              <a:rPr lang="de"/>
            </a:br>
            <a:br>
              <a:rPr lang="de"/>
            </a:br>
            <a:r>
              <a:rPr lang="de"/>
              <a:t>Advantage: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Dimensionality reduction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Missing values become less important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Disadvantages:</a:t>
            </a:r>
            <a:endParaRPr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Inference is intractable because of hidden factors</a:t>
            </a:r>
            <a:endParaRPr sz="13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800" y="1580150"/>
            <a:ext cx="3503850" cy="29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Solution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p23"/>
          <p:cNvGraphicFramePr/>
          <p:nvPr/>
        </p:nvGraphicFramePr>
        <p:xfrm>
          <a:off x="952500" y="16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{4D9A1A23-E00D-4BA2-A6D8-19A7C6CC7BF8}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UserId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MovieId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Genre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Rating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Toy Story (1995)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Animation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1997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Shrek the Third (2007)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Anmiaton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2013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r>
                        <a:rPr lang="de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-454230" l="-75690" r="75690" t="454230"/>
          <a:stretch/>
        </p:blipFill>
        <p:spPr>
          <a:xfrm>
            <a:off x="152400" y="3681020"/>
            <a:ext cx="29432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3904550" y="1122800"/>
            <a:ext cx="1260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Movie Dataset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926000" y="3759175"/>
            <a:ext cx="245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Unique Users: 668</a:t>
            </a:r>
            <a:br>
              <a:rPr lang="de">
                <a:latin typeface="Calibri"/>
                <a:ea typeface="Calibri"/>
                <a:cs typeface="Calibri"/>
                <a:sym typeface="Calibri"/>
              </a:rPr>
            </a:br>
            <a:r>
              <a:rPr lang="de">
                <a:latin typeface="Calibri"/>
                <a:ea typeface="Calibri"/>
                <a:cs typeface="Calibri"/>
                <a:sym typeface="Calibri"/>
              </a:rPr>
              <a:t>Unique Movie: 10325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3"/>
          <p:cNvCxnSpPr/>
          <p:nvPr/>
        </p:nvCxnSpPr>
        <p:spPr>
          <a:xfrm flipH="1">
            <a:off x="4569300" y="3847075"/>
            <a:ext cx="5400" cy="4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3"/>
          <p:cNvSpPr txBox="1"/>
          <p:nvPr/>
        </p:nvSpPr>
        <p:spPr>
          <a:xfrm>
            <a:off x="3503900" y="4322200"/>
            <a:ext cx="2148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Recommendation Systems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Solution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-454230" l="-75690" r="75690" t="454230"/>
          <a:stretch/>
        </p:blipFill>
        <p:spPr>
          <a:xfrm>
            <a:off x="152400" y="3681020"/>
            <a:ext cx="29432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3497550" y="1122800"/>
            <a:ext cx="2148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Recommendation Systems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3590250" y="1800200"/>
            <a:ext cx="19635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Content Based Filtering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2357700" y="2401913"/>
            <a:ext cx="22143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Matrix Factorization (OWN)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819150" y="1800188"/>
            <a:ext cx="26046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Item-Item Collaborative Filtering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4927225" y="2401913"/>
            <a:ext cx="21489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Matrix Factorization (ML)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356" y="3003648"/>
            <a:ext cx="1924675" cy="14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>
            <a:off x="5720250" y="1800188"/>
            <a:ext cx="26046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1" lang="de">
                <a:latin typeface="Calibri"/>
                <a:ea typeface="Calibri"/>
                <a:cs typeface="Calibri"/>
                <a:sym typeface="Calibri"/>
              </a:rPr>
              <a:t>-Item Collaborative Filtering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4"/>
          <p:cNvCxnSpPr/>
          <p:nvPr/>
        </p:nvCxnSpPr>
        <p:spPr>
          <a:xfrm flipH="1">
            <a:off x="2753250" y="1327275"/>
            <a:ext cx="6705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4"/>
          <p:cNvCxnSpPr/>
          <p:nvPr/>
        </p:nvCxnSpPr>
        <p:spPr>
          <a:xfrm>
            <a:off x="5720250" y="1327275"/>
            <a:ext cx="5481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4"/>
          <p:cNvCxnSpPr>
            <a:endCxn id="208" idx="0"/>
          </p:cNvCxnSpPr>
          <p:nvPr/>
        </p:nvCxnSpPr>
        <p:spPr>
          <a:xfrm flipH="1">
            <a:off x="3464850" y="1554113"/>
            <a:ext cx="102300" cy="8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4"/>
          <p:cNvCxnSpPr/>
          <p:nvPr/>
        </p:nvCxnSpPr>
        <p:spPr>
          <a:xfrm>
            <a:off x="5504250" y="1554150"/>
            <a:ext cx="216600" cy="8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4"/>
          <p:cNvCxnSpPr>
            <a:stCxn id="206" idx="2"/>
            <a:endCxn id="207" idx="0"/>
          </p:cNvCxnSpPr>
          <p:nvPr/>
        </p:nvCxnSpPr>
        <p:spPr>
          <a:xfrm>
            <a:off x="4572000" y="1523000"/>
            <a:ext cx="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8" name="Google Shape;2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300" y="3365400"/>
            <a:ext cx="52020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1066300" y="3086100"/>
            <a:ext cx="17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819150" y="845600"/>
            <a:ext cx="75057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15825"/>
            <a:ext cx="7450898" cy="26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Machine Learning approach using Surprise Package creates a recommendation system which is not always the best. My analysis shows that it is not even better than a recommendation system just based on popularity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Using different methods might increase quality of model based recommendation systems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Using Deep Learning(Fastai P</a:t>
            </a:r>
            <a:r>
              <a:rPr lang="de"/>
              <a:t>ackage) for further improvement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There are several ways to improve recommendation systems by using larger datasets with more </a:t>
            </a:r>
            <a:r>
              <a:rPr lang="de"/>
              <a:t>data points</a:t>
            </a:r>
            <a:r>
              <a:rPr lang="de"/>
              <a:t> and more features but also this increases complexity </a:t>
            </a:r>
            <a:br>
              <a:rPr lang="de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Example of recommendation systems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Question to answer in this project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Types of recommendation systems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Solution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Netflix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75" y="1388250"/>
            <a:ext cx="4919799" cy="30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Questions to answer in this project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916"/>
              <a:t>Is machine Learning the best apporach to build a recommendation system on?</a:t>
            </a:r>
            <a:br>
              <a:rPr lang="de" sz="2700"/>
            </a:b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Types of recommendation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Content Based Filtering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Memory Based Collaborative Filtering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User-Item Collaborative Filtering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Item-Item Collaborative Filtering</a:t>
            </a:r>
            <a:br>
              <a:rPr lang="de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Model Based Collaborative Filtering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925" y="1800200"/>
            <a:ext cx="4220900" cy="257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621650" y="845600"/>
            <a:ext cx="7741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 based filtering vs. Collaborative filtering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1800199"/>
            <a:ext cx="4177125" cy="256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 </a:t>
            </a:r>
            <a:r>
              <a:rPr lang="de"/>
              <a:t>Based Filtering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Search for similar content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Recommend items based on the content a user </a:t>
            </a:r>
            <a:br>
              <a:rPr lang="de"/>
            </a:br>
            <a:r>
              <a:rPr lang="de"/>
              <a:t>has rated highly in the past</a:t>
            </a:r>
            <a:br>
              <a:rPr lang="de"/>
            </a:br>
            <a:br>
              <a:rPr lang="de"/>
            </a:br>
            <a:r>
              <a:rPr lang="de"/>
              <a:t>Advantage:</a:t>
            </a:r>
            <a:endParaRPr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Able to recommend users with unique taste</a:t>
            </a:r>
            <a:endParaRPr sz="13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No need for data on other users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Disadvantage:</a:t>
            </a:r>
            <a:endParaRPr/>
          </a:p>
          <a:p>
            <a:pPr indent="-311150" lvl="1" marL="1371600" rtl="0" algn="l"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Unable to use quality judgment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725" y="1652700"/>
            <a:ext cx="2939125" cy="22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Collaborative Filtering: </a:t>
            </a:r>
            <a:r>
              <a:rPr lang="de"/>
              <a:t>User Based </a:t>
            </a:r>
            <a:r>
              <a:rPr lang="de"/>
              <a:t> 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Search for User-User correlations</a:t>
            </a:r>
            <a:br>
              <a:rPr lang="de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Recommend Items preferred by those users</a:t>
            </a:r>
            <a:br>
              <a:rPr lang="de" sz="5200"/>
            </a:br>
            <a:br>
              <a:rPr lang="de" sz="5200"/>
            </a:br>
            <a:r>
              <a:rPr lang="de" sz="5200"/>
              <a:t>Advantage:</a:t>
            </a:r>
            <a:endParaRPr sz="52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No knowledge about item features needed</a:t>
            </a:r>
            <a:endParaRPr sz="5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200"/>
              <a:t>Disadvantages</a:t>
            </a:r>
            <a:r>
              <a:rPr lang="de" sz="5200"/>
              <a:t>:</a:t>
            </a:r>
            <a:endParaRPr sz="5200"/>
          </a:p>
          <a:p>
            <a:pPr indent="-31115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Users</a:t>
            </a:r>
            <a:endParaRPr sz="52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Items</a:t>
            </a:r>
            <a:endParaRPr sz="52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 when many items and therefore a lot of unrated ones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513" y="2236875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Collaborative Filtering: Item Based</a:t>
            </a:r>
            <a:r>
              <a:rPr lang="de"/>
              <a:t> 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Search for item-item correlations</a:t>
            </a:r>
            <a:br>
              <a:rPr lang="de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Recommend Items with highest correlation</a:t>
            </a:r>
            <a:br>
              <a:rPr lang="de" sz="5200"/>
            </a:br>
            <a:br>
              <a:rPr lang="de" sz="5200"/>
            </a:br>
            <a:r>
              <a:rPr lang="de" sz="5200"/>
              <a:t>Advantage: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No knowledge about item features needed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Better scalable because of correlations between </a:t>
            </a:r>
            <a:br>
              <a:rPr lang="de" sz="5200"/>
            </a:br>
            <a:r>
              <a:rPr lang="de" sz="5200"/>
              <a:t>limited number of items instead of very large number </a:t>
            </a:r>
            <a:br>
              <a:rPr lang="de" sz="5200"/>
            </a:br>
            <a:r>
              <a:rPr lang="de" sz="5200"/>
              <a:t>of users</a:t>
            </a:r>
            <a:endParaRPr sz="5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200"/>
              <a:t>Disadvantages:</a:t>
            </a:r>
            <a:endParaRPr sz="5200"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Users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Items</a:t>
            </a:r>
            <a:endParaRPr sz="5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050" y="2359588"/>
            <a:ext cx="2590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