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Corbel"/>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ge2Yi/T7KYkTb24e1cFIiRj7JY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rbel-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orbel-italic.fntdata"/><Relationship Id="rId10" Type="http://schemas.openxmlformats.org/officeDocument/2006/relationships/slide" Target="slides/slide6.xml"/><Relationship Id="rId32" Type="http://schemas.openxmlformats.org/officeDocument/2006/relationships/font" Target="fonts/Corbel-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Corbel-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N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nva.com/learn/100-color-combinations/" TargetMode="External"/><Relationship Id="rId3" Type="http://schemas.openxmlformats.org/officeDocument/2006/relationships/hyperlink" Target="https://www.canva.com/learn/100-color-combination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owtogetonline.com/best-google-font-combinations-currently-trending.php"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aitakerebmx.com/"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Save images to an appropriate name folder</a:t>
            </a:r>
            <a:endParaRPr/>
          </a:p>
          <a:p>
            <a:pPr indent="0" lvl="0" marL="0" rtl="0" algn="l">
              <a:spcBef>
                <a:spcPts val="0"/>
              </a:spcBef>
              <a:spcAft>
                <a:spcPts val="0"/>
              </a:spcAft>
              <a:buNone/>
            </a:pPr>
            <a:r>
              <a:rPr lang="en-NZ"/>
              <a:t>Compress / edit images where need be</a:t>
            </a:r>
            <a:endParaRPr/>
          </a:p>
          <a:p>
            <a:pPr indent="0" lvl="0" marL="0" rtl="0" algn="l">
              <a:spcBef>
                <a:spcPts val="0"/>
              </a:spcBef>
              <a:spcAft>
                <a:spcPts val="0"/>
              </a:spcAft>
              <a:buNone/>
            </a:pPr>
            <a:r>
              <a:rPr lang="en-NZ"/>
              <a:t>Name the files accurately e.g home_mainimage.jpeg   suzanne_collins_closeup.jpeg rather than 249784sflkjfnjksfxn3r8.jpeg</a:t>
            </a:r>
            <a:endParaRPr/>
          </a:p>
          <a:p>
            <a:pPr indent="0" lvl="0" marL="0" rtl="0" algn="l">
              <a:spcBef>
                <a:spcPts val="0"/>
              </a:spcBef>
              <a:spcAft>
                <a:spcPts val="0"/>
              </a:spcAft>
              <a:buNone/>
            </a:pPr>
            <a:r>
              <a:t/>
            </a:r>
            <a:endParaRPr/>
          </a:p>
          <a:p>
            <a:pPr indent="0" lvl="0" marL="0" rtl="0" algn="l">
              <a:spcBef>
                <a:spcPts val="0"/>
              </a:spcBef>
              <a:spcAft>
                <a:spcPts val="0"/>
              </a:spcAft>
              <a:buNone/>
            </a:pPr>
            <a:r>
              <a:rPr lang="en-NZ"/>
              <a:t>Record this process</a:t>
            </a:r>
            <a:endParaRPr/>
          </a:p>
          <a:p>
            <a:pPr indent="0" lvl="0" marL="0" rtl="0" algn="l">
              <a:spcBef>
                <a:spcPts val="0"/>
              </a:spcBef>
              <a:spcAft>
                <a:spcPts val="0"/>
              </a:spcAft>
              <a:buNone/>
            </a:pPr>
            <a:r>
              <a:t/>
            </a:r>
            <a:endParaRPr/>
          </a:p>
        </p:txBody>
      </p:sp>
      <p:sp>
        <p:nvSpPr>
          <p:cNvPr id="188" name="Google Shape;18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u="sng">
                <a:solidFill>
                  <a:schemeClr val="hlink"/>
                </a:solidFill>
                <a:hlinkClick r:id="rId2"/>
              </a:rPr>
              <a:t>Generate 3 colour options for your client, keeping in mind he wants a clean layout (white background with a pop of colour)</a:t>
            </a:r>
            <a:endParaRPr/>
          </a:p>
          <a:p>
            <a:pPr indent="0" lvl="0" marL="0" rtl="0" algn="l">
              <a:spcBef>
                <a:spcPts val="0"/>
              </a:spcBef>
              <a:spcAft>
                <a:spcPts val="0"/>
              </a:spcAft>
              <a:buNone/>
            </a:pPr>
            <a:r>
              <a:rPr lang="en-NZ" u="sng">
                <a:solidFill>
                  <a:schemeClr val="hlink"/>
                </a:solidFill>
                <a:hlinkClick r:id="rId3"/>
              </a:rPr>
              <a:t>https://www.canva.com/learn/100-color-combinations/</a:t>
            </a:r>
            <a:endParaRPr/>
          </a:p>
        </p:txBody>
      </p:sp>
      <p:sp>
        <p:nvSpPr>
          <p:cNvPr id="201" name="Google Shape;20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u="sng">
                <a:solidFill>
                  <a:schemeClr val="hlink"/>
                </a:solidFill>
                <a:hlinkClick r:id="rId2"/>
              </a:rPr>
              <a:t>https://howtogetonline.com/best-google-font-combinations-currently-trending.php</a:t>
            </a:r>
            <a:endParaRPr/>
          </a:p>
          <a:p>
            <a:pPr indent="0" lvl="0" marL="0" rtl="0" algn="l">
              <a:spcBef>
                <a:spcPts val="0"/>
              </a:spcBef>
              <a:spcAft>
                <a:spcPts val="0"/>
              </a:spcAft>
              <a:buNone/>
            </a:pPr>
            <a:r>
              <a:rPr lang="en-NZ"/>
              <a:t>Select 3 different font options that you wish to present to your client and trial when you are coding</a:t>
            </a:r>
            <a:endParaRPr/>
          </a:p>
        </p:txBody>
      </p:sp>
      <p:sp>
        <p:nvSpPr>
          <p:cNvPr id="208" name="Google Shape;20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Screenshot your folder in Dreamweaver showing that your files are named correctly(lower case and underscores)</a:t>
            </a:r>
            <a:endParaRPr/>
          </a:p>
        </p:txBody>
      </p:sp>
      <p:sp>
        <p:nvSpPr>
          <p:cNvPr id="227" name="Google Shape;22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Trial </a:t>
            </a:r>
            <a:endParaRPr/>
          </a:p>
        </p:txBody>
      </p:sp>
      <p:sp>
        <p:nvSpPr>
          <p:cNvPr id="234" name="Google Shape;23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Trial </a:t>
            </a:r>
            <a:endParaRPr/>
          </a:p>
        </p:txBody>
      </p:sp>
      <p:sp>
        <p:nvSpPr>
          <p:cNvPr id="241" name="Google Shape;24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Identify and explain 3 relevant implications that you will focus on during the creation of your project</a:t>
            </a:r>
            <a:endParaRPr/>
          </a:p>
        </p:txBody>
      </p:sp>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NZ" sz="1200">
                <a:solidFill>
                  <a:schemeClr val="dk1"/>
                </a:solidFill>
                <a:latin typeface="Calibri"/>
                <a:ea typeface="Calibri"/>
                <a:cs typeface="Calibri"/>
                <a:sym typeface="Calibri"/>
              </a:rPr>
              <a:t>Screenshot your home page and seek written feedback from end users</a:t>
            </a:r>
            <a:endParaRPr/>
          </a:p>
          <a:p>
            <a:pPr indent="0" lvl="0" marL="0" marR="0" rtl="0" algn="l">
              <a:lnSpc>
                <a:spcPct val="100000"/>
              </a:lnSpc>
              <a:spcBef>
                <a:spcPts val="0"/>
              </a:spcBef>
              <a:spcAft>
                <a:spcPts val="0"/>
              </a:spcAft>
              <a:buClr>
                <a:schemeClr val="dk1"/>
              </a:buClr>
              <a:buSzPts val="1200"/>
              <a:buFont typeface="Calibri"/>
              <a:buNone/>
            </a:pPr>
            <a:r>
              <a:rPr lang="en-NZ" sz="1200">
                <a:solidFill>
                  <a:schemeClr val="dk1"/>
                </a:solidFill>
                <a:latin typeface="Calibri"/>
                <a:ea typeface="Calibri"/>
                <a:cs typeface="Calibri"/>
                <a:sym typeface="Calibri"/>
              </a:rPr>
              <a:t>What changes do you need to make and why? Do you need to carry out further research or give more colour/font options etc/</a:t>
            </a:r>
            <a:endParaRPr/>
          </a:p>
          <a:p>
            <a:pPr indent="0" lvl="0" marL="0" rtl="0" algn="l">
              <a:spcBef>
                <a:spcPts val="0"/>
              </a:spcBef>
              <a:spcAft>
                <a:spcPts val="0"/>
              </a:spcAft>
              <a:buNone/>
            </a:pPr>
            <a:r>
              <a:t/>
            </a:r>
            <a:endParaRPr/>
          </a:p>
        </p:txBody>
      </p:sp>
      <p:sp>
        <p:nvSpPr>
          <p:cNvPr id="248" name="Google Shape;24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Test your site on mobile, tablet and pc view  AND in different browsers</a:t>
            </a:r>
            <a:endParaRPr/>
          </a:p>
        </p:txBody>
      </p:sp>
      <p:sp>
        <p:nvSpPr>
          <p:cNvPr id="255" name="Google Shape;25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Validate your HTML/CSS3 website – screenshot the no errors.</a:t>
            </a:r>
            <a:endParaRPr/>
          </a:p>
        </p:txBody>
      </p:sp>
      <p:sp>
        <p:nvSpPr>
          <p:cNvPr id="262" name="Google Shape;26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5248d77c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5248d77c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75248d77c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NZ"/>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Identify and explain 3 relevant implications that you will focus on during the creation of your project</a:t>
            </a:r>
            <a:endParaRPr/>
          </a:p>
        </p:txBody>
      </p:sp>
      <p:sp>
        <p:nvSpPr>
          <p:cNvPr id="112" name="Google Shape;11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Identify and explain 3 relevant implications that you will focus on during the creation of your project</a:t>
            </a:r>
            <a:endParaRPr/>
          </a:p>
        </p:txBody>
      </p:sp>
      <p:sp>
        <p:nvSpPr>
          <p:cNvPr id="124" name="Google Shape;12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Check out their current site so you can see why they want a new design</a:t>
            </a:r>
            <a:endParaRPr/>
          </a:p>
          <a:p>
            <a:pPr indent="0" lvl="0" marL="0" rtl="0" algn="l">
              <a:spcBef>
                <a:spcPts val="0"/>
              </a:spcBef>
              <a:spcAft>
                <a:spcPts val="0"/>
              </a:spcAft>
              <a:buNone/>
            </a:pPr>
            <a:r>
              <a:rPr lang="en-NZ" u="sng">
                <a:solidFill>
                  <a:schemeClr val="hlink"/>
                </a:solidFill>
                <a:hlinkClick r:id="rId2"/>
              </a:rPr>
              <a:t>https://www.waitakerebmx.com/</a:t>
            </a:r>
            <a:endParaRPr/>
          </a:p>
        </p:txBody>
      </p:sp>
      <p:sp>
        <p:nvSpPr>
          <p:cNvPr id="142" name="Google Shape;14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6d2aa36c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6d2aa36c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76d2aa36c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NZ"/>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7" name="Shape 17"/>
        <p:cNvGrpSpPr/>
        <p:nvPr/>
      </p:nvGrpSpPr>
      <p:grpSpPr>
        <a:xfrm>
          <a:off x="0" y="0"/>
          <a:ext cx="0" cy="0"/>
          <a:chOff x="0" y="0"/>
          <a:chExt cx="0" cy="0"/>
        </a:xfrm>
      </p:grpSpPr>
      <p:sp>
        <p:nvSpPr>
          <p:cNvPr id="18" name="Google Shape;18;p26"/>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6"/>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6"/>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6"/>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FCECD3"/>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22" name="Google Shape;22;p2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3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5"/>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9" name="Google Shape;79;p3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6"/>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6"/>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5" name="Google Shape;85;p3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2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7"/>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8" name="Google Shape;28;p2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28"/>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8"/>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4" name="Google Shape;34;p2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2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9"/>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0" name="Google Shape;40;p29"/>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1" name="Google Shape;41;p2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3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0"/>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7" name="Google Shape;47;p30"/>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8" name="Google Shape;48;p30"/>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9" name="Google Shape;49;p30"/>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0" name="Google Shape;50;p3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3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8" name="Shape 58"/>
        <p:cNvGrpSpPr/>
        <p:nvPr/>
      </p:nvGrpSpPr>
      <p:grpSpPr>
        <a:xfrm>
          <a:off x="0" y="0"/>
          <a:ext cx="0" cy="0"/>
          <a:chOff x="0" y="0"/>
          <a:chExt cx="0" cy="0"/>
        </a:xfrm>
      </p:grpSpPr>
      <p:sp>
        <p:nvSpPr>
          <p:cNvPr id="59" name="Google Shape;59;p3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sp>
        <p:nvSpPr>
          <p:cNvPr id="63" name="Google Shape;63;p33"/>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3"/>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5" name="Google Shape;65;p33"/>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6" name="Google Shape;66;p3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Google Shape;70;p34"/>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4"/>
          <p:cNvSpPr/>
          <p:nvPr>
            <p:ph idx="2" type="pic"/>
          </p:nvPr>
        </p:nvSpPr>
        <p:spPr>
          <a:xfrm>
            <a:off x="3570644" y="767419"/>
            <a:ext cx="8115230" cy="5330952"/>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200"/>
              </a:spcBef>
              <a:spcAft>
                <a:spcPts val="0"/>
              </a:spcAft>
              <a:buClr>
                <a:schemeClr val="accent1"/>
              </a:buClr>
              <a:buSzPts val="3200"/>
              <a:buFont typeface="Noto Sans Symbols"/>
              <a:buNone/>
              <a:defRPr b="0" i="0" sz="3200" u="none" cap="none" strike="noStrike">
                <a:solidFill>
                  <a:srgbClr val="595959"/>
                </a:solidFill>
                <a:latin typeface="Corbel"/>
                <a:ea typeface="Corbel"/>
                <a:cs typeface="Corbel"/>
                <a:sym typeface="Corbel"/>
              </a:defRPr>
            </a:lvl1pPr>
            <a:lvl2pPr lvl="1" marR="0" rtl="0" algn="l">
              <a:lnSpc>
                <a:spcPct val="90000"/>
              </a:lnSpc>
              <a:spcBef>
                <a:spcPts val="250"/>
              </a:spcBef>
              <a:spcAft>
                <a:spcPts val="0"/>
              </a:spcAft>
              <a:buClr>
                <a:schemeClr val="accent1"/>
              </a:buClr>
              <a:buSzPts val="2800"/>
              <a:buFont typeface="Noto Sans Symbols"/>
              <a:buNone/>
              <a:defRPr b="0" i="0" sz="2800" u="none" cap="none" strike="noStrike">
                <a:solidFill>
                  <a:srgbClr val="595959"/>
                </a:solidFill>
                <a:latin typeface="Corbel"/>
                <a:ea typeface="Corbel"/>
                <a:cs typeface="Corbel"/>
                <a:sym typeface="Corbel"/>
              </a:defRPr>
            </a:lvl2pPr>
            <a:lvl3pPr lvl="2" marR="0" rtl="0" algn="l">
              <a:lnSpc>
                <a:spcPct val="90000"/>
              </a:lnSpc>
              <a:spcBef>
                <a:spcPts val="250"/>
              </a:spcBef>
              <a:spcAft>
                <a:spcPts val="0"/>
              </a:spcAft>
              <a:buClr>
                <a:schemeClr val="accent1"/>
              </a:buClr>
              <a:buSzPts val="2400"/>
              <a:buFont typeface="Noto Sans Symbols"/>
              <a:buNone/>
              <a:defRPr b="0" i="0" sz="2400" u="none" cap="none" strike="noStrike">
                <a:solidFill>
                  <a:srgbClr val="595959"/>
                </a:solidFill>
                <a:latin typeface="Corbel"/>
                <a:ea typeface="Corbel"/>
                <a:cs typeface="Corbel"/>
                <a:sym typeface="Corbel"/>
              </a:defRPr>
            </a:lvl3pPr>
            <a:lvl4pPr lvl="3"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4pPr>
            <a:lvl5pPr lvl="4"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5pPr>
            <a:lvl6pPr lvl="5"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6pPr>
            <a:lvl7pPr lvl="6"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7pPr>
            <a:lvl8pPr lvl="7"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8pPr>
            <a:lvl9pPr lvl="8" marR="0" rtl="0" algn="l">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9pPr>
          </a:lstStyle>
          <a:p/>
        </p:txBody>
      </p:sp>
      <p:sp>
        <p:nvSpPr>
          <p:cNvPr id="72" name="Google Shape;72;p34"/>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73" name="Google Shape;73;p3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4"/>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5"/>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5"/>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5"/>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4" name="Google Shape;14;p2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 name="Google Shape;15;p2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2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NZ"/>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1" name="Shape 91"/>
        <p:cNvGrpSpPr/>
        <p:nvPr/>
      </p:nvGrpSpPr>
      <p:grpSpPr>
        <a:xfrm>
          <a:off x="0" y="0"/>
          <a:ext cx="0" cy="0"/>
          <a:chOff x="0" y="0"/>
          <a:chExt cx="0" cy="0"/>
        </a:xfrm>
      </p:grpSpPr>
      <p:sp>
        <p:nvSpPr>
          <p:cNvPr id="92" name="Google Shape;92;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3" name="Google Shape;93;p1"/>
          <p:cNvSpPr/>
          <p:nvPr/>
        </p:nvSpPr>
        <p:spPr>
          <a:xfrm>
            <a:off x="-3582" y="752748"/>
            <a:ext cx="1001483" cy="4744251"/>
          </a:xfrm>
          <a:custGeom>
            <a:rect b="b" l="l" r="r" t="t"/>
            <a:pathLst>
              <a:path extrusionOk="0" h="4744251" w="1001483">
                <a:moveTo>
                  <a:pt x="0" y="0"/>
                </a:moveTo>
                <a:lnTo>
                  <a:pt x="1001483" y="0"/>
                </a:lnTo>
                <a:lnTo>
                  <a:pt x="0" y="4744251"/>
                </a:lnTo>
                <a:close/>
              </a:path>
            </a:pathLst>
          </a:custGeom>
          <a:solidFill>
            <a:schemeClr val="accent1"/>
          </a:solidFill>
          <a:ln>
            <a:noFill/>
          </a:ln>
        </p:spPr>
      </p:sp>
      <p:sp>
        <p:nvSpPr>
          <p:cNvPr id="94" name="Google Shape;94;p1"/>
          <p:cNvSpPr/>
          <p:nvPr/>
        </p:nvSpPr>
        <p:spPr>
          <a:xfrm>
            <a:off x="7987094" y="761999"/>
            <a:ext cx="4208489" cy="5334001"/>
          </a:xfrm>
          <a:custGeom>
            <a:rect b="b" l="l" r="r" t="t"/>
            <a:pathLst>
              <a:path extrusionOk="0" h="5334001" w="4208489">
                <a:moveTo>
                  <a:pt x="1015642" y="0"/>
                </a:moveTo>
                <a:lnTo>
                  <a:pt x="4208489" y="0"/>
                </a:lnTo>
                <a:lnTo>
                  <a:pt x="4208489" y="5334001"/>
                </a:lnTo>
                <a:lnTo>
                  <a:pt x="0" y="5334001"/>
                </a:lnTo>
                <a:close/>
              </a:path>
            </a:pathLst>
          </a:custGeom>
          <a:solidFill>
            <a:schemeClr val="accent1"/>
          </a:solidFill>
          <a:ln>
            <a:noFill/>
          </a:ln>
        </p:spPr>
      </p:sp>
      <p:sp>
        <p:nvSpPr>
          <p:cNvPr id="95" name="Google Shape;95;p1"/>
          <p:cNvSpPr txBox="1"/>
          <p:nvPr>
            <p:ph type="ctrTitle"/>
          </p:nvPr>
        </p:nvSpPr>
        <p:spPr>
          <a:xfrm>
            <a:off x="1069849" y="1298448"/>
            <a:ext cx="7056444" cy="3255264"/>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accent1"/>
              </a:buClr>
              <a:buSzPts val="5900"/>
              <a:buFont typeface="Corbel"/>
              <a:buNone/>
            </a:pPr>
            <a:r>
              <a:rPr lang="en-NZ">
                <a:solidFill>
                  <a:schemeClr val="accent1"/>
                </a:solidFill>
              </a:rPr>
              <a:t>Waitakere BMX Club</a:t>
            </a:r>
            <a:br>
              <a:rPr lang="en-NZ">
                <a:solidFill>
                  <a:schemeClr val="accent1"/>
                </a:solidFill>
              </a:rPr>
            </a:br>
            <a:r>
              <a:rPr lang="en-NZ">
                <a:solidFill>
                  <a:schemeClr val="accent1"/>
                </a:solidFill>
              </a:rPr>
              <a:t>2.4 (Practice task)</a:t>
            </a:r>
            <a:endParaRPr/>
          </a:p>
        </p:txBody>
      </p:sp>
      <p:sp>
        <p:nvSpPr>
          <p:cNvPr id="96" name="Google Shape;96;p1"/>
          <p:cNvSpPr txBox="1"/>
          <p:nvPr>
            <p:ph idx="1" type="subTitle"/>
          </p:nvPr>
        </p:nvSpPr>
        <p:spPr>
          <a:xfrm>
            <a:off x="8528702" y="4084889"/>
            <a:ext cx="3021621" cy="170915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1800"/>
              <a:buNone/>
            </a:pPr>
            <a:r>
              <a:rPr lang="en-NZ" sz="1800">
                <a:solidFill>
                  <a:srgbClr val="FFFFFF"/>
                </a:solidFill>
              </a:rPr>
              <a:t>(Your name)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cxnSp>
        <p:nvCxnSpPr>
          <p:cNvPr id="169" name="Google Shape;169;p9"/>
          <p:cNvCxnSpPr/>
          <p:nvPr/>
        </p:nvCxnSpPr>
        <p:spPr>
          <a:xfrm flipH="1">
            <a:off x="7654219" y="3429000"/>
            <a:ext cx="1" cy="587512"/>
          </a:xfrm>
          <a:prstGeom prst="straightConnector1">
            <a:avLst/>
          </a:prstGeom>
          <a:noFill/>
          <a:ln cap="flat" cmpd="sng" w="9525">
            <a:solidFill>
              <a:schemeClr val="accent1"/>
            </a:solidFill>
            <a:prstDash val="solid"/>
            <a:round/>
            <a:headEnd len="sm" w="sm" type="none"/>
            <a:tailEnd len="sm" w="sm" type="none"/>
          </a:ln>
        </p:spPr>
      </p:cxnSp>
      <p:sp>
        <p:nvSpPr>
          <p:cNvPr id="170" name="Google Shape;170;p9"/>
          <p:cNvSpPr txBox="1"/>
          <p:nvPr>
            <p:ph type="title"/>
          </p:nvPr>
        </p:nvSpPr>
        <p:spPr>
          <a:xfrm>
            <a:off x="252919" y="1123837"/>
            <a:ext cx="2947482" cy="26223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Website Structure</a:t>
            </a:r>
            <a:endParaRPr/>
          </a:p>
        </p:txBody>
      </p:sp>
      <p:sp>
        <p:nvSpPr>
          <p:cNvPr id="171" name="Google Shape;171;p9"/>
          <p:cNvSpPr/>
          <p:nvPr/>
        </p:nvSpPr>
        <p:spPr>
          <a:xfrm>
            <a:off x="6585752" y="1825625"/>
            <a:ext cx="2405849" cy="1603375"/>
          </a:xfrm>
          <a:prstGeom prst="rect">
            <a:avLst/>
          </a:prstGeom>
          <a:solidFill>
            <a:schemeClr val="lt1"/>
          </a:solidFill>
          <a:ln cap="flat" cmpd="sng" w="107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NZ" sz="1800">
                <a:solidFill>
                  <a:srgbClr val="000000"/>
                </a:solidFill>
                <a:latin typeface="Corbel"/>
                <a:ea typeface="Corbel"/>
                <a:cs typeface="Corbel"/>
                <a:sym typeface="Corbel"/>
              </a:rPr>
              <a:t>index.html</a:t>
            </a:r>
            <a:endParaRPr/>
          </a:p>
        </p:txBody>
      </p:sp>
      <p:sp>
        <p:nvSpPr>
          <p:cNvPr id="172" name="Google Shape;172;p9"/>
          <p:cNvSpPr/>
          <p:nvPr/>
        </p:nvSpPr>
        <p:spPr>
          <a:xfrm>
            <a:off x="9233888" y="3884272"/>
            <a:ext cx="2405849" cy="1603375"/>
          </a:xfrm>
          <a:prstGeom prst="rect">
            <a:avLst/>
          </a:prstGeom>
          <a:solidFill>
            <a:schemeClr val="lt1"/>
          </a:solidFill>
          <a:ln cap="flat" cmpd="sng" w="107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NZ" sz="1800">
                <a:solidFill>
                  <a:srgbClr val="000000"/>
                </a:solidFill>
                <a:latin typeface="Corbel"/>
                <a:ea typeface="Corbel"/>
                <a:cs typeface="Corbel"/>
                <a:sym typeface="Corbel"/>
              </a:rPr>
              <a:t>results.html</a:t>
            </a:r>
            <a:endParaRPr/>
          </a:p>
        </p:txBody>
      </p:sp>
      <p:sp>
        <p:nvSpPr>
          <p:cNvPr id="173" name="Google Shape;173;p9"/>
          <p:cNvSpPr/>
          <p:nvPr/>
        </p:nvSpPr>
        <p:spPr>
          <a:xfrm>
            <a:off x="3814443" y="3949699"/>
            <a:ext cx="2405849" cy="1603375"/>
          </a:xfrm>
          <a:prstGeom prst="rect">
            <a:avLst/>
          </a:prstGeom>
          <a:solidFill>
            <a:schemeClr val="lt1"/>
          </a:solidFill>
          <a:ln cap="flat" cmpd="sng" w="107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NZ" sz="1800">
                <a:solidFill>
                  <a:srgbClr val="000000"/>
                </a:solidFill>
                <a:latin typeface="Corbel"/>
                <a:ea typeface="Corbel"/>
                <a:cs typeface="Corbel"/>
                <a:sym typeface="Corbel"/>
              </a:rPr>
              <a:t>our_track.html</a:t>
            </a:r>
            <a:endParaRPr/>
          </a:p>
        </p:txBody>
      </p:sp>
      <p:cxnSp>
        <p:nvCxnSpPr>
          <p:cNvPr id="174" name="Google Shape;174;p9"/>
          <p:cNvCxnSpPr/>
          <p:nvPr/>
        </p:nvCxnSpPr>
        <p:spPr>
          <a:xfrm flipH="1">
            <a:off x="5359156" y="3209786"/>
            <a:ext cx="1226597" cy="739914"/>
          </a:xfrm>
          <a:prstGeom prst="straightConnector1">
            <a:avLst/>
          </a:prstGeom>
          <a:noFill/>
          <a:ln cap="flat" cmpd="sng" w="9525">
            <a:solidFill>
              <a:schemeClr val="accent1"/>
            </a:solidFill>
            <a:prstDash val="solid"/>
            <a:round/>
            <a:headEnd len="sm" w="sm" type="none"/>
            <a:tailEnd len="sm" w="sm" type="none"/>
          </a:ln>
        </p:spPr>
      </p:cxnSp>
      <p:cxnSp>
        <p:nvCxnSpPr>
          <p:cNvPr id="175" name="Google Shape;175;p9"/>
          <p:cNvCxnSpPr/>
          <p:nvPr/>
        </p:nvCxnSpPr>
        <p:spPr>
          <a:xfrm rot="10800000">
            <a:off x="8982726" y="3301798"/>
            <a:ext cx="1454087" cy="582474"/>
          </a:xfrm>
          <a:prstGeom prst="straightConnector1">
            <a:avLst/>
          </a:prstGeom>
          <a:noFill/>
          <a:ln cap="flat" cmpd="sng" w="9525">
            <a:solidFill>
              <a:schemeClr val="accent1"/>
            </a:solidFill>
            <a:prstDash val="solid"/>
            <a:round/>
            <a:headEnd len="sm" w="sm" type="none"/>
            <a:tailEnd len="sm" w="sm" type="none"/>
          </a:ln>
        </p:spPr>
      </p:cxnSp>
      <p:sp>
        <p:nvSpPr>
          <p:cNvPr id="176" name="Google Shape;176;p9"/>
          <p:cNvSpPr/>
          <p:nvPr/>
        </p:nvSpPr>
        <p:spPr>
          <a:xfrm>
            <a:off x="6451296" y="3884272"/>
            <a:ext cx="2405849" cy="1603375"/>
          </a:xfrm>
          <a:prstGeom prst="rect">
            <a:avLst/>
          </a:prstGeom>
          <a:solidFill>
            <a:schemeClr val="lt1"/>
          </a:solidFill>
          <a:ln cap="flat" cmpd="sng" w="107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NZ" sz="1800">
                <a:solidFill>
                  <a:srgbClr val="000000"/>
                </a:solidFill>
                <a:latin typeface="Corbel"/>
                <a:ea typeface="Corbel"/>
                <a:cs typeface="Corbel"/>
                <a:sym typeface="Corbel"/>
              </a:rPr>
              <a:t>gallery.html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Low fidelity mock up of the home page</a:t>
            </a:r>
            <a:endParaRPr/>
          </a:p>
        </p:txBody>
      </p:sp>
      <p:sp>
        <p:nvSpPr>
          <p:cNvPr id="183" name="Google Shape;183;p10"/>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p>
        </p:txBody>
      </p:sp>
      <p:pic>
        <p:nvPicPr>
          <p:cNvPr id="184" name="Google Shape;184;p10"/>
          <p:cNvPicPr preferRelativeResize="0"/>
          <p:nvPr/>
        </p:nvPicPr>
        <p:blipFill rotWithShape="1">
          <a:blip r:embed="rId3">
            <a:alphaModFix/>
          </a:blip>
          <a:srcRect b="1327" l="0" r="-1" t="526"/>
          <a:stretch/>
        </p:blipFill>
        <p:spPr>
          <a:xfrm>
            <a:off x="4612031" y="1"/>
            <a:ext cx="6708099" cy="6857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Image compression</a:t>
            </a:r>
            <a:endParaRPr/>
          </a:p>
        </p:txBody>
      </p:sp>
      <p:sp>
        <p:nvSpPr>
          <p:cNvPr id="191" name="Google Shape;191;p1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2"/>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900"/>
              <a:buFont typeface="Corbel"/>
              <a:buNone/>
            </a:pPr>
            <a:r>
              <a:t/>
            </a:r>
            <a:endParaRPr/>
          </a:p>
        </p:txBody>
      </p:sp>
      <p:sp>
        <p:nvSpPr>
          <p:cNvPr id="197" name="Google Shape;197;p12"/>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SzPts val="6819"/>
              <a:buNone/>
            </a:pPr>
            <a:r>
              <a:rPr lang="en-NZ" sz="6819"/>
              <a:t>Step 3 : Ideate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Colour palette</a:t>
            </a:r>
            <a:endParaRPr/>
          </a:p>
        </p:txBody>
      </p:sp>
      <p:sp>
        <p:nvSpPr>
          <p:cNvPr id="204" name="Google Shape;204;p1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9" name="Shape 209"/>
        <p:cNvGrpSpPr/>
        <p:nvPr/>
      </p:nvGrpSpPr>
      <p:grpSpPr>
        <a:xfrm>
          <a:off x="0" y="0"/>
          <a:ext cx="0" cy="0"/>
          <a:chOff x="0" y="0"/>
          <a:chExt cx="0" cy="0"/>
        </a:xfrm>
      </p:grpSpPr>
      <p:sp>
        <p:nvSpPr>
          <p:cNvPr id="210" name="Google Shape;210;p14"/>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0" y="0"/>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13" name="Google Shape;213;p14"/>
          <p:cNvSpPr/>
          <p:nvPr/>
        </p:nvSpPr>
        <p:spPr>
          <a:xfrm>
            <a:off x="0" y="4367639"/>
            <a:ext cx="11707367" cy="1852186"/>
          </a:xfrm>
          <a:prstGeom prst="rect">
            <a:avLst/>
          </a:prstGeom>
          <a:solidFill>
            <a:srgbClr val="3959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069848" y="4590661"/>
            <a:ext cx="10210862" cy="106569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900"/>
              <a:buFont typeface="Corbel"/>
              <a:buNone/>
            </a:pPr>
            <a:r>
              <a:rPr b="1" lang="en-NZ" sz="5900"/>
              <a:t>Font Combinations</a:t>
            </a:r>
            <a:endParaRPr/>
          </a:p>
        </p:txBody>
      </p:sp>
      <p:pic>
        <p:nvPicPr>
          <p:cNvPr id="215" name="Google Shape;215;p14"/>
          <p:cNvPicPr preferRelativeResize="0"/>
          <p:nvPr/>
        </p:nvPicPr>
        <p:blipFill rotWithShape="1">
          <a:blip r:embed="rId3">
            <a:alphaModFix/>
          </a:blip>
          <a:srcRect b="0" l="0" r="0" t="0"/>
          <a:stretch/>
        </p:blipFill>
        <p:spPr>
          <a:xfrm>
            <a:off x="149291" y="555834"/>
            <a:ext cx="3331905" cy="2615544"/>
          </a:xfrm>
          <a:prstGeom prst="rect">
            <a:avLst/>
          </a:prstGeom>
          <a:noFill/>
          <a:ln>
            <a:noFill/>
          </a:ln>
        </p:spPr>
      </p:pic>
      <p:pic>
        <p:nvPicPr>
          <p:cNvPr id="216" name="Google Shape;216;p14"/>
          <p:cNvPicPr preferRelativeResize="0"/>
          <p:nvPr/>
        </p:nvPicPr>
        <p:blipFill rotWithShape="1">
          <a:blip r:embed="rId4">
            <a:alphaModFix/>
          </a:blip>
          <a:srcRect b="0" l="0" r="0" t="0"/>
          <a:stretch/>
        </p:blipFill>
        <p:spPr>
          <a:xfrm>
            <a:off x="7403746" y="555834"/>
            <a:ext cx="4638963" cy="2829766"/>
          </a:xfrm>
          <a:prstGeom prst="rect">
            <a:avLst/>
          </a:prstGeom>
          <a:noFill/>
          <a:ln>
            <a:noFill/>
          </a:ln>
        </p:spPr>
      </p:pic>
      <p:pic>
        <p:nvPicPr>
          <p:cNvPr id="217" name="Google Shape;217;p14"/>
          <p:cNvPicPr preferRelativeResize="0"/>
          <p:nvPr>
            <p:ph idx="1" type="body"/>
          </p:nvPr>
        </p:nvPicPr>
        <p:blipFill rotWithShape="1">
          <a:blip r:embed="rId5">
            <a:alphaModFix/>
          </a:blip>
          <a:srcRect b="0" l="0" r="0" t="0"/>
          <a:stretch/>
        </p:blipFill>
        <p:spPr>
          <a:xfrm>
            <a:off x="3511100" y="1295071"/>
            <a:ext cx="4036628" cy="17458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15"/>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900"/>
              <a:buFont typeface="Corbel"/>
              <a:buNone/>
            </a:pPr>
            <a:r>
              <a:t/>
            </a:r>
            <a:endParaRPr/>
          </a:p>
        </p:txBody>
      </p:sp>
      <p:sp>
        <p:nvSpPr>
          <p:cNvPr id="223" name="Google Shape;223;p15"/>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SzPts val="5500"/>
              <a:buNone/>
            </a:pPr>
            <a:r>
              <a:rPr lang="en-NZ" sz="5500"/>
              <a:t>Step 4 : Protype/ Testing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NZ"/>
              <a:t>Site setup</a:t>
            </a:r>
            <a:endParaRPr/>
          </a:p>
        </p:txBody>
      </p:sp>
      <p:sp>
        <p:nvSpPr>
          <p:cNvPr id="230" name="Google Shape;230;p16"/>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A vs B testing</a:t>
            </a:r>
            <a:br>
              <a:rPr b="1" lang="en-NZ"/>
            </a:br>
            <a:r>
              <a:rPr b="1" lang="en-NZ"/>
              <a:t>(colours)</a:t>
            </a:r>
            <a:endParaRPr/>
          </a:p>
        </p:txBody>
      </p:sp>
      <p:sp>
        <p:nvSpPr>
          <p:cNvPr id="237" name="Google Shape;237;p17"/>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1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A vs B testing</a:t>
            </a:r>
            <a:br>
              <a:rPr b="1" lang="en-NZ"/>
            </a:br>
            <a:r>
              <a:rPr b="1" lang="en-NZ"/>
              <a:t>(fonts)</a:t>
            </a:r>
            <a:endParaRPr/>
          </a:p>
        </p:txBody>
      </p:sp>
      <p:sp>
        <p:nvSpPr>
          <p:cNvPr id="244" name="Google Shape;244;p18"/>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1" name="Shape 101"/>
        <p:cNvGrpSpPr/>
        <p:nvPr/>
      </p:nvGrpSpPr>
      <p:grpSpPr>
        <a:xfrm>
          <a:off x="0" y="0"/>
          <a:ext cx="0" cy="0"/>
          <a:chOff x="0" y="0"/>
          <a:chExt cx="0" cy="0"/>
        </a:xfrm>
      </p:grpSpPr>
      <p:sp>
        <p:nvSpPr>
          <p:cNvPr id="102" name="Google Shape;102;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3" name="Google Shape;103;p2"/>
          <p:cNvSpPr/>
          <p:nvPr/>
        </p:nvSpPr>
        <p:spPr>
          <a:xfrm>
            <a:off x="1" y="758952"/>
            <a:ext cx="10905976" cy="1651133"/>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4" name="Google Shape;104;p2"/>
          <p:cNvSpPr txBox="1"/>
          <p:nvPr>
            <p:ph type="title"/>
          </p:nvPr>
        </p:nvSpPr>
        <p:spPr>
          <a:xfrm>
            <a:off x="1600754" y="1087374"/>
            <a:ext cx="8983489" cy="10009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Relevant Implication</a:t>
            </a:r>
            <a:endParaRPr/>
          </a:p>
        </p:txBody>
      </p:sp>
      <p:sp>
        <p:nvSpPr>
          <p:cNvPr id="105" name="Google Shape;105;p2"/>
          <p:cNvSpPr/>
          <p:nvPr/>
        </p:nvSpPr>
        <p:spPr>
          <a:xfrm>
            <a:off x="11014533" y="758952"/>
            <a:ext cx="1185379" cy="1651133"/>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763" y="2526526"/>
            <a:ext cx="1169701" cy="3563378"/>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279019" y="2526526"/>
            <a:ext cx="10920893" cy="3563377"/>
          </a:xfrm>
          <a:prstGeom prst="rect">
            <a:avLst/>
          </a:prstGeom>
          <a:solidFill>
            <a:srgbClr val="FCF4DD">
              <a:alpha val="6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8" name="Google Shape;108;p2"/>
          <p:cNvSpPr txBox="1"/>
          <p:nvPr>
            <p:ph idx="1" type="body"/>
          </p:nvPr>
        </p:nvSpPr>
        <p:spPr>
          <a:xfrm>
            <a:off x="1600753" y="2535446"/>
            <a:ext cx="8983489" cy="3554457"/>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1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Feedback from client / stakeholders</a:t>
            </a:r>
            <a:endParaRPr/>
          </a:p>
        </p:txBody>
      </p:sp>
      <p:sp>
        <p:nvSpPr>
          <p:cNvPr id="251" name="Google Shape;251;p19"/>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Cross browser testing</a:t>
            </a:r>
            <a:endParaRPr/>
          </a:p>
        </p:txBody>
      </p:sp>
      <p:sp>
        <p:nvSpPr>
          <p:cNvPr id="258" name="Google Shape;258;p20"/>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Testing Procedures:</a:t>
            </a:r>
            <a:br>
              <a:rPr b="1" lang="en-NZ"/>
            </a:br>
            <a:br>
              <a:rPr b="1" lang="en-NZ"/>
            </a:br>
            <a:r>
              <a:rPr b="1" lang="en-NZ"/>
              <a:t>Validating the HTML/CSS</a:t>
            </a:r>
            <a:endParaRPr/>
          </a:p>
        </p:txBody>
      </p:sp>
      <p:sp>
        <p:nvSpPr>
          <p:cNvPr id="265" name="Google Shape;265;p2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2"/>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900"/>
              <a:buFont typeface="Corbel"/>
              <a:buNone/>
            </a:pPr>
            <a:r>
              <a:t/>
            </a:r>
            <a:endParaRPr/>
          </a:p>
        </p:txBody>
      </p:sp>
      <p:sp>
        <p:nvSpPr>
          <p:cNvPr id="271" name="Google Shape;271;p22"/>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SzPts val="3300"/>
              <a:buNone/>
            </a:pPr>
            <a:r>
              <a:rPr lang="en-NZ" sz="3300"/>
              <a:t>Explain how your final design addressed the relevant implications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Addressing relevant implication :</a:t>
            </a:r>
            <a:br>
              <a:rPr b="1" lang="en-NZ"/>
            </a:br>
            <a:r>
              <a:rPr b="1" lang="en-NZ"/>
              <a:t>Usability  </a:t>
            </a:r>
            <a:endParaRPr/>
          </a:p>
        </p:txBody>
      </p:sp>
      <p:sp>
        <p:nvSpPr>
          <p:cNvPr id="277" name="Google Shape;277;p23"/>
          <p:cNvSpPr txBox="1"/>
          <p:nvPr>
            <p:ph idx="1" type="body"/>
          </p:nvPr>
        </p:nvSpPr>
        <p:spPr>
          <a:xfrm>
            <a:off x="3498111" y="864108"/>
            <a:ext cx="8187069" cy="5993892"/>
          </a:xfrm>
          <a:prstGeom prst="rect">
            <a:avLst/>
          </a:prstGeom>
          <a:noFill/>
          <a:ln>
            <a:noFill/>
          </a:ln>
        </p:spPr>
        <p:txBody>
          <a:bodyPr anchorCtr="0" anchor="ctr" bIns="45700" lIns="91425" spcFirstLastPara="1" rIns="91425" wrap="square" tIns="45700">
            <a:normAutofit/>
          </a:bodyPr>
          <a:lstStyle/>
          <a:p>
            <a:pPr indent="0" lvl="0" marL="0" rtl="0" algn="l">
              <a:lnSpc>
                <a:spcPct val="70000"/>
              </a:lnSpc>
              <a:spcBef>
                <a:spcPts val="0"/>
              </a:spcBef>
              <a:spcAft>
                <a:spcPts val="0"/>
              </a:spcAft>
              <a:buSzPts val="2720"/>
              <a:buNone/>
            </a:pPr>
            <a:r>
              <a:rPr lang="en-NZ" sz="2720">
                <a:solidFill>
                  <a:srgbClr val="FF0000"/>
                </a:solidFill>
              </a:rPr>
              <a:t>A relevant implication that I focussed on during the creation of my website was usability. </a:t>
            </a:r>
            <a:r>
              <a:rPr lang="en-NZ" sz="2720">
                <a:solidFill>
                  <a:schemeClr val="dk1"/>
                </a:solidFill>
              </a:rPr>
              <a:t>Usability is the process of making my site easy for my end users to navigate. I wanted to present my information and photography in a minimalistic way so that a wide range of people could access my site. </a:t>
            </a:r>
            <a:r>
              <a:rPr lang="en-NZ" sz="2720">
                <a:solidFill>
                  <a:srgbClr val="0070C0"/>
                </a:solidFill>
              </a:rPr>
              <a:t>For example, I made sure that I used the colour ??? For my hover effect on my main navigation bar, this gave clear contrast allowing users to instantly recognize their location on the nav bar. Furthermore, I had a footer with secondary hyperlinks so that the user wouldn’t have to scroll to the top unnecessarily. When trialling my site, some of my end users thought that my font in the nav bar was too small, therefore I changed the font to 120% to make it easier to read, especially for people who wear glasses etc. </a:t>
            </a:r>
            <a:r>
              <a:rPr lang="en-NZ" sz="2720">
                <a:solidFill>
                  <a:srgbClr val="FF0000"/>
                </a:solidFill>
              </a:rPr>
              <a:t>My target audience is young people to older people across NZ who have an interest in BMX. My site also uses media queries to ensure that it scales across different devices so that it can be accessed on phones and different monitor sizes.</a:t>
            </a:r>
            <a:r>
              <a:rPr lang="en-NZ" sz="2720">
                <a:solidFill>
                  <a:srgbClr val="0070C0"/>
                </a:solidFill>
              </a:rPr>
              <a:t> </a:t>
            </a:r>
            <a:endParaRPr/>
          </a:p>
        </p:txBody>
      </p:sp>
      <p:sp>
        <p:nvSpPr>
          <p:cNvPr id="278" name="Google Shape;278;p23"/>
          <p:cNvSpPr/>
          <p:nvPr/>
        </p:nvSpPr>
        <p:spPr>
          <a:xfrm>
            <a:off x="2576511" y="864108"/>
            <a:ext cx="623889" cy="59093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NZ" sz="5400">
                <a:solidFill>
                  <a:schemeClr val="dk1"/>
                </a:solidFill>
                <a:latin typeface="Corbel"/>
                <a:ea typeface="Corbel"/>
                <a:cs typeface="Corbel"/>
                <a:sym typeface="Corbel"/>
              </a:rPr>
              <a:t>S</a:t>
            </a:r>
            <a:endParaRPr/>
          </a:p>
          <a:p>
            <a:pPr indent="0" lvl="0" marL="0" marR="0" rtl="0" algn="ctr">
              <a:spcBef>
                <a:spcPts val="0"/>
              </a:spcBef>
              <a:spcAft>
                <a:spcPts val="0"/>
              </a:spcAft>
              <a:buNone/>
            </a:pPr>
            <a:r>
              <a:rPr b="0" lang="en-NZ" sz="5400" cap="none">
                <a:solidFill>
                  <a:schemeClr val="dk1"/>
                </a:solidFill>
                <a:latin typeface="Corbel"/>
                <a:ea typeface="Corbel"/>
                <a:cs typeface="Corbel"/>
                <a:sym typeface="Corbel"/>
              </a:rPr>
              <a:t>E</a:t>
            </a:r>
            <a:endParaRPr/>
          </a:p>
          <a:p>
            <a:pPr indent="0" lvl="0" marL="0" marR="0" rtl="0" algn="ctr">
              <a:spcBef>
                <a:spcPts val="0"/>
              </a:spcBef>
              <a:spcAft>
                <a:spcPts val="0"/>
              </a:spcAft>
              <a:buNone/>
            </a:pPr>
            <a:r>
              <a:t/>
            </a:r>
            <a:endParaRPr b="0" sz="5400" cap="none">
              <a:solidFill>
                <a:schemeClr val="dk1"/>
              </a:solidFill>
              <a:latin typeface="Corbel"/>
              <a:ea typeface="Corbel"/>
              <a:cs typeface="Corbel"/>
              <a:sym typeface="Corbel"/>
            </a:endParaRPr>
          </a:p>
          <a:p>
            <a:pPr indent="0" lvl="0" marL="0" marR="0" rtl="0" algn="ctr">
              <a:spcBef>
                <a:spcPts val="0"/>
              </a:spcBef>
              <a:spcAft>
                <a:spcPts val="0"/>
              </a:spcAft>
              <a:buNone/>
            </a:pPr>
            <a:r>
              <a:rPr lang="en-NZ" sz="5400">
                <a:solidFill>
                  <a:schemeClr val="dk1"/>
                </a:solidFill>
                <a:latin typeface="Corbel"/>
                <a:ea typeface="Corbel"/>
                <a:cs typeface="Corbel"/>
                <a:sym typeface="Corbel"/>
              </a:rPr>
              <a:t>X</a:t>
            </a:r>
            <a:endParaRPr/>
          </a:p>
          <a:p>
            <a:pPr indent="0" lvl="0" marL="0" marR="0" rtl="0" algn="ctr">
              <a:spcBef>
                <a:spcPts val="0"/>
              </a:spcBef>
              <a:spcAft>
                <a:spcPts val="0"/>
              </a:spcAft>
              <a:buNone/>
            </a:pPr>
            <a:r>
              <a:t/>
            </a:r>
            <a:endParaRPr sz="5400">
              <a:solidFill>
                <a:schemeClr val="dk1"/>
              </a:solidFill>
              <a:latin typeface="Corbel"/>
              <a:ea typeface="Corbel"/>
              <a:cs typeface="Corbel"/>
              <a:sym typeface="Corbel"/>
            </a:endParaRPr>
          </a:p>
          <a:p>
            <a:pPr indent="0" lvl="0" marL="0" marR="0" rtl="0" algn="ctr">
              <a:spcBef>
                <a:spcPts val="0"/>
              </a:spcBef>
              <a:spcAft>
                <a:spcPts val="0"/>
              </a:spcAft>
              <a:buNone/>
            </a:pPr>
            <a:r>
              <a:t/>
            </a:r>
            <a:endParaRPr sz="5400">
              <a:solidFill>
                <a:schemeClr val="dk1"/>
              </a:solidFill>
              <a:latin typeface="Corbel"/>
              <a:ea typeface="Corbel"/>
              <a:cs typeface="Corbel"/>
              <a:sym typeface="Corbel"/>
            </a:endParaRPr>
          </a:p>
          <a:p>
            <a:pPr indent="0" lvl="0" marL="0" marR="0" rtl="0" algn="ctr">
              <a:spcBef>
                <a:spcPts val="0"/>
              </a:spcBef>
              <a:spcAft>
                <a:spcPts val="0"/>
              </a:spcAft>
              <a:buNone/>
            </a:pPr>
            <a:r>
              <a:rPr b="0" lang="en-NZ" sz="5400" cap="none">
                <a:solidFill>
                  <a:schemeClr val="dk1"/>
                </a:solidFill>
                <a:latin typeface="Corbel"/>
                <a:ea typeface="Corbel"/>
                <a:cs typeface="Corbel"/>
                <a:sym typeface="Corbel"/>
              </a:rPr>
              <a: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g75248d77c4_0_0"/>
          <p:cNvSpPr txBox="1"/>
          <p:nvPr>
            <p:ph type="title"/>
          </p:nvPr>
        </p:nvSpPr>
        <p:spPr>
          <a:xfrm>
            <a:off x="252919" y="1123837"/>
            <a:ext cx="2947500" cy="4601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75248d77c4_0_0"/>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spcBef>
                <a:spcPts val="12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Addressing relevant implication : </a:t>
            </a:r>
            <a:endParaRPr/>
          </a:p>
        </p:txBody>
      </p:sp>
      <p:sp>
        <p:nvSpPr>
          <p:cNvPr id="291" name="Google Shape;291;p2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3" name="Shape 113"/>
        <p:cNvGrpSpPr/>
        <p:nvPr/>
      </p:nvGrpSpPr>
      <p:grpSpPr>
        <a:xfrm>
          <a:off x="0" y="0"/>
          <a:ext cx="0" cy="0"/>
          <a:chOff x="0" y="0"/>
          <a:chExt cx="0" cy="0"/>
        </a:xfrm>
      </p:grpSpPr>
      <p:sp>
        <p:nvSpPr>
          <p:cNvPr id="114" name="Google Shape;114;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15" name="Google Shape;115;p3"/>
          <p:cNvSpPr/>
          <p:nvPr/>
        </p:nvSpPr>
        <p:spPr>
          <a:xfrm>
            <a:off x="1" y="758952"/>
            <a:ext cx="10905976" cy="1651133"/>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6" name="Google Shape;116;p3"/>
          <p:cNvSpPr txBox="1"/>
          <p:nvPr>
            <p:ph type="title"/>
          </p:nvPr>
        </p:nvSpPr>
        <p:spPr>
          <a:xfrm>
            <a:off x="1600754" y="1087374"/>
            <a:ext cx="8983489" cy="10009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Relevant Implication</a:t>
            </a:r>
            <a:endParaRPr/>
          </a:p>
        </p:txBody>
      </p:sp>
      <p:sp>
        <p:nvSpPr>
          <p:cNvPr id="117" name="Google Shape;117;p3"/>
          <p:cNvSpPr/>
          <p:nvPr/>
        </p:nvSpPr>
        <p:spPr>
          <a:xfrm>
            <a:off x="11014533" y="758952"/>
            <a:ext cx="1185379" cy="1651133"/>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63" y="2526526"/>
            <a:ext cx="1169701" cy="3563378"/>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279019" y="2526526"/>
            <a:ext cx="10920893" cy="3563377"/>
          </a:xfrm>
          <a:prstGeom prst="rect">
            <a:avLst/>
          </a:prstGeom>
          <a:solidFill>
            <a:srgbClr val="FCF4DD">
              <a:alpha val="6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0" name="Google Shape;120;p3"/>
          <p:cNvSpPr txBox="1"/>
          <p:nvPr>
            <p:ph idx="1" type="body"/>
          </p:nvPr>
        </p:nvSpPr>
        <p:spPr>
          <a:xfrm>
            <a:off x="1600753" y="2535446"/>
            <a:ext cx="8983489" cy="3554457"/>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27" name="Google Shape;127;p4"/>
          <p:cNvSpPr/>
          <p:nvPr/>
        </p:nvSpPr>
        <p:spPr>
          <a:xfrm>
            <a:off x="1" y="758952"/>
            <a:ext cx="10905976" cy="1651133"/>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28" name="Google Shape;128;p4"/>
          <p:cNvSpPr txBox="1"/>
          <p:nvPr>
            <p:ph type="title"/>
          </p:nvPr>
        </p:nvSpPr>
        <p:spPr>
          <a:xfrm>
            <a:off x="1600754" y="1087374"/>
            <a:ext cx="8983489" cy="10009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Relevant Implication</a:t>
            </a:r>
            <a:endParaRPr/>
          </a:p>
        </p:txBody>
      </p:sp>
      <p:sp>
        <p:nvSpPr>
          <p:cNvPr id="129" name="Google Shape;129;p4"/>
          <p:cNvSpPr/>
          <p:nvPr/>
        </p:nvSpPr>
        <p:spPr>
          <a:xfrm>
            <a:off x="11014533" y="758952"/>
            <a:ext cx="1185379" cy="1651133"/>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763" y="2526526"/>
            <a:ext cx="1169701" cy="3563378"/>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279019" y="2526526"/>
            <a:ext cx="10920893" cy="3563377"/>
          </a:xfrm>
          <a:prstGeom prst="rect">
            <a:avLst/>
          </a:prstGeom>
          <a:solidFill>
            <a:srgbClr val="FCF4DD">
              <a:alpha val="6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2" name="Google Shape;132;p4"/>
          <p:cNvSpPr txBox="1"/>
          <p:nvPr>
            <p:ph idx="1" type="body"/>
          </p:nvPr>
        </p:nvSpPr>
        <p:spPr>
          <a:xfrm>
            <a:off x="1600753" y="2535446"/>
            <a:ext cx="8983489" cy="3554457"/>
          </a:xfrm>
          <a:prstGeom prst="rect">
            <a:avLst/>
          </a:prstGeom>
          <a:noFill/>
          <a:ln>
            <a:noFill/>
          </a:ln>
        </p:spPr>
        <p:txBody>
          <a:bodyPr anchorCtr="0" anchor="ctr" bIns="45700" lIns="91425" spcFirstLastPara="1" rIns="91425" wrap="square" tIns="45700">
            <a:normAutofit/>
          </a:bodyPr>
          <a:lstStyle/>
          <a:p>
            <a:pPr indent="-55879" lvl="0" marL="182880" rtl="0" algn="l">
              <a:lnSpc>
                <a:spcPct val="90000"/>
              </a:lnSpc>
              <a:spcBef>
                <a:spcPts val="0"/>
              </a:spcBef>
              <a:spcAft>
                <a:spcPts val="0"/>
              </a:spcAft>
              <a:buSzPts val="2000"/>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5"/>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900"/>
              <a:buFont typeface="Corbel"/>
              <a:buNone/>
            </a:pPr>
            <a:r>
              <a:t/>
            </a:r>
            <a:endParaRPr/>
          </a:p>
        </p:txBody>
      </p:sp>
      <p:sp>
        <p:nvSpPr>
          <p:cNvPr id="138" name="Google Shape;138;p5"/>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SzPts val="6819"/>
              <a:buNone/>
            </a:pPr>
            <a:r>
              <a:rPr lang="en-NZ" sz="6819"/>
              <a:t>Step 1 : Empathize</a:t>
            </a:r>
            <a:endParaRPr sz="681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b="1" lang="en-NZ"/>
              <a:t>Task 1 :</a:t>
            </a:r>
            <a:br>
              <a:rPr b="1" lang="en-NZ"/>
            </a:br>
            <a:br>
              <a:rPr b="1" lang="en-NZ"/>
            </a:br>
            <a:r>
              <a:rPr b="1" lang="en-NZ"/>
              <a:t>Identify your client and the purpose of your website, who is your target audience?</a:t>
            </a:r>
            <a:endParaRPr/>
          </a:p>
        </p:txBody>
      </p:sp>
      <p:sp>
        <p:nvSpPr>
          <p:cNvPr id="145" name="Google Shape;145;p6"/>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211455" lvl="0" marL="182880" rtl="0" algn="l">
              <a:lnSpc>
                <a:spcPct val="90000"/>
              </a:lnSpc>
              <a:spcBef>
                <a:spcPts val="0"/>
              </a:spcBef>
              <a:spcAft>
                <a:spcPts val="0"/>
              </a:spcAft>
              <a:buSzPts val="3330"/>
              <a:buChar char="●"/>
            </a:pPr>
            <a:r>
              <a:rPr lang="en-NZ" sz="3330"/>
              <a:t>The client I will be developing a website for is Waitakere BMX Club, I have been asked by the president to design a new, modern looking site that will attract more users to site to promote the club.</a:t>
            </a:r>
            <a:endParaRPr/>
          </a:p>
          <a:p>
            <a:pPr indent="0" lvl="0" marL="182880" rtl="0" algn="l">
              <a:lnSpc>
                <a:spcPct val="90000"/>
              </a:lnSpc>
              <a:spcBef>
                <a:spcPts val="1200"/>
              </a:spcBef>
              <a:spcAft>
                <a:spcPts val="0"/>
              </a:spcAft>
              <a:buSzPts val="3330"/>
              <a:buNone/>
            </a:pPr>
            <a:r>
              <a:t/>
            </a:r>
            <a:endParaRPr sz="3330"/>
          </a:p>
          <a:p>
            <a:pPr indent="-211455" lvl="0" marL="182880" rtl="0" algn="l">
              <a:lnSpc>
                <a:spcPct val="90000"/>
              </a:lnSpc>
              <a:spcBef>
                <a:spcPts val="1200"/>
              </a:spcBef>
              <a:spcAft>
                <a:spcPts val="0"/>
              </a:spcAft>
              <a:buSzPts val="3330"/>
              <a:buChar char="●"/>
            </a:pPr>
            <a:r>
              <a:rPr lang="en-NZ" sz="3330"/>
              <a:t>The target audience of this site is our local community, other BMXers from around New  Zealand. Aged from 5 – 50.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7"/>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900"/>
              <a:buFont typeface="Corbel"/>
              <a:buNone/>
            </a:pPr>
            <a:r>
              <a:t/>
            </a:r>
            <a:endParaRPr/>
          </a:p>
        </p:txBody>
      </p:sp>
      <p:sp>
        <p:nvSpPr>
          <p:cNvPr id="151" name="Google Shape;151;p7"/>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SzPts val="6819"/>
              <a:buNone/>
            </a:pPr>
            <a:r>
              <a:rPr lang="en-NZ" sz="6819"/>
              <a:t>Step 2 : Define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Corbel"/>
              <a:buNone/>
            </a:pPr>
            <a:r>
              <a:rPr b="1" lang="en-NZ" sz="3200"/>
              <a:t>What are your client’s specifications?</a:t>
            </a:r>
            <a:endParaRPr/>
          </a:p>
        </p:txBody>
      </p:sp>
      <p:sp>
        <p:nvSpPr>
          <p:cNvPr id="157" name="Google Shape;157;p8"/>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228600" lvl="0" marL="182880" rtl="0" algn="l">
              <a:lnSpc>
                <a:spcPct val="90000"/>
              </a:lnSpc>
              <a:spcBef>
                <a:spcPts val="0"/>
              </a:spcBef>
              <a:spcAft>
                <a:spcPts val="0"/>
              </a:spcAft>
              <a:buSzPts val="3600"/>
              <a:buChar char="●"/>
            </a:pPr>
            <a:r>
              <a:rPr lang="en-NZ" sz="3600"/>
              <a:t>The site must be modern</a:t>
            </a:r>
            <a:endParaRPr/>
          </a:p>
          <a:p>
            <a:pPr indent="-228600" lvl="0" marL="182880" rtl="0" algn="l">
              <a:lnSpc>
                <a:spcPct val="90000"/>
              </a:lnSpc>
              <a:spcBef>
                <a:spcPts val="1200"/>
              </a:spcBef>
              <a:spcAft>
                <a:spcPts val="0"/>
              </a:spcAft>
              <a:buSzPts val="3600"/>
              <a:buChar char="●"/>
            </a:pPr>
            <a:r>
              <a:rPr lang="en-NZ" sz="3600"/>
              <a:t>Clean and simple layout</a:t>
            </a:r>
            <a:endParaRPr/>
          </a:p>
          <a:p>
            <a:pPr indent="-228600" lvl="0" marL="182880" rtl="0" algn="l">
              <a:lnSpc>
                <a:spcPct val="90000"/>
              </a:lnSpc>
              <a:spcBef>
                <a:spcPts val="1200"/>
              </a:spcBef>
              <a:spcAft>
                <a:spcPts val="0"/>
              </a:spcAft>
              <a:buSzPts val="3600"/>
              <a:buChar char="●"/>
            </a:pPr>
            <a:r>
              <a:rPr lang="en-NZ" sz="3600"/>
              <a:t>Use of bright colours</a:t>
            </a:r>
            <a:endParaRPr/>
          </a:p>
          <a:p>
            <a:pPr indent="-228600" lvl="0" marL="182880" rtl="0" algn="l">
              <a:lnSpc>
                <a:spcPct val="90000"/>
              </a:lnSpc>
              <a:spcBef>
                <a:spcPts val="1200"/>
              </a:spcBef>
              <a:spcAft>
                <a:spcPts val="0"/>
              </a:spcAft>
              <a:buSzPts val="3600"/>
              <a:buChar char="●"/>
            </a:pPr>
            <a:r>
              <a:rPr lang="en-NZ" sz="3600"/>
              <a:t>Professional looking</a:t>
            </a:r>
            <a:endParaRPr/>
          </a:p>
          <a:p>
            <a:pPr indent="-228600" lvl="0" marL="182880" rtl="0" algn="l">
              <a:lnSpc>
                <a:spcPct val="90000"/>
              </a:lnSpc>
              <a:spcBef>
                <a:spcPts val="1200"/>
              </a:spcBef>
              <a:spcAft>
                <a:spcPts val="0"/>
              </a:spcAft>
              <a:buSzPts val="3600"/>
              <a:buChar char="●"/>
            </a:pPr>
            <a:r>
              <a:rPr lang="en-NZ" sz="3600"/>
              <a:t>Promote the club</a:t>
            </a:r>
            <a:endParaRPr/>
          </a:p>
          <a:p>
            <a:pPr indent="-228600" lvl="0" marL="182880" rtl="0" algn="l">
              <a:lnSpc>
                <a:spcPct val="90000"/>
              </a:lnSpc>
              <a:spcBef>
                <a:spcPts val="1200"/>
              </a:spcBef>
              <a:spcAft>
                <a:spcPts val="0"/>
              </a:spcAft>
              <a:buSzPts val="3600"/>
              <a:buChar char="●"/>
            </a:pPr>
            <a:r>
              <a:rPr lang="en-NZ" sz="3600"/>
              <a:t>4 pages</a:t>
            </a:r>
            <a:endParaRPr/>
          </a:p>
          <a:p>
            <a:pPr indent="-228600" lvl="0" marL="182880" rtl="0" algn="l">
              <a:lnSpc>
                <a:spcPct val="90000"/>
              </a:lnSpc>
              <a:spcBef>
                <a:spcPts val="1200"/>
              </a:spcBef>
              <a:spcAft>
                <a:spcPts val="0"/>
              </a:spcAft>
              <a:buSzPts val="3600"/>
              <a:buChar char="●"/>
            </a:pPr>
            <a:r>
              <a:rPr lang="en-NZ" sz="3600"/>
              <a:t>Image slider on the home page showing recent photographs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76d2aa36c9_0_0"/>
          <p:cNvSpPr txBox="1"/>
          <p:nvPr>
            <p:ph type="title"/>
          </p:nvPr>
        </p:nvSpPr>
        <p:spPr>
          <a:xfrm>
            <a:off x="252919" y="1123837"/>
            <a:ext cx="2947500" cy="4601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76d2aa36c9_0_0"/>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spcBef>
                <a:spcPts val="1200"/>
              </a:spcBef>
              <a:spcAft>
                <a:spcPts val="0"/>
              </a:spcAft>
              <a:buNone/>
            </a:pPr>
            <a:r>
              <a:rPr lang="en-NZ"/>
              <a:t>The site will have lots of whitespace to be modern. This will ensure that the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ame">
  <a:themeElements>
    <a:clrScheme name="Frame">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2019-04-29T21:16:47Z</dcterms:created>
  <dc:creator>Nicole Bennett</dc:creator>
</cp:coreProperties>
</file>