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orbel" panose="020B05030202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e2Yi/T7KYkTb24e1cFIiRj7JYq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NZ"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anva.com/learn/100-color-combina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owtogetonline.com/best-google-font-combinations-currently-trending.ph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aitakerebmx.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Save images to an appropriate name folder</a:t>
            </a:r>
            <a:endParaRPr/>
          </a:p>
          <a:p>
            <a:pPr marL="0" lvl="0" indent="0" algn="l" rtl="0">
              <a:spcBef>
                <a:spcPts val="0"/>
              </a:spcBef>
              <a:spcAft>
                <a:spcPts val="0"/>
              </a:spcAft>
              <a:buNone/>
            </a:pPr>
            <a:r>
              <a:rPr lang="en-NZ"/>
              <a:t>Compress / edit images where need be</a:t>
            </a:r>
            <a:endParaRPr/>
          </a:p>
          <a:p>
            <a:pPr marL="0" lvl="0" indent="0" algn="l" rtl="0">
              <a:spcBef>
                <a:spcPts val="0"/>
              </a:spcBef>
              <a:spcAft>
                <a:spcPts val="0"/>
              </a:spcAft>
              <a:buNone/>
            </a:pPr>
            <a:r>
              <a:rPr lang="en-NZ"/>
              <a:t>Name the files accurately e.g home_mainimage.jpeg   suzanne_collins_closeup.jpeg rather than 249784sflkjfnjksfxn3r8.jpeg</a:t>
            </a:r>
            <a:endParaRPr/>
          </a:p>
          <a:p>
            <a:pPr marL="0" lvl="0" indent="0" algn="l" rtl="0">
              <a:spcBef>
                <a:spcPts val="0"/>
              </a:spcBef>
              <a:spcAft>
                <a:spcPts val="0"/>
              </a:spcAft>
              <a:buNone/>
            </a:pPr>
            <a:endParaRPr/>
          </a:p>
          <a:p>
            <a:pPr marL="0" lvl="0" indent="0" algn="l" rtl="0">
              <a:spcBef>
                <a:spcPts val="0"/>
              </a:spcBef>
              <a:spcAft>
                <a:spcPts val="0"/>
              </a:spcAft>
              <a:buNone/>
            </a:pPr>
            <a:r>
              <a:rPr lang="en-NZ"/>
              <a:t>Record this process</a:t>
            </a:r>
            <a:endParaRPr/>
          </a:p>
          <a:p>
            <a:pPr marL="0" lvl="0" indent="0" algn="l" rtl="0">
              <a:spcBef>
                <a:spcPts val="0"/>
              </a:spcBef>
              <a:spcAft>
                <a:spcPts val="0"/>
              </a:spcAft>
              <a:buNone/>
            </a:pPr>
            <a:endParaRPr/>
          </a:p>
        </p:txBody>
      </p:sp>
      <p:sp>
        <p:nvSpPr>
          <p:cNvPr id="188" name="Google Shape;18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u="sng">
                <a:solidFill>
                  <a:schemeClr val="hlink"/>
                </a:solidFill>
                <a:hlinkClick r:id="rId3"/>
              </a:rPr>
              <a:t>Generate 3 colour options for your client, keeping in mind he wants a clean layout (white background with a pop of colour)</a:t>
            </a:r>
            <a:endParaRPr/>
          </a:p>
          <a:p>
            <a:pPr marL="0" lvl="0" indent="0" algn="l" rtl="0">
              <a:spcBef>
                <a:spcPts val="0"/>
              </a:spcBef>
              <a:spcAft>
                <a:spcPts val="0"/>
              </a:spcAft>
              <a:buNone/>
            </a:pPr>
            <a:r>
              <a:rPr lang="en-NZ" u="sng">
                <a:solidFill>
                  <a:schemeClr val="hlink"/>
                </a:solidFill>
                <a:hlinkClick r:id="rId3"/>
              </a:rPr>
              <a:t>https://www.canva.com/learn/100-color-combinations/</a:t>
            </a:r>
            <a:endParaRPr/>
          </a:p>
        </p:txBody>
      </p:sp>
      <p:sp>
        <p:nvSpPr>
          <p:cNvPr id="201" name="Google Shape;20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u="sng">
                <a:solidFill>
                  <a:schemeClr val="hlink"/>
                </a:solidFill>
                <a:hlinkClick r:id="rId3"/>
              </a:rPr>
              <a:t>https://howtogetonline.com/best-google-font-combinations-currently-trending.php</a:t>
            </a:r>
            <a:endParaRPr/>
          </a:p>
          <a:p>
            <a:pPr marL="0" lvl="0" indent="0" algn="l" rtl="0">
              <a:spcBef>
                <a:spcPts val="0"/>
              </a:spcBef>
              <a:spcAft>
                <a:spcPts val="0"/>
              </a:spcAft>
              <a:buNone/>
            </a:pPr>
            <a:r>
              <a:rPr lang="en-NZ"/>
              <a:t>Select 3 different font options that you wish to present to your client and trial when you are coding</a:t>
            </a:r>
            <a:endParaRPr/>
          </a:p>
        </p:txBody>
      </p:sp>
      <p:sp>
        <p:nvSpPr>
          <p:cNvPr id="208" name="Google Shape;20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Screenshot your folder in Dreamweaver showing that your files are named correctly(lower case and underscores)</a:t>
            </a:r>
            <a:endParaRPr/>
          </a:p>
        </p:txBody>
      </p:sp>
      <p:sp>
        <p:nvSpPr>
          <p:cNvPr id="227" name="Google Shape;227;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Trial </a:t>
            </a:r>
            <a:endParaRPr/>
          </a:p>
        </p:txBody>
      </p:sp>
      <p:sp>
        <p:nvSpPr>
          <p:cNvPr id="234" name="Google Shape;23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Trial </a:t>
            </a:r>
            <a:endParaRPr/>
          </a:p>
        </p:txBody>
      </p:sp>
      <p:sp>
        <p:nvSpPr>
          <p:cNvPr id="241" name="Google Shape;241;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Identify and explain 3 relevant implications that you will focus on during the creation of your project</a:t>
            </a:r>
            <a:endParaRPr/>
          </a:p>
        </p:txBody>
      </p:sp>
      <p:sp>
        <p:nvSpPr>
          <p:cNvPr id="100" name="Google Shape;10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NZ" sz="1200">
                <a:solidFill>
                  <a:schemeClr val="dk1"/>
                </a:solidFill>
                <a:latin typeface="Calibri"/>
                <a:ea typeface="Calibri"/>
                <a:cs typeface="Calibri"/>
                <a:sym typeface="Calibri"/>
              </a:rPr>
              <a:t>Screenshot your home page and seek written feedback from end users</a:t>
            </a:r>
            <a:endParaRPr/>
          </a:p>
          <a:p>
            <a:pPr marL="0" marR="0" lvl="0" indent="0" algn="l" rtl="0">
              <a:lnSpc>
                <a:spcPct val="100000"/>
              </a:lnSpc>
              <a:spcBef>
                <a:spcPts val="0"/>
              </a:spcBef>
              <a:spcAft>
                <a:spcPts val="0"/>
              </a:spcAft>
              <a:buClr>
                <a:schemeClr val="dk1"/>
              </a:buClr>
              <a:buSzPts val="1200"/>
              <a:buFont typeface="Calibri"/>
              <a:buNone/>
            </a:pPr>
            <a:r>
              <a:rPr lang="en-NZ" sz="1200">
                <a:solidFill>
                  <a:schemeClr val="dk1"/>
                </a:solidFill>
                <a:latin typeface="Calibri"/>
                <a:ea typeface="Calibri"/>
                <a:cs typeface="Calibri"/>
                <a:sym typeface="Calibri"/>
              </a:rPr>
              <a:t>What changes do you need to make and why? Do you need to carry out further research or give more colour/font options etc/</a:t>
            </a:r>
            <a:endParaRPr/>
          </a:p>
          <a:p>
            <a:pPr marL="0" lvl="0" indent="0" algn="l" rtl="0">
              <a:spcBef>
                <a:spcPts val="0"/>
              </a:spcBef>
              <a:spcAft>
                <a:spcPts val="0"/>
              </a:spcAft>
              <a:buNone/>
            </a:pPr>
            <a:endParaRPr/>
          </a:p>
        </p:txBody>
      </p:sp>
      <p:sp>
        <p:nvSpPr>
          <p:cNvPr id="248" name="Google Shape;24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Test your site on mobile, tablet and pc view  AND in different browsers</a:t>
            </a:r>
            <a:endParaRPr/>
          </a:p>
        </p:txBody>
      </p:sp>
      <p:sp>
        <p:nvSpPr>
          <p:cNvPr id="255" name="Google Shape;255;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Validate your HTML/CSS3 website – screenshot the no errors.</a:t>
            </a:r>
            <a:endParaRPr/>
          </a:p>
        </p:txBody>
      </p:sp>
      <p:sp>
        <p:nvSpPr>
          <p:cNvPr id="262" name="Google Shape;26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5248d77c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5248d77c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75248d77c4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NZ"/>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Identify and explain 3 relevant implications that you will focus on during the creation of your project</a:t>
            </a:r>
            <a:endParaRPr/>
          </a:p>
        </p:txBody>
      </p:sp>
      <p:sp>
        <p:nvSpPr>
          <p:cNvPr id="112" name="Google Shape;11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Identify and explain 3 relevant implications that you will focus on during the creation of your project</a:t>
            </a:r>
            <a:endParaRPr/>
          </a:p>
        </p:txBody>
      </p:sp>
      <p:sp>
        <p:nvSpPr>
          <p:cNvPr id="124" name="Google Shape;12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Check out their current site so you can see why they want a new design</a:t>
            </a:r>
            <a:endParaRPr/>
          </a:p>
          <a:p>
            <a:pPr marL="0" lvl="0" indent="0" algn="l" rtl="0">
              <a:spcBef>
                <a:spcPts val="0"/>
              </a:spcBef>
              <a:spcAft>
                <a:spcPts val="0"/>
              </a:spcAft>
              <a:buNone/>
            </a:pPr>
            <a:r>
              <a:rPr lang="en-NZ" u="sng">
                <a:solidFill>
                  <a:schemeClr val="hlink"/>
                </a:solidFill>
                <a:hlinkClick r:id="rId3"/>
              </a:rPr>
              <a:t>https://www.waitakerebmx.com/</a:t>
            </a:r>
            <a:endParaRPr/>
          </a:p>
        </p:txBody>
      </p:sp>
      <p:sp>
        <p:nvSpPr>
          <p:cNvPr id="142" name="Google Shape;14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6d2aa36c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6d2aa36c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76d2aa36c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NZ"/>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6"/>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6"/>
          <p:cNvSpPr/>
          <p:nvPr/>
        </p:nvSpPr>
        <p:spPr>
          <a:xfrm>
            <a:off x="9270263" y="761999"/>
            <a:ext cx="2925318" cy="5334001"/>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6"/>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6"/>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200"/>
              <a:buNone/>
              <a:defRPr sz="2200" cap="none">
                <a:solidFill>
                  <a:srgbClr val="FCECD3"/>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22" name="Google Shape;22;p2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5"/>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9" name="Google Shape;79;p3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6"/>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5" name="Google Shape;85;p3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28" name="Google Shape;28;p2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8"/>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8"/>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34" name="Google Shape;34;p2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9"/>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0" name="Google Shape;40;p29"/>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1" name="Google Shape;41;p2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0"/>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7" name="Google Shape;47;p30"/>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8" name="Google Shape;48;p30"/>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9" name="Google Shape;49;p30"/>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50" name="Google Shape;50;p3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8"/>
        <p:cNvGrpSpPr/>
        <p:nvPr/>
      </p:nvGrpSpPr>
      <p:grpSpPr>
        <a:xfrm>
          <a:off x="0" y="0"/>
          <a:ext cx="0" cy="0"/>
          <a:chOff x="0" y="0"/>
          <a:chExt cx="0" cy="0"/>
        </a:xfrm>
      </p:grpSpPr>
      <p:sp>
        <p:nvSpPr>
          <p:cNvPr id="59" name="Google Shape;59;p3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3"/>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3"/>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5" name="Google Shape;65;p33"/>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6" name="Google Shape;66;p3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4"/>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4"/>
          <p:cNvSpPr>
            <a:spLocks noGrp="1"/>
          </p:cNvSpPr>
          <p:nvPr>
            <p:ph type="pic" idx="2"/>
          </p:nvPr>
        </p:nvSpPr>
        <p:spPr>
          <a:xfrm>
            <a:off x="3570644" y="767419"/>
            <a:ext cx="8115230" cy="5330952"/>
          </a:xfrm>
          <a:prstGeom prst="rect">
            <a:avLst/>
          </a:prstGeom>
          <a:solidFill>
            <a:srgbClr val="BFBFBF"/>
          </a:solidFill>
          <a:ln>
            <a:noFill/>
          </a:ln>
        </p:spPr>
        <p:txBody>
          <a:bodyPr spcFirstLastPara="1" wrap="square" lIns="91425" tIns="45700" rIns="91425" bIns="45700" anchor="t" anchorCtr="0">
            <a:norm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Corbel"/>
                <a:ea typeface="Corbel"/>
                <a:cs typeface="Corbel"/>
                <a:sym typeface="Corbe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Corbel"/>
                <a:ea typeface="Corbel"/>
                <a:cs typeface="Corbel"/>
                <a:sym typeface="Corbe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72" name="Google Shape;72;p34"/>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73" name="Google Shape;73;p3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5"/>
          <p:cNvSpPr/>
          <p:nvPr/>
        </p:nvSpPr>
        <p:spPr>
          <a:xfrm>
            <a:off x="11815864" y="758952"/>
            <a:ext cx="384048" cy="5330952"/>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5"/>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4" name="Google Shape;14;p2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5" name="Google Shape;15;p2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2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accent1"/>
                </a:solidFill>
                <a:latin typeface="Corbel"/>
                <a:ea typeface="Corbel"/>
                <a:cs typeface="Corbel"/>
                <a:sym typeface="Corbel"/>
              </a:defRPr>
            </a:lvl1pPr>
            <a:lvl2pPr marL="0" marR="0" lvl="1" indent="0" algn="r" rtl="0">
              <a:spcBef>
                <a:spcPts val="0"/>
              </a:spcBef>
              <a:buNone/>
              <a:defRPr sz="1200" b="1" i="0" u="none" strike="noStrike" cap="none">
                <a:solidFill>
                  <a:schemeClr val="accent1"/>
                </a:solidFill>
                <a:latin typeface="Corbel"/>
                <a:ea typeface="Corbel"/>
                <a:cs typeface="Corbel"/>
                <a:sym typeface="Corbel"/>
              </a:defRPr>
            </a:lvl2pPr>
            <a:lvl3pPr marL="0" marR="0" lvl="2" indent="0" algn="r" rtl="0">
              <a:spcBef>
                <a:spcPts val="0"/>
              </a:spcBef>
              <a:buNone/>
              <a:defRPr sz="1200" b="1" i="0" u="none" strike="noStrike" cap="none">
                <a:solidFill>
                  <a:schemeClr val="accent1"/>
                </a:solidFill>
                <a:latin typeface="Corbel"/>
                <a:ea typeface="Corbel"/>
                <a:cs typeface="Corbel"/>
                <a:sym typeface="Corbel"/>
              </a:defRPr>
            </a:lvl3pPr>
            <a:lvl4pPr marL="0" marR="0" lvl="3" indent="0" algn="r" rtl="0">
              <a:spcBef>
                <a:spcPts val="0"/>
              </a:spcBef>
              <a:buNone/>
              <a:defRPr sz="1200" b="1" i="0" u="none" strike="noStrike" cap="none">
                <a:solidFill>
                  <a:schemeClr val="accent1"/>
                </a:solidFill>
                <a:latin typeface="Corbel"/>
                <a:ea typeface="Corbel"/>
                <a:cs typeface="Corbel"/>
                <a:sym typeface="Corbel"/>
              </a:defRPr>
            </a:lvl4pPr>
            <a:lvl5pPr marL="0" marR="0" lvl="4" indent="0" algn="r" rtl="0">
              <a:spcBef>
                <a:spcPts val="0"/>
              </a:spcBef>
              <a:buNone/>
              <a:defRPr sz="1200" b="1" i="0" u="none" strike="noStrike" cap="none">
                <a:solidFill>
                  <a:schemeClr val="accent1"/>
                </a:solidFill>
                <a:latin typeface="Corbel"/>
                <a:ea typeface="Corbel"/>
                <a:cs typeface="Corbel"/>
                <a:sym typeface="Corbel"/>
              </a:defRPr>
            </a:lvl5pPr>
            <a:lvl6pPr marL="0" marR="0" lvl="5" indent="0" algn="r" rtl="0">
              <a:spcBef>
                <a:spcPts val="0"/>
              </a:spcBef>
              <a:buNone/>
              <a:defRPr sz="1200" b="1" i="0" u="none" strike="noStrike" cap="none">
                <a:solidFill>
                  <a:schemeClr val="accent1"/>
                </a:solidFill>
                <a:latin typeface="Corbel"/>
                <a:ea typeface="Corbel"/>
                <a:cs typeface="Corbel"/>
                <a:sym typeface="Corbel"/>
              </a:defRPr>
            </a:lvl6pPr>
            <a:lvl7pPr marL="0" marR="0" lvl="6" indent="0" algn="r" rtl="0">
              <a:spcBef>
                <a:spcPts val="0"/>
              </a:spcBef>
              <a:buNone/>
              <a:defRPr sz="1200" b="1" i="0" u="none" strike="noStrike" cap="none">
                <a:solidFill>
                  <a:schemeClr val="accent1"/>
                </a:solidFill>
                <a:latin typeface="Corbel"/>
                <a:ea typeface="Corbel"/>
                <a:cs typeface="Corbel"/>
                <a:sym typeface="Corbel"/>
              </a:defRPr>
            </a:lvl7pPr>
            <a:lvl8pPr marL="0" marR="0" lvl="7" indent="0" algn="r" rtl="0">
              <a:spcBef>
                <a:spcPts val="0"/>
              </a:spcBef>
              <a:buNone/>
              <a:defRPr sz="1200" b="1" i="0" u="none" strike="noStrike" cap="none">
                <a:solidFill>
                  <a:schemeClr val="accent1"/>
                </a:solidFill>
                <a:latin typeface="Corbel"/>
                <a:ea typeface="Corbel"/>
                <a:cs typeface="Corbel"/>
                <a:sym typeface="Corbel"/>
              </a:defRPr>
            </a:lvl8pPr>
            <a:lvl9pPr marL="0" marR="0" lvl="8" indent="0" algn="r" rtl="0">
              <a:spcBef>
                <a:spcPts val="0"/>
              </a:spcBef>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NZ"/>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93" name="Google Shape;93;p1"/>
          <p:cNvSpPr/>
          <p:nvPr/>
        </p:nvSpPr>
        <p:spPr>
          <a:xfrm>
            <a:off x="-3582" y="752748"/>
            <a:ext cx="1001483" cy="4744251"/>
          </a:xfrm>
          <a:custGeom>
            <a:avLst/>
            <a:gdLst/>
            <a:ahLst/>
            <a:cxnLst/>
            <a:rect l="l" t="t" r="r" b="b"/>
            <a:pathLst>
              <a:path w="1001483" h="4744251" extrusionOk="0">
                <a:moveTo>
                  <a:pt x="0" y="0"/>
                </a:moveTo>
                <a:lnTo>
                  <a:pt x="1001483" y="0"/>
                </a:lnTo>
                <a:lnTo>
                  <a:pt x="0" y="4744251"/>
                </a:lnTo>
                <a:close/>
              </a:path>
            </a:pathLst>
          </a:custGeom>
          <a:solidFill>
            <a:schemeClr val="accent1"/>
          </a:solidFill>
          <a:ln>
            <a:noFill/>
          </a:ln>
        </p:spPr>
      </p:sp>
      <p:sp>
        <p:nvSpPr>
          <p:cNvPr id="94" name="Google Shape;94;p1"/>
          <p:cNvSpPr/>
          <p:nvPr/>
        </p:nvSpPr>
        <p:spPr>
          <a:xfrm>
            <a:off x="7987094" y="761999"/>
            <a:ext cx="4208489" cy="5334001"/>
          </a:xfrm>
          <a:custGeom>
            <a:avLst/>
            <a:gdLst/>
            <a:ahLst/>
            <a:cxnLst/>
            <a:rect l="l" t="t" r="r" b="b"/>
            <a:pathLst>
              <a:path w="4208489" h="5334001" extrusionOk="0">
                <a:moveTo>
                  <a:pt x="1015642" y="0"/>
                </a:moveTo>
                <a:lnTo>
                  <a:pt x="4208489" y="0"/>
                </a:lnTo>
                <a:lnTo>
                  <a:pt x="4208489" y="5334001"/>
                </a:lnTo>
                <a:lnTo>
                  <a:pt x="0" y="5334001"/>
                </a:lnTo>
                <a:close/>
              </a:path>
            </a:pathLst>
          </a:custGeom>
          <a:solidFill>
            <a:schemeClr val="accent1"/>
          </a:solidFill>
          <a:ln>
            <a:noFill/>
          </a:ln>
        </p:spPr>
      </p:sp>
      <p:sp>
        <p:nvSpPr>
          <p:cNvPr id="95" name="Google Shape;95;p1"/>
          <p:cNvSpPr txBox="1">
            <a:spLocks noGrp="1"/>
          </p:cNvSpPr>
          <p:nvPr>
            <p:ph type="ctrTitle"/>
          </p:nvPr>
        </p:nvSpPr>
        <p:spPr>
          <a:xfrm>
            <a:off x="1069849" y="1298448"/>
            <a:ext cx="7056444" cy="3255264"/>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accent1"/>
              </a:buClr>
              <a:buSzPts val="5900"/>
              <a:buFont typeface="Corbel"/>
              <a:buNone/>
            </a:pPr>
            <a:r>
              <a:rPr lang="en-NZ">
                <a:solidFill>
                  <a:schemeClr val="accent1"/>
                </a:solidFill>
              </a:rPr>
              <a:t>Waitakere BMX Club</a:t>
            </a:r>
            <a:br>
              <a:rPr lang="en-NZ">
                <a:solidFill>
                  <a:schemeClr val="accent1"/>
                </a:solidFill>
              </a:rPr>
            </a:br>
            <a:r>
              <a:rPr lang="en-NZ">
                <a:solidFill>
                  <a:schemeClr val="accent1"/>
                </a:solidFill>
              </a:rPr>
              <a:t>2.4 (Practice task)</a:t>
            </a:r>
            <a:endParaRPr/>
          </a:p>
        </p:txBody>
      </p:sp>
      <p:sp>
        <p:nvSpPr>
          <p:cNvPr id="96" name="Google Shape;96;p1"/>
          <p:cNvSpPr txBox="1">
            <a:spLocks noGrp="1"/>
          </p:cNvSpPr>
          <p:nvPr>
            <p:ph type="subTitle" idx="1"/>
          </p:nvPr>
        </p:nvSpPr>
        <p:spPr>
          <a:xfrm>
            <a:off x="8528702" y="4084889"/>
            <a:ext cx="3021621" cy="170915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SzPts val="1800"/>
              <a:buNone/>
            </a:pPr>
            <a:r>
              <a:rPr lang="en-NZ" sz="1800">
                <a:solidFill>
                  <a:srgbClr val="FFFFFF"/>
                </a:solidFill>
              </a:rPr>
              <a:t>(Your name)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cxnSp>
        <p:nvCxnSpPr>
          <p:cNvPr id="169" name="Google Shape;169;p9"/>
          <p:cNvCxnSpPr/>
          <p:nvPr/>
        </p:nvCxnSpPr>
        <p:spPr>
          <a:xfrm flipH="1">
            <a:off x="7654219" y="3429000"/>
            <a:ext cx="1" cy="587512"/>
          </a:xfrm>
          <a:prstGeom prst="straightConnector1">
            <a:avLst/>
          </a:prstGeom>
          <a:noFill/>
          <a:ln w="9525" cap="flat" cmpd="sng">
            <a:solidFill>
              <a:schemeClr val="accent1"/>
            </a:solidFill>
            <a:prstDash val="solid"/>
            <a:round/>
            <a:headEnd type="none" w="sm" len="sm"/>
            <a:tailEnd type="none" w="sm" len="sm"/>
          </a:ln>
        </p:spPr>
      </p:cxnSp>
      <p:sp>
        <p:nvSpPr>
          <p:cNvPr id="170" name="Google Shape;170;p9"/>
          <p:cNvSpPr txBox="1">
            <a:spLocks noGrp="1"/>
          </p:cNvSpPr>
          <p:nvPr>
            <p:ph type="title"/>
          </p:nvPr>
        </p:nvSpPr>
        <p:spPr>
          <a:xfrm>
            <a:off x="252919" y="1123837"/>
            <a:ext cx="2947482" cy="262232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Website Structure</a:t>
            </a:r>
            <a:endParaRPr/>
          </a:p>
        </p:txBody>
      </p:sp>
      <p:sp>
        <p:nvSpPr>
          <p:cNvPr id="171" name="Google Shape;171;p9"/>
          <p:cNvSpPr/>
          <p:nvPr/>
        </p:nvSpPr>
        <p:spPr>
          <a:xfrm>
            <a:off x="6585752" y="1825625"/>
            <a:ext cx="2405849" cy="1603375"/>
          </a:xfrm>
          <a:prstGeom prst="rect">
            <a:avLst/>
          </a:prstGeom>
          <a:solidFill>
            <a:schemeClr val="lt1"/>
          </a:solidFill>
          <a:ln w="10775" cap="flat" cmpd="sng">
            <a:solidFill>
              <a:srgbClr val="AF76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rgbClr val="000000"/>
                </a:solidFill>
                <a:latin typeface="Corbel"/>
                <a:ea typeface="Corbel"/>
                <a:cs typeface="Corbel"/>
                <a:sym typeface="Corbel"/>
              </a:rPr>
              <a:t>index.html</a:t>
            </a:r>
            <a:endParaRPr/>
          </a:p>
        </p:txBody>
      </p:sp>
      <p:sp>
        <p:nvSpPr>
          <p:cNvPr id="172" name="Google Shape;172;p9"/>
          <p:cNvSpPr/>
          <p:nvPr/>
        </p:nvSpPr>
        <p:spPr>
          <a:xfrm>
            <a:off x="9233888" y="3884272"/>
            <a:ext cx="2405849" cy="1603375"/>
          </a:xfrm>
          <a:prstGeom prst="rect">
            <a:avLst/>
          </a:prstGeom>
          <a:solidFill>
            <a:schemeClr val="lt1"/>
          </a:solidFill>
          <a:ln w="10775" cap="flat" cmpd="sng">
            <a:solidFill>
              <a:srgbClr val="AF76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rgbClr val="000000"/>
                </a:solidFill>
                <a:latin typeface="Corbel"/>
                <a:ea typeface="Corbel"/>
                <a:cs typeface="Corbel"/>
                <a:sym typeface="Corbel"/>
              </a:rPr>
              <a:t>results.html</a:t>
            </a:r>
            <a:endParaRPr/>
          </a:p>
        </p:txBody>
      </p:sp>
      <p:sp>
        <p:nvSpPr>
          <p:cNvPr id="173" name="Google Shape;173;p9"/>
          <p:cNvSpPr/>
          <p:nvPr/>
        </p:nvSpPr>
        <p:spPr>
          <a:xfrm>
            <a:off x="3814443" y="3949699"/>
            <a:ext cx="2405849" cy="1603375"/>
          </a:xfrm>
          <a:prstGeom prst="rect">
            <a:avLst/>
          </a:prstGeom>
          <a:solidFill>
            <a:schemeClr val="lt1"/>
          </a:solidFill>
          <a:ln w="10775" cap="flat" cmpd="sng">
            <a:solidFill>
              <a:srgbClr val="AF76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rgbClr val="000000"/>
                </a:solidFill>
                <a:latin typeface="Corbel"/>
                <a:ea typeface="Corbel"/>
                <a:cs typeface="Corbel"/>
                <a:sym typeface="Corbel"/>
              </a:rPr>
              <a:t>our_track.html</a:t>
            </a:r>
            <a:endParaRPr/>
          </a:p>
        </p:txBody>
      </p:sp>
      <p:cxnSp>
        <p:nvCxnSpPr>
          <p:cNvPr id="174" name="Google Shape;174;p9"/>
          <p:cNvCxnSpPr/>
          <p:nvPr/>
        </p:nvCxnSpPr>
        <p:spPr>
          <a:xfrm flipH="1">
            <a:off x="5359156" y="3209786"/>
            <a:ext cx="1226597" cy="739914"/>
          </a:xfrm>
          <a:prstGeom prst="straightConnector1">
            <a:avLst/>
          </a:prstGeom>
          <a:noFill/>
          <a:ln w="9525" cap="flat" cmpd="sng">
            <a:solidFill>
              <a:schemeClr val="accent1"/>
            </a:solidFill>
            <a:prstDash val="solid"/>
            <a:round/>
            <a:headEnd type="none" w="sm" len="sm"/>
            <a:tailEnd type="none" w="sm" len="sm"/>
          </a:ln>
        </p:spPr>
      </p:cxnSp>
      <p:cxnSp>
        <p:nvCxnSpPr>
          <p:cNvPr id="175" name="Google Shape;175;p9"/>
          <p:cNvCxnSpPr/>
          <p:nvPr/>
        </p:nvCxnSpPr>
        <p:spPr>
          <a:xfrm rot="10800000">
            <a:off x="8982726" y="3301798"/>
            <a:ext cx="1454087" cy="582474"/>
          </a:xfrm>
          <a:prstGeom prst="straightConnector1">
            <a:avLst/>
          </a:prstGeom>
          <a:noFill/>
          <a:ln w="9525" cap="flat" cmpd="sng">
            <a:solidFill>
              <a:schemeClr val="accent1"/>
            </a:solidFill>
            <a:prstDash val="solid"/>
            <a:round/>
            <a:headEnd type="none" w="sm" len="sm"/>
            <a:tailEnd type="none" w="sm" len="sm"/>
          </a:ln>
        </p:spPr>
      </p:cxnSp>
      <p:sp>
        <p:nvSpPr>
          <p:cNvPr id="176" name="Google Shape;176;p9"/>
          <p:cNvSpPr/>
          <p:nvPr/>
        </p:nvSpPr>
        <p:spPr>
          <a:xfrm>
            <a:off x="6451296" y="3884272"/>
            <a:ext cx="2405849" cy="1603375"/>
          </a:xfrm>
          <a:prstGeom prst="rect">
            <a:avLst/>
          </a:prstGeom>
          <a:solidFill>
            <a:schemeClr val="lt1"/>
          </a:solidFill>
          <a:ln w="10775" cap="flat" cmpd="sng">
            <a:solidFill>
              <a:srgbClr val="AF76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rgbClr val="000000"/>
                </a:solidFill>
                <a:latin typeface="Corbel"/>
                <a:ea typeface="Corbel"/>
                <a:cs typeface="Corbel"/>
                <a:sym typeface="Corbel"/>
              </a:rPr>
              <a:t>gallery.html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Low fidelity mock up of the home page</a:t>
            </a:r>
            <a:endParaRPr/>
          </a:p>
        </p:txBody>
      </p:sp>
      <p:sp>
        <p:nvSpPr>
          <p:cNvPr id="183" name="Google Shape;183;p10"/>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pic>
        <p:nvPicPr>
          <p:cNvPr id="184" name="Google Shape;184;p10"/>
          <p:cNvPicPr preferRelativeResize="0"/>
          <p:nvPr/>
        </p:nvPicPr>
        <p:blipFill rotWithShape="1">
          <a:blip r:embed="rId3">
            <a:alphaModFix/>
          </a:blip>
          <a:srcRect t="526" r="-1" b="1327"/>
          <a:stretch/>
        </p:blipFill>
        <p:spPr>
          <a:xfrm>
            <a:off x="4612031" y="1"/>
            <a:ext cx="6708099" cy="6857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Image compression</a:t>
            </a:r>
            <a:endParaRPr/>
          </a:p>
        </p:txBody>
      </p:sp>
      <p:sp>
        <p:nvSpPr>
          <p:cNvPr id="191" name="Google Shape;191;p11"/>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endParaRPr/>
          </a:p>
        </p:txBody>
      </p:sp>
      <p:sp>
        <p:nvSpPr>
          <p:cNvPr id="197" name="Google Shape;197;p12"/>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6819"/>
              <a:buNone/>
            </a:pPr>
            <a:r>
              <a:rPr lang="en-NZ" sz="6819"/>
              <a:t>Step 3 : Ideate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Colour palette</a:t>
            </a:r>
            <a:endParaRPr/>
          </a:p>
        </p:txBody>
      </p:sp>
      <p:sp>
        <p:nvSpPr>
          <p:cNvPr id="204" name="Google Shape;204;p13"/>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p14"/>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9270263" y="761999"/>
            <a:ext cx="2925318" cy="5334001"/>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0" y="0"/>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13" name="Google Shape;213;p14"/>
          <p:cNvSpPr/>
          <p:nvPr/>
        </p:nvSpPr>
        <p:spPr>
          <a:xfrm>
            <a:off x="0" y="4367639"/>
            <a:ext cx="11707367" cy="1852186"/>
          </a:xfrm>
          <a:prstGeom prst="rect">
            <a:avLst/>
          </a:prstGeom>
          <a:solidFill>
            <a:srgbClr val="3959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txBox="1">
            <a:spLocks noGrp="1"/>
          </p:cNvSpPr>
          <p:nvPr>
            <p:ph type="title"/>
          </p:nvPr>
        </p:nvSpPr>
        <p:spPr>
          <a:xfrm>
            <a:off x="1069848" y="4590661"/>
            <a:ext cx="10210862" cy="106569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r>
              <a:rPr lang="en-NZ" sz="5900" b="1"/>
              <a:t>Font Combinations</a:t>
            </a:r>
            <a:endParaRPr/>
          </a:p>
        </p:txBody>
      </p:sp>
      <p:pic>
        <p:nvPicPr>
          <p:cNvPr id="215" name="Google Shape;215;p14"/>
          <p:cNvPicPr preferRelativeResize="0"/>
          <p:nvPr/>
        </p:nvPicPr>
        <p:blipFill rotWithShape="1">
          <a:blip r:embed="rId3">
            <a:alphaModFix/>
          </a:blip>
          <a:srcRect/>
          <a:stretch/>
        </p:blipFill>
        <p:spPr>
          <a:xfrm>
            <a:off x="149291" y="555834"/>
            <a:ext cx="3331905" cy="2615544"/>
          </a:xfrm>
          <a:prstGeom prst="rect">
            <a:avLst/>
          </a:prstGeom>
          <a:noFill/>
          <a:ln>
            <a:noFill/>
          </a:ln>
        </p:spPr>
      </p:pic>
      <p:pic>
        <p:nvPicPr>
          <p:cNvPr id="216" name="Google Shape;216;p14"/>
          <p:cNvPicPr preferRelativeResize="0"/>
          <p:nvPr/>
        </p:nvPicPr>
        <p:blipFill rotWithShape="1">
          <a:blip r:embed="rId4">
            <a:alphaModFix/>
          </a:blip>
          <a:srcRect/>
          <a:stretch/>
        </p:blipFill>
        <p:spPr>
          <a:xfrm>
            <a:off x="7403746" y="555834"/>
            <a:ext cx="4638963" cy="2829766"/>
          </a:xfrm>
          <a:prstGeom prst="rect">
            <a:avLst/>
          </a:prstGeom>
          <a:noFill/>
          <a:ln>
            <a:noFill/>
          </a:ln>
        </p:spPr>
      </p:pic>
      <p:pic>
        <p:nvPicPr>
          <p:cNvPr id="217" name="Google Shape;217;p14"/>
          <p:cNvPicPr preferRelativeResize="0">
            <a:picLocks noGrp="1"/>
          </p:cNvPicPr>
          <p:nvPr>
            <p:ph type="body" idx="1"/>
          </p:nvPr>
        </p:nvPicPr>
        <p:blipFill rotWithShape="1">
          <a:blip r:embed="rId5">
            <a:alphaModFix/>
          </a:blip>
          <a:srcRect/>
          <a:stretch/>
        </p:blipFill>
        <p:spPr>
          <a:xfrm>
            <a:off x="3511100" y="1295071"/>
            <a:ext cx="4036628" cy="17458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5"/>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endParaRPr/>
          </a:p>
        </p:txBody>
      </p:sp>
      <p:sp>
        <p:nvSpPr>
          <p:cNvPr id="223" name="Google Shape;223;p15"/>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5500"/>
              <a:buNone/>
            </a:pPr>
            <a:r>
              <a:rPr lang="en-NZ" sz="5500"/>
              <a:t>Step 4 : Protype/ Testing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a:t>Site setup</a:t>
            </a:r>
            <a:endParaRPr/>
          </a:p>
        </p:txBody>
      </p:sp>
      <p:sp>
        <p:nvSpPr>
          <p:cNvPr id="230" name="Google Shape;230;p16"/>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A vs B testing</a:t>
            </a:r>
            <a:br>
              <a:rPr lang="en-NZ" b="1"/>
            </a:br>
            <a:r>
              <a:rPr lang="en-NZ" b="1"/>
              <a:t>(colours)</a:t>
            </a:r>
            <a:endParaRPr/>
          </a:p>
        </p:txBody>
      </p:sp>
      <p:sp>
        <p:nvSpPr>
          <p:cNvPr id="237" name="Google Shape;237;p1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A vs B testing</a:t>
            </a:r>
            <a:br>
              <a:rPr lang="en-NZ" b="1"/>
            </a:br>
            <a:r>
              <a:rPr lang="en-NZ" b="1"/>
              <a:t>(fonts)</a:t>
            </a:r>
            <a:endParaRPr/>
          </a:p>
        </p:txBody>
      </p:sp>
      <p:sp>
        <p:nvSpPr>
          <p:cNvPr id="244" name="Google Shape;244;p18"/>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03" name="Google Shape;103;p2"/>
          <p:cNvSpPr/>
          <p:nvPr/>
        </p:nvSpPr>
        <p:spPr>
          <a:xfrm>
            <a:off x="1" y="758952"/>
            <a:ext cx="10905976" cy="16511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04" name="Google Shape;104;p2"/>
          <p:cNvSpPr txBox="1">
            <a:spLocks noGrp="1"/>
          </p:cNvSpPr>
          <p:nvPr>
            <p:ph type="title"/>
          </p:nvPr>
        </p:nvSpPr>
        <p:spPr>
          <a:xfrm>
            <a:off x="1600754" y="1087374"/>
            <a:ext cx="8983489" cy="100097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Relevant Implication</a:t>
            </a:r>
            <a:endParaRPr/>
          </a:p>
        </p:txBody>
      </p:sp>
      <p:sp>
        <p:nvSpPr>
          <p:cNvPr id="105" name="Google Shape;105;p2"/>
          <p:cNvSpPr/>
          <p:nvPr/>
        </p:nvSpPr>
        <p:spPr>
          <a:xfrm>
            <a:off x="11014533" y="758952"/>
            <a:ext cx="1185379" cy="1651133"/>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763" y="2526526"/>
            <a:ext cx="1169701" cy="3563378"/>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279019" y="2526526"/>
            <a:ext cx="10920893" cy="3563377"/>
          </a:xfrm>
          <a:prstGeom prst="rect">
            <a:avLst/>
          </a:prstGeom>
          <a:solidFill>
            <a:srgbClr val="FCF4DD">
              <a:alpha val="6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08" name="Google Shape;108;p2"/>
          <p:cNvSpPr txBox="1">
            <a:spLocks noGrp="1"/>
          </p:cNvSpPr>
          <p:nvPr>
            <p:ph type="body" idx="1"/>
          </p:nvPr>
        </p:nvSpPr>
        <p:spPr>
          <a:xfrm>
            <a:off x="1600753" y="2535446"/>
            <a:ext cx="8983489" cy="3554457"/>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r>
              <a:rPr lang="en-US" dirty="0">
                <a:solidFill>
                  <a:schemeClr val="dk1"/>
                </a:solidFill>
              </a:rPr>
              <a:t>Aesthetics. My website will incorporate all the shiny flashy stuff that I can reasonably include and in a manner that does not distract the user from the object at hand, which is the glorification of the wonderful Waikato motor </a:t>
            </a:r>
            <a:r>
              <a:rPr lang="en-US">
                <a:solidFill>
                  <a:schemeClr val="dk1"/>
                </a:solidFill>
              </a:rPr>
              <a:t>polo club.</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Feedback from client / stakeholders</a:t>
            </a:r>
            <a:endParaRPr/>
          </a:p>
        </p:txBody>
      </p:sp>
      <p:sp>
        <p:nvSpPr>
          <p:cNvPr id="251" name="Google Shape;251;p19"/>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Cross browser testing</a:t>
            </a:r>
            <a:endParaRPr/>
          </a:p>
        </p:txBody>
      </p:sp>
      <p:sp>
        <p:nvSpPr>
          <p:cNvPr id="258" name="Google Shape;258;p20"/>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Testing Procedures:</a:t>
            </a:r>
            <a:br>
              <a:rPr lang="en-NZ" b="1"/>
            </a:br>
            <a:br>
              <a:rPr lang="en-NZ" b="1"/>
            </a:br>
            <a:r>
              <a:rPr lang="en-NZ" b="1"/>
              <a:t>Validating the HTML/CSS</a:t>
            </a:r>
            <a:endParaRPr/>
          </a:p>
        </p:txBody>
      </p:sp>
      <p:sp>
        <p:nvSpPr>
          <p:cNvPr id="265" name="Google Shape;265;p21"/>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2"/>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endParaRPr/>
          </a:p>
        </p:txBody>
      </p:sp>
      <p:sp>
        <p:nvSpPr>
          <p:cNvPr id="271" name="Google Shape;271;p22"/>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3300"/>
              <a:buNone/>
            </a:pPr>
            <a:r>
              <a:rPr lang="en-NZ" sz="3300"/>
              <a:t>Explain how your final design addressed the relevant implications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Addressing relevant implication :</a:t>
            </a:r>
            <a:br>
              <a:rPr lang="en-NZ" b="1"/>
            </a:br>
            <a:r>
              <a:rPr lang="en-NZ" b="1"/>
              <a:t>Usability  </a:t>
            </a:r>
            <a:endParaRPr/>
          </a:p>
        </p:txBody>
      </p:sp>
      <p:sp>
        <p:nvSpPr>
          <p:cNvPr id="277" name="Google Shape;277;p23"/>
          <p:cNvSpPr txBox="1">
            <a:spLocks noGrp="1"/>
          </p:cNvSpPr>
          <p:nvPr>
            <p:ph type="body" idx="1"/>
          </p:nvPr>
        </p:nvSpPr>
        <p:spPr>
          <a:xfrm>
            <a:off x="3498111" y="864108"/>
            <a:ext cx="8187069" cy="5993892"/>
          </a:xfrm>
          <a:prstGeom prst="rect">
            <a:avLst/>
          </a:prstGeom>
          <a:noFill/>
          <a:ln>
            <a:noFill/>
          </a:ln>
        </p:spPr>
        <p:txBody>
          <a:bodyPr spcFirstLastPara="1" wrap="square" lIns="91425" tIns="45700" rIns="91425" bIns="45700" anchor="ctr" anchorCtr="0">
            <a:normAutofit/>
          </a:bodyPr>
          <a:lstStyle/>
          <a:p>
            <a:pPr marL="0" lvl="0" indent="0" algn="l" rtl="0">
              <a:lnSpc>
                <a:spcPct val="70000"/>
              </a:lnSpc>
              <a:spcBef>
                <a:spcPts val="0"/>
              </a:spcBef>
              <a:spcAft>
                <a:spcPts val="0"/>
              </a:spcAft>
              <a:buSzPts val="2720"/>
              <a:buNone/>
            </a:pPr>
            <a:r>
              <a:rPr lang="en-NZ" sz="2720">
                <a:solidFill>
                  <a:srgbClr val="FF0000"/>
                </a:solidFill>
              </a:rPr>
              <a:t>A relevant implication that I focussed on during the creation of my website was usability. </a:t>
            </a:r>
            <a:r>
              <a:rPr lang="en-NZ" sz="2720">
                <a:solidFill>
                  <a:schemeClr val="dk1"/>
                </a:solidFill>
              </a:rPr>
              <a:t>Usability is the process of making my site easy for my end users to navigate. I wanted to present my information and photography in a minimalistic way so that a wide range of people could access my site. </a:t>
            </a:r>
            <a:r>
              <a:rPr lang="en-NZ" sz="2720">
                <a:solidFill>
                  <a:srgbClr val="0070C0"/>
                </a:solidFill>
              </a:rPr>
              <a:t>For example, I made sure that I used the colour ??? For my hover effect on my main navigation bar, this gave clear contrast allowing users to instantly recognize their location on the nav bar. Furthermore, I had a footer with secondary hyperlinks so that the user wouldn’t have to scroll to the top unnecessarily. When trialling my site, some of my end users thought that my font in the nav bar was too small, therefore I changed the font to 120% to make it easier to read, especially for people who wear glasses etc. </a:t>
            </a:r>
            <a:r>
              <a:rPr lang="en-NZ" sz="2720">
                <a:solidFill>
                  <a:srgbClr val="FF0000"/>
                </a:solidFill>
              </a:rPr>
              <a:t>My target audience is young people to older people across NZ who have an interest in BMX. My site also uses media queries to ensure that it scales across different devices so that it can be accessed on phones and different monitor sizes.</a:t>
            </a:r>
            <a:r>
              <a:rPr lang="en-NZ" sz="2720">
                <a:solidFill>
                  <a:srgbClr val="0070C0"/>
                </a:solidFill>
              </a:rPr>
              <a:t> </a:t>
            </a:r>
            <a:endParaRPr/>
          </a:p>
        </p:txBody>
      </p:sp>
      <p:sp>
        <p:nvSpPr>
          <p:cNvPr id="278" name="Google Shape;278;p23"/>
          <p:cNvSpPr/>
          <p:nvPr/>
        </p:nvSpPr>
        <p:spPr>
          <a:xfrm>
            <a:off x="2576511" y="864108"/>
            <a:ext cx="623889" cy="59093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Z" sz="5400">
                <a:solidFill>
                  <a:schemeClr val="dk1"/>
                </a:solidFill>
                <a:latin typeface="Corbel"/>
                <a:ea typeface="Corbel"/>
                <a:cs typeface="Corbel"/>
                <a:sym typeface="Corbel"/>
              </a:rPr>
              <a:t>S</a:t>
            </a:r>
            <a:endParaRPr/>
          </a:p>
          <a:p>
            <a:pPr marL="0" marR="0" lvl="0" indent="0" algn="ctr" rtl="0">
              <a:spcBef>
                <a:spcPts val="0"/>
              </a:spcBef>
              <a:spcAft>
                <a:spcPts val="0"/>
              </a:spcAft>
              <a:buNone/>
            </a:pPr>
            <a:r>
              <a:rPr lang="en-NZ" sz="5400" b="0" cap="none">
                <a:solidFill>
                  <a:schemeClr val="dk1"/>
                </a:solidFill>
                <a:latin typeface="Corbel"/>
                <a:ea typeface="Corbel"/>
                <a:cs typeface="Corbel"/>
                <a:sym typeface="Corbel"/>
              </a:rPr>
              <a:t>E</a:t>
            </a:r>
            <a:endParaRPr/>
          </a:p>
          <a:p>
            <a:pPr marL="0" marR="0" lvl="0" indent="0" algn="ctr" rtl="0">
              <a:spcBef>
                <a:spcPts val="0"/>
              </a:spcBef>
              <a:spcAft>
                <a:spcPts val="0"/>
              </a:spcAft>
              <a:buNone/>
            </a:pPr>
            <a:endParaRPr sz="5400" b="0" cap="none">
              <a:solidFill>
                <a:schemeClr val="dk1"/>
              </a:solidFill>
              <a:latin typeface="Corbel"/>
              <a:ea typeface="Corbel"/>
              <a:cs typeface="Corbel"/>
              <a:sym typeface="Corbel"/>
            </a:endParaRPr>
          </a:p>
          <a:p>
            <a:pPr marL="0" marR="0" lvl="0" indent="0" algn="ctr" rtl="0">
              <a:spcBef>
                <a:spcPts val="0"/>
              </a:spcBef>
              <a:spcAft>
                <a:spcPts val="0"/>
              </a:spcAft>
              <a:buNone/>
            </a:pPr>
            <a:r>
              <a:rPr lang="en-NZ" sz="5400">
                <a:solidFill>
                  <a:schemeClr val="dk1"/>
                </a:solidFill>
                <a:latin typeface="Corbel"/>
                <a:ea typeface="Corbel"/>
                <a:cs typeface="Corbel"/>
                <a:sym typeface="Corbel"/>
              </a:rPr>
              <a:t>X</a:t>
            </a:r>
            <a:endParaRPr/>
          </a:p>
          <a:p>
            <a:pPr marL="0" marR="0" lvl="0" indent="0" algn="ctr" rtl="0">
              <a:spcBef>
                <a:spcPts val="0"/>
              </a:spcBef>
              <a:spcAft>
                <a:spcPts val="0"/>
              </a:spcAft>
              <a:buNone/>
            </a:pPr>
            <a:endParaRPr sz="5400">
              <a:solidFill>
                <a:schemeClr val="dk1"/>
              </a:solidFill>
              <a:latin typeface="Corbel"/>
              <a:ea typeface="Corbel"/>
              <a:cs typeface="Corbel"/>
              <a:sym typeface="Corbel"/>
            </a:endParaRPr>
          </a:p>
          <a:p>
            <a:pPr marL="0" marR="0" lvl="0" indent="0" algn="ctr" rtl="0">
              <a:spcBef>
                <a:spcPts val="0"/>
              </a:spcBef>
              <a:spcAft>
                <a:spcPts val="0"/>
              </a:spcAft>
              <a:buNone/>
            </a:pPr>
            <a:endParaRPr sz="5400">
              <a:solidFill>
                <a:schemeClr val="dk1"/>
              </a:solidFill>
              <a:latin typeface="Corbel"/>
              <a:ea typeface="Corbel"/>
              <a:cs typeface="Corbel"/>
              <a:sym typeface="Corbel"/>
            </a:endParaRPr>
          </a:p>
          <a:p>
            <a:pPr marL="0" marR="0" lvl="0" indent="0" algn="ctr" rtl="0">
              <a:spcBef>
                <a:spcPts val="0"/>
              </a:spcBef>
              <a:spcAft>
                <a:spcPts val="0"/>
              </a:spcAft>
              <a:buNone/>
            </a:pPr>
            <a:r>
              <a:rPr lang="en-NZ" sz="5400" b="0" cap="none">
                <a:solidFill>
                  <a:schemeClr val="dk1"/>
                </a:solidFill>
                <a:latin typeface="Corbel"/>
                <a:ea typeface="Corbel"/>
                <a:cs typeface="Corbel"/>
                <a:sym typeface="Corbel"/>
              </a:rPr>
              <a:t>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75248d77c4_0_0"/>
          <p:cNvSpPr txBox="1">
            <a:spLocks noGrp="1"/>
          </p:cNvSpPr>
          <p:nvPr>
            <p:ph type="title"/>
          </p:nvPr>
        </p:nvSpPr>
        <p:spPr>
          <a:xfrm>
            <a:off x="252919" y="1123837"/>
            <a:ext cx="2947500" cy="4601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85" name="Google Shape;285;g75248d77c4_0_0"/>
          <p:cNvSpPr txBox="1">
            <a:spLocks noGrp="1"/>
          </p:cNvSpPr>
          <p:nvPr>
            <p:ph type="body" idx="1"/>
          </p:nvPr>
        </p:nvSpPr>
        <p:spPr>
          <a:xfrm>
            <a:off x="3869268" y="864108"/>
            <a:ext cx="7315200" cy="5120700"/>
          </a:xfrm>
          <a:prstGeom prst="rect">
            <a:avLst/>
          </a:prstGeom>
        </p:spPr>
        <p:txBody>
          <a:bodyPr spcFirstLastPara="1" wrap="square" lIns="91425" tIns="45700" rIns="91425" bIns="45700" anchor="ctr" anchorCtr="0">
            <a:noAutofit/>
          </a:bodyPr>
          <a:lstStyle/>
          <a:p>
            <a:pPr marL="0" lvl="0" indent="0" algn="l" rtl="0">
              <a:spcBef>
                <a:spcPts val="12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Addressing relevant implication : </a:t>
            </a:r>
            <a:endParaRPr/>
          </a:p>
        </p:txBody>
      </p:sp>
      <p:sp>
        <p:nvSpPr>
          <p:cNvPr id="291" name="Google Shape;291;p2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15" name="Google Shape;115;p3"/>
          <p:cNvSpPr/>
          <p:nvPr/>
        </p:nvSpPr>
        <p:spPr>
          <a:xfrm>
            <a:off x="1" y="758952"/>
            <a:ext cx="10905976" cy="16511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16" name="Google Shape;116;p3"/>
          <p:cNvSpPr txBox="1">
            <a:spLocks noGrp="1"/>
          </p:cNvSpPr>
          <p:nvPr>
            <p:ph type="title"/>
          </p:nvPr>
        </p:nvSpPr>
        <p:spPr>
          <a:xfrm>
            <a:off x="1600754" y="1087374"/>
            <a:ext cx="8983489" cy="100097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Relevant Implication</a:t>
            </a:r>
            <a:endParaRPr/>
          </a:p>
        </p:txBody>
      </p:sp>
      <p:sp>
        <p:nvSpPr>
          <p:cNvPr id="117" name="Google Shape;117;p3"/>
          <p:cNvSpPr/>
          <p:nvPr/>
        </p:nvSpPr>
        <p:spPr>
          <a:xfrm>
            <a:off x="11014533" y="758952"/>
            <a:ext cx="1185379" cy="1651133"/>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63" y="2526526"/>
            <a:ext cx="1169701" cy="3563378"/>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279019" y="2526526"/>
            <a:ext cx="10920893" cy="3563377"/>
          </a:xfrm>
          <a:prstGeom prst="rect">
            <a:avLst/>
          </a:prstGeom>
          <a:solidFill>
            <a:srgbClr val="FCF4DD">
              <a:alpha val="6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20" name="Google Shape;120;p3"/>
          <p:cNvSpPr txBox="1">
            <a:spLocks noGrp="1"/>
          </p:cNvSpPr>
          <p:nvPr>
            <p:ph type="body" idx="1"/>
          </p:nvPr>
        </p:nvSpPr>
        <p:spPr>
          <a:xfrm>
            <a:off x="1600753" y="2535446"/>
            <a:ext cx="8983489" cy="3554457"/>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27" name="Google Shape;127;p4"/>
          <p:cNvSpPr/>
          <p:nvPr/>
        </p:nvSpPr>
        <p:spPr>
          <a:xfrm>
            <a:off x="1" y="758952"/>
            <a:ext cx="10905976" cy="16511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28" name="Google Shape;128;p4"/>
          <p:cNvSpPr txBox="1">
            <a:spLocks noGrp="1"/>
          </p:cNvSpPr>
          <p:nvPr>
            <p:ph type="title"/>
          </p:nvPr>
        </p:nvSpPr>
        <p:spPr>
          <a:xfrm>
            <a:off x="1600754" y="1087374"/>
            <a:ext cx="8983489" cy="100097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Relevant Implication</a:t>
            </a:r>
            <a:endParaRPr/>
          </a:p>
        </p:txBody>
      </p:sp>
      <p:sp>
        <p:nvSpPr>
          <p:cNvPr id="129" name="Google Shape;129;p4"/>
          <p:cNvSpPr/>
          <p:nvPr/>
        </p:nvSpPr>
        <p:spPr>
          <a:xfrm>
            <a:off x="11014533" y="758952"/>
            <a:ext cx="1185379" cy="1651133"/>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763" y="2526526"/>
            <a:ext cx="1169701" cy="3563378"/>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279019" y="2526526"/>
            <a:ext cx="10920893" cy="3563377"/>
          </a:xfrm>
          <a:prstGeom prst="rect">
            <a:avLst/>
          </a:prstGeom>
          <a:solidFill>
            <a:srgbClr val="FCF4DD">
              <a:alpha val="6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32" name="Google Shape;132;p4"/>
          <p:cNvSpPr txBox="1">
            <a:spLocks noGrp="1"/>
          </p:cNvSpPr>
          <p:nvPr>
            <p:ph type="body" idx="1"/>
          </p:nvPr>
        </p:nvSpPr>
        <p:spPr>
          <a:xfrm>
            <a:off x="1600753" y="2535446"/>
            <a:ext cx="8983489" cy="3554457"/>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endParaRPr/>
          </a:p>
        </p:txBody>
      </p:sp>
      <p:sp>
        <p:nvSpPr>
          <p:cNvPr id="138" name="Google Shape;138;p5"/>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6819"/>
              <a:buNone/>
            </a:pPr>
            <a:r>
              <a:rPr lang="en-NZ" sz="6819"/>
              <a:t>Step 1 : Empathize</a:t>
            </a:r>
            <a:endParaRPr sz="6819"/>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Task 1 :</a:t>
            </a:r>
            <a:br>
              <a:rPr lang="en-NZ" b="1"/>
            </a:br>
            <a:br>
              <a:rPr lang="en-NZ" b="1"/>
            </a:br>
            <a:r>
              <a:rPr lang="en-NZ" b="1"/>
              <a:t>Identify your client and the purpose of your website, who is your target audience?</a:t>
            </a:r>
            <a:endParaRPr/>
          </a:p>
        </p:txBody>
      </p:sp>
      <p:sp>
        <p:nvSpPr>
          <p:cNvPr id="145" name="Google Shape;145;p6"/>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211455" algn="l" rtl="0">
              <a:lnSpc>
                <a:spcPct val="90000"/>
              </a:lnSpc>
              <a:spcBef>
                <a:spcPts val="0"/>
              </a:spcBef>
              <a:spcAft>
                <a:spcPts val="0"/>
              </a:spcAft>
              <a:buSzPts val="3330"/>
              <a:buChar char="●"/>
            </a:pPr>
            <a:r>
              <a:rPr lang="en-NZ" sz="3330"/>
              <a:t>The client I will be developing a website for is Waitakere BMX Club, I have been asked by the president to design a new, modern looking site that will attract more users to site to promote the club.</a:t>
            </a:r>
            <a:endParaRPr/>
          </a:p>
          <a:p>
            <a:pPr marL="182880" lvl="0" indent="0" algn="l" rtl="0">
              <a:lnSpc>
                <a:spcPct val="90000"/>
              </a:lnSpc>
              <a:spcBef>
                <a:spcPts val="1200"/>
              </a:spcBef>
              <a:spcAft>
                <a:spcPts val="0"/>
              </a:spcAft>
              <a:buSzPts val="3330"/>
              <a:buNone/>
            </a:pPr>
            <a:endParaRPr sz="3330"/>
          </a:p>
          <a:p>
            <a:pPr marL="182880" lvl="0" indent="-211455" algn="l" rtl="0">
              <a:lnSpc>
                <a:spcPct val="90000"/>
              </a:lnSpc>
              <a:spcBef>
                <a:spcPts val="1200"/>
              </a:spcBef>
              <a:spcAft>
                <a:spcPts val="0"/>
              </a:spcAft>
              <a:buSzPts val="3330"/>
              <a:buChar char="●"/>
            </a:pPr>
            <a:r>
              <a:rPr lang="en-NZ" sz="3330"/>
              <a:t>The target audience of this site is our local community, other BMXers from around New  Zealand. Aged from 5 – 50.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endParaRPr/>
          </a:p>
        </p:txBody>
      </p:sp>
      <p:sp>
        <p:nvSpPr>
          <p:cNvPr id="151" name="Google Shape;151;p7"/>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6819"/>
              <a:buNone/>
            </a:pPr>
            <a:r>
              <a:rPr lang="en-NZ" sz="6819"/>
              <a:t>Step 2 : Define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200"/>
              <a:buFont typeface="Corbel"/>
              <a:buNone/>
            </a:pPr>
            <a:r>
              <a:rPr lang="en-NZ" sz="3200" b="1"/>
              <a:t>What are your client’s specifications?</a:t>
            </a:r>
            <a:endParaRPr/>
          </a:p>
        </p:txBody>
      </p:sp>
      <p:sp>
        <p:nvSpPr>
          <p:cNvPr id="157" name="Google Shape;157;p8"/>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228600" algn="l" rtl="0">
              <a:lnSpc>
                <a:spcPct val="90000"/>
              </a:lnSpc>
              <a:spcBef>
                <a:spcPts val="0"/>
              </a:spcBef>
              <a:spcAft>
                <a:spcPts val="0"/>
              </a:spcAft>
              <a:buSzPts val="3600"/>
              <a:buChar char="●"/>
            </a:pPr>
            <a:r>
              <a:rPr lang="en-NZ" sz="3600"/>
              <a:t>The site must be modern</a:t>
            </a:r>
            <a:endParaRPr/>
          </a:p>
          <a:p>
            <a:pPr marL="182880" lvl="0" indent="-228600" algn="l" rtl="0">
              <a:lnSpc>
                <a:spcPct val="90000"/>
              </a:lnSpc>
              <a:spcBef>
                <a:spcPts val="1200"/>
              </a:spcBef>
              <a:spcAft>
                <a:spcPts val="0"/>
              </a:spcAft>
              <a:buSzPts val="3600"/>
              <a:buChar char="●"/>
            </a:pPr>
            <a:r>
              <a:rPr lang="en-NZ" sz="3600"/>
              <a:t>Clean and simple layout</a:t>
            </a:r>
            <a:endParaRPr/>
          </a:p>
          <a:p>
            <a:pPr marL="182880" lvl="0" indent="-228600" algn="l" rtl="0">
              <a:lnSpc>
                <a:spcPct val="90000"/>
              </a:lnSpc>
              <a:spcBef>
                <a:spcPts val="1200"/>
              </a:spcBef>
              <a:spcAft>
                <a:spcPts val="0"/>
              </a:spcAft>
              <a:buSzPts val="3600"/>
              <a:buChar char="●"/>
            </a:pPr>
            <a:r>
              <a:rPr lang="en-NZ" sz="3600"/>
              <a:t>Use of bright colours</a:t>
            </a:r>
            <a:endParaRPr/>
          </a:p>
          <a:p>
            <a:pPr marL="182880" lvl="0" indent="-228600" algn="l" rtl="0">
              <a:lnSpc>
                <a:spcPct val="90000"/>
              </a:lnSpc>
              <a:spcBef>
                <a:spcPts val="1200"/>
              </a:spcBef>
              <a:spcAft>
                <a:spcPts val="0"/>
              </a:spcAft>
              <a:buSzPts val="3600"/>
              <a:buChar char="●"/>
            </a:pPr>
            <a:r>
              <a:rPr lang="en-NZ" sz="3600"/>
              <a:t>Professional looking</a:t>
            </a:r>
            <a:endParaRPr/>
          </a:p>
          <a:p>
            <a:pPr marL="182880" lvl="0" indent="-228600" algn="l" rtl="0">
              <a:lnSpc>
                <a:spcPct val="90000"/>
              </a:lnSpc>
              <a:spcBef>
                <a:spcPts val="1200"/>
              </a:spcBef>
              <a:spcAft>
                <a:spcPts val="0"/>
              </a:spcAft>
              <a:buSzPts val="3600"/>
              <a:buChar char="●"/>
            </a:pPr>
            <a:r>
              <a:rPr lang="en-NZ" sz="3600"/>
              <a:t>Promote the club</a:t>
            </a:r>
            <a:endParaRPr/>
          </a:p>
          <a:p>
            <a:pPr marL="182880" lvl="0" indent="-228600" algn="l" rtl="0">
              <a:lnSpc>
                <a:spcPct val="90000"/>
              </a:lnSpc>
              <a:spcBef>
                <a:spcPts val="1200"/>
              </a:spcBef>
              <a:spcAft>
                <a:spcPts val="0"/>
              </a:spcAft>
              <a:buSzPts val="3600"/>
              <a:buChar char="●"/>
            </a:pPr>
            <a:r>
              <a:rPr lang="en-NZ" sz="3600"/>
              <a:t>4 pages</a:t>
            </a:r>
            <a:endParaRPr/>
          </a:p>
          <a:p>
            <a:pPr marL="182880" lvl="0" indent="-228600" algn="l" rtl="0">
              <a:lnSpc>
                <a:spcPct val="90000"/>
              </a:lnSpc>
              <a:spcBef>
                <a:spcPts val="1200"/>
              </a:spcBef>
              <a:spcAft>
                <a:spcPts val="0"/>
              </a:spcAft>
              <a:buSzPts val="3600"/>
              <a:buChar char="●"/>
            </a:pPr>
            <a:r>
              <a:rPr lang="en-NZ" sz="3600"/>
              <a:t>Image slider on the home page showing recent photographs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76d2aa36c9_0_0"/>
          <p:cNvSpPr txBox="1">
            <a:spLocks noGrp="1"/>
          </p:cNvSpPr>
          <p:nvPr>
            <p:ph type="title"/>
          </p:nvPr>
        </p:nvSpPr>
        <p:spPr>
          <a:xfrm>
            <a:off x="252919" y="1123837"/>
            <a:ext cx="2947500" cy="4601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64" name="Google Shape;164;g76d2aa36c9_0_0"/>
          <p:cNvSpPr txBox="1">
            <a:spLocks noGrp="1"/>
          </p:cNvSpPr>
          <p:nvPr>
            <p:ph type="body" idx="1"/>
          </p:nvPr>
        </p:nvSpPr>
        <p:spPr>
          <a:xfrm>
            <a:off x="3869268" y="864108"/>
            <a:ext cx="7315200" cy="5120700"/>
          </a:xfrm>
          <a:prstGeom prst="rect">
            <a:avLst/>
          </a:prstGeom>
        </p:spPr>
        <p:txBody>
          <a:bodyPr spcFirstLastPara="1" wrap="square" lIns="91425" tIns="45700" rIns="91425" bIns="45700" anchor="ctr" anchorCtr="0">
            <a:noAutofit/>
          </a:bodyPr>
          <a:lstStyle/>
          <a:p>
            <a:pPr marL="0" lvl="0" indent="0" algn="l" rtl="0">
              <a:spcBef>
                <a:spcPts val="1200"/>
              </a:spcBef>
              <a:spcAft>
                <a:spcPts val="0"/>
              </a:spcAft>
              <a:buNone/>
            </a:pPr>
            <a:r>
              <a:rPr lang="en-NZ"/>
              <a:t>The site will have lots of whitespace to be modern. This will ensure that the </a:t>
            </a:r>
            <a:endParaRP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793</Words>
  <Application>Microsoft Office PowerPoint</Application>
  <PresentationFormat>Widescreen</PresentationFormat>
  <Paragraphs>86</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Corbel</vt:lpstr>
      <vt:lpstr>Noto Sans Symbols</vt:lpstr>
      <vt:lpstr>Arial</vt:lpstr>
      <vt:lpstr>Calibri</vt:lpstr>
      <vt:lpstr>Frame</vt:lpstr>
      <vt:lpstr>Waitakere BMX Club 2.4 (Practice task)</vt:lpstr>
      <vt:lpstr>Relevant Implication</vt:lpstr>
      <vt:lpstr>Relevant Implication</vt:lpstr>
      <vt:lpstr>Relevant Implication</vt:lpstr>
      <vt:lpstr>PowerPoint Presentation</vt:lpstr>
      <vt:lpstr>Task 1 :  Identify your client and the purpose of your website, who is your target audience?</vt:lpstr>
      <vt:lpstr>PowerPoint Presentation</vt:lpstr>
      <vt:lpstr>What are your client’s specifications?</vt:lpstr>
      <vt:lpstr>PowerPoint Presentation</vt:lpstr>
      <vt:lpstr>Website Structure</vt:lpstr>
      <vt:lpstr>Low fidelity mock up of the home page</vt:lpstr>
      <vt:lpstr>Image compression</vt:lpstr>
      <vt:lpstr>PowerPoint Presentation</vt:lpstr>
      <vt:lpstr>Colour palette</vt:lpstr>
      <vt:lpstr>Font Combinations</vt:lpstr>
      <vt:lpstr>PowerPoint Presentation</vt:lpstr>
      <vt:lpstr>Site setup</vt:lpstr>
      <vt:lpstr>A vs B testing (colours)</vt:lpstr>
      <vt:lpstr>A vs B testing (fonts)</vt:lpstr>
      <vt:lpstr>Feedback from client / stakeholders</vt:lpstr>
      <vt:lpstr>Cross browser testing</vt:lpstr>
      <vt:lpstr>Testing Procedures:  Validating the HTML/CSS</vt:lpstr>
      <vt:lpstr>PowerPoint Presentation</vt:lpstr>
      <vt:lpstr>Addressing relevant implication : Usability  </vt:lpstr>
      <vt:lpstr>PowerPoint Presentation</vt:lpstr>
      <vt:lpstr>Addressing relevant implication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Waitakere BMX Club 2.4 (Practice task)</dc:title>
  <dc:creator>Nicole Bennett</dc:creator>
  <cp:lastModifiedBy>Joshua Brunt</cp:lastModifiedBy>
  <cp:revision>1</cp:revision>
  <dcterms:created xsi:type="dcterms:W3CDTF">2019-04-29T21:16:47Z</dcterms:created>
  <dcterms:modified xsi:type="dcterms:W3CDTF">2020-05-05T03:16:34Z</dcterms:modified>
</cp:coreProperties>
</file>