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68" r:id="rId5"/>
    <p:sldId id="259" r:id="rId6"/>
    <p:sldId id="270" r:id="rId7"/>
    <p:sldId id="271" r:id="rId8"/>
    <p:sldId id="272" r:id="rId9"/>
    <p:sldId id="273" r:id="rId10"/>
    <p:sldId id="274" r:id="rId11"/>
    <p:sldId id="264"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4530"/>
    <a:srgbClr val="B31166"/>
    <a:srgbClr val="E33D6F"/>
    <a:srgbClr val="F2E7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44E52DC-1623-4F02-B71E-80B2C436A575}" type="datetimeFigureOut">
              <a:rPr lang="en-US" smtClean="0"/>
              <a:t>4/12/2023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214869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E52DC-1623-4F02-B71E-80B2C436A575}"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335936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4E52DC-1623-4F02-B71E-80B2C436A575}"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470333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4E52DC-1623-4F02-B71E-80B2C436A575}"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1385759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E52DC-1623-4F02-B71E-80B2C436A575}"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65412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44E52DC-1623-4F02-B71E-80B2C436A575}"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581409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44E52DC-1623-4F02-B71E-80B2C436A575}" type="datetimeFigureOut">
              <a:rPr lang="en-US" smtClean="0"/>
              <a:t>4/12/2023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1735710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44E52DC-1623-4F02-B71E-80B2C436A575}"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21672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44E52DC-1623-4F02-B71E-80B2C436A575}"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125318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E52DC-1623-4F02-B71E-80B2C436A575}"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3880215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E52DC-1623-4F02-B71E-80B2C436A575}"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390311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E52DC-1623-4F02-B71E-80B2C436A575}"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369967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4E52DC-1623-4F02-B71E-80B2C436A575}"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28710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E52DC-1623-4F02-B71E-80B2C436A575}"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122400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E52DC-1623-4F02-B71E-80B2C436A575}"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131330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E52DC-1623-4F02-B71E-80B2C436A575}"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353575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E52DC-1623-4F02-B71E-80B2C436A575}"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A6BA6D-4D8A-4B3A-B2D9-24EC25E922F7}" type="slidenum">
              <a:rPr lang="en-US" smtClean="0"/>
              <a:t>‹#›</a:t>
            </a:fld>
            <a:endParaRPr lang="en-US"/>
          </a:p>
        </p:txBody>
      </p:sp>
    </p:spTree>
    <p:extLst>
      <p:ext uri="{BB962C8B-B14F-4D97-AF65-F5344CB8AC3E}">
        <p14:creationId xmlns:p14="http://schemas.microsoft.com/office/powerpoint/2010/main" val="65563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44E52DC-1623-4F02-B71E-80B2C436A575}" type="datetimeFigureOut">
              <a:rPr lang="en-US" smtClean="0"/>
              <a:t>4/12/2023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2A6BA6D-4D8A-4B3A-B2D9-24EC25E922F7}" type="slidenum">
              <a:rPr lang="en-US" smtClean="0"/>
              <a:t>‹#›</a:t>
            </a:fld>
            <a:endParaRPr lang="en-US"/>
          </a:p>
        </p:txBody>
      </p:sp>
    </p:spTree>
    <p:extLst>
      <p:ext uri="{BB962C8B-B14F-4D97-AF65-F5344CB8AC3E}">
        <p14:creationId xmlns:p14="http://schemas.microsoft.com/office/powerpoint/2010/main" val="2824302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Aim_7fC-in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hashtag/116" TargetMode="External"/><Relationship Id="rId2" Type="http://schemas.openxmlformats.org/officeDocument/2006/relationships/hyperlink" Target="https://www.youtube.com/results?search_query=simplekml" TargetMode="External"/><Relationship Id="rId1" Type="http://schemas.openxmlformats.org/officeDocument/2006/relationships/slideLayout" Target="../slideLayouts/slideLayout2.xml"/><Relationship Id="rId6" Type="http://schemas.openxmlformats.org/officeDocument/2006/relationships/hyperlink" Target="https://www.youtube.com/watch?v=bl5xdJ-b8GQ" TargetMode="External"/><Relationship Id="rId5" Type="http://schemas.openxmlformats.org/officeDocument/2006/relationships/hyperlink" Target="https://www.youtube.com/watch?v=0WafQCaok6g" TargetMode="External"/><Relationship Id="rId4" Type="http://schemas.openxmlformats.org/officeDocument/2006/relationships/hyperlink" Target="https://www.youtube.com/watch?v=YTqDYmfccQ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8CEF-CF00-4B76-B17E-9976AD078120}"/>
              </a:ext>
            </a:extLst>
          </p:cNvPr>
          <p:cNvSpPr>
            <a:spLocks noGrp="1"/>
          </p:cNvSpPr>
          <p:nvPr>
            <p:ph type="ctrTitle"/>
          </p:nvPr>
        </p:nvSpPr>
        <p:spPr>
          <a:xfrm>
            <a:off x="1406747" y="946794"/>
            <a:ext cx="8825658" cy="2677648"/>
          </a:xfrm>
        </p:spPr>
        <p:txBody>
          <a:bodyPr/>
          <a:lstStyle/>
          <a:p>
            <a:pPr algn="ctr"/>
            <a:r>
              <a:rPr lang="en-US" dirty="0"/>
              <a:t>GE120 </a:t>
            </a:r>
            <a:br>
              <a:rPr lang="en-US" dirty="0"/>
            </a:br>
            <a:r>
              <a:rPr lang="en-US" dirty="0"/>
              <a:t>Programming Project Plan</a:t>
            </a:r>
          </a:p>
        </p:txBody>
      </p:sp>
      <p:sp>
        <p:nvSpPr>
          <p:cNvPr id="3" name="Subtitle 2">
            <a:extLst>
              <a:ext uri="{FF2B5EF4-FFF2-40B4-BE49-F238E27FC236}">
                <a16:creationId xmlns:a16="http://schemas.microsoft.com/office/drawing/2014/main" id="{39733B99-0A16-4927-A70C-3421E61894A6}"/>
              </a:ext>
            </a:extLst>
          </p:cNvPr>
          <p:cNvSpPr>
            <a:spLocks noGrp="1"/>
          </p:cNvSpPr>
          <p:nvPr>
            <p:ph type="subTitle" idx="1"/>
          </p:nvPr>
        </p:nvSpPr>
        <p:spPr/>
        <p:txBody>
          <a:bodyPr/>
          <a:lstStyle/>
          <a:p>
            <a:r>
              <a:rPr lang="en-US" dirty="0"/>
              <a:t>By: Jeremiah L. Marimon </a:t>
            </a:r>
          </a:p>
        </p:txBody>
      </p:sp>
    </p:spTree>
    <p:extLst>
      <p:ext uri="{BB962C8B-B14F-4D97-AF65-F5344CB8AC3E}">
        <p14:creationId xmlns:p14="http://schemas.microsoft.com/office/powerpoint/2010/main" val="105366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70BB-31FF-45D7-B085-CD0F8B00A501}"/>
              </a:ext>
            </a:extLst>
          </p:cNvPr>
          <p:cNvSpPr>
            <a:spLocks noGrp="1"/>
          </p:cNvSpPr>
          <p:nvPr>
            <p:ph type="title"/>
          </p:nvPr>
        </p:nvSpPr>
        <p:spPr/>
        <p:txBody>
          <a:bodyPr/>
          <a:lstStyle/>
          <a:p>
            <a:r>
              <a:rPr lang="en-US" dirty="0"/>
              <a:t>Script run</a:t>
            </a:r>
          </a:p>
        </p:txBody>
      </p:sp>
      <p:sp>
        <p:nvSpPr>
          <p:cNvPr id="7" name="Content Placeholder 6">
            <a:extLst>
              <a:ext uri="{FF2B5EF4-FFF2-40B4-BE49-F238E27FC236}">
                <a16:creationId xmlns:a16="http://schemas.microsoft.com/office/drawing/2014/main" id="{44A8B141-6FE1-4E01-9158-42E9F4A93B4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13604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7B86-80EE-41E1-A550-3D048942F147}"/>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9650F9CB-2BF7-4545-941D-49C3787982CB}"/>
              </a:ext>
            </a:extLst>
          </p:cNvPr>
          <p:cNvSpPr>
            <a:spLocks noGrp="1"/>
          </p:cNvSpPr>
          <p:nvPr>
            <p:ph idx="1"/>
          </p:nvPr>
        </p:nvSpPr>
        <p:spPr>
          <a:xfrm>
            <a:off x="1154954" y="2484230"/>
            <a:ext cx="8825659" cy="3731039"/>
          </a:xfrm>
        </p:spPr>
        <p:txBody>
          <a:bodyPr/>
          <a:lstStyle/>
          <a:p>
            <a:r>
              <a:rPr lang="en-US" dirty="0"/>
              <a:t>GE10 - Lecture 9 - Horizontal Position Computation by Traverse</a:t>
            </a:r>
          </a:p>
          <a:p>
            <a:r>
              <a:rPr lang="en-US" dirty="0"/>
              <a:t>GE10 - Lecture 13a - Simple Subdivision</a:t>
            </a:r>
          </a:p>
          <a:p>
            <a:r>
              <a:rPr lang="en-US" dirty="0"/>
              <a:t>Python </a:t>
            </a:r>
            <a:r>
              <a:rPr lang="en-US" dirty="0" err="1"/>
              <a:t>Tkinter</a:t>
            </a:r>
            <a:r>
              <a:rPr lang="en-US" dirty="0"/>
              <a:t> GUI Tutorial - </a:t>
            </a:r>
            <a:r>
              <a:rPr lang="en-US" dirty="0">
                <a:hlinkClick r:id="rId2"/>
              </a:rPr>
              <a:t>https://www.youtube.com/watch?v=Aim_7fC-inw</a:t>
            </a:r>
            <a:endParaRPr lang="en-US" dirty="0"/>
          </a:p>
          <a:p>
            <a:r>
              <a:rPr lang="en-US" dirty="0"/>
              <a:t>Open Files Dialog Box - Python </a:t>
            </a:r>
            <a:r>
              <a:rPr lang="en-US" dirty="0" err="1"/>
              <a:t>Tkinter</a:t>
            </a:r>
            <a:r>
              <a:rPr lang="en-US" dirty="0"/>
              <a:t> GUI Tutorial #15 - </a:t>
            </a:r>
            <a:r>
              <a:rPr lang="en-US" dirty="0">
                <a:hlinkClick r:id="rId2"/>
              </a:rPr>
              <a:t>https://www.youtube.com/watch?v=Aim_7fC-inw</a:t>
            </a:r>
            <a:endParaRPr lang="en-US" dirty="0"/>
          </a:p>
          <a:p>
            <a:endParaRPr lang="en-US" dirty="0">
              <a:latin typeface="Roboto" panose="02000000000000000000" pitchFamily="2" charset="0"/>
            </a:endParaRPr>
          </a:p>
          <a:p>
            <a:endParaRPr lang="en-US" b="0" i="0" dirty="0">
              <a:effectLst/>
              <a:latin typeface="Roboto" panose="02000000000000000000" pitchFamily="2" charset="0"/>
            </a:endParaRPr>
          </a:p>
          <a:p>
            <a:endParaRPr lang="en-US" dirty="0"/>
          </a:p>
          <a:p>
            <a:endParaRPr lang="en-US" dirty="0"/>
          </a:p>
          <a:p>
            <a:endParaRPr lang="en-US" dirty="0"/>
          </a:p>
        </p:txBody>
      </p:sp>
    </p:spTree>
    <p:extLst>
      <p:ext uri="{BB962C8B-B14F-4D97-AF65-F5344CB8AC3E}">
        <p14:creationId xmlns:p14="http://schemas.microsoft.com/office/powerpoint/2010/main" val="98542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7B86-80EE-41E1-A550-3D048942F147}"/>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9650F9CB-2BF7-4545-941D-49C3787982CB}"/>
              </a:ext>
            </a:extLst>
          </p:cNvPr>
          <p:cNvSpPr>
            <a:spLocks noGrp="1"/>
          </p:cNvSpPr>
          <p:nvPr>
            <p:ph idx="1"/>
          </p:nvPr>
        </p:nvSpPr>
        <p:spPr>
          <a:xfrm>
            <a:off x="1154954" y="2484230"/>
            <a:ext cx="8825659" cy="3731039"/>
          </a:xfrm>
        </p:spPr>
        <p:txBody>
          <a:bodyPr/>
          <a:lstStyle/>
          <a:p>
            <a:r>
              <a:rPr lang="en-US" dirty="0">
                <a:latin typeface="Roboto" panose="02000000000000000000" pitchFamily="2" charset="0"/>
              </a:rPr>
              <a:t>Python </a:t>
            </a:r>
            <a:r>
              <a:rPr lang="en-US" dirty="0" err="1">
                <a:latin typeface="Roboto" panose="02000000000000000000" pitchFamily="2" charset="0"/>
              </a:rPr>
              <a:t>simplekml</a:t>
            </a:r>
            <a:r>
              <a:rPr lang="en-US" dirty="0">
                <a:latin typeface="Roboto" panose="02000000000000000000" pitchFamily="2" charset="0"/>
              </a:rPr>
              <a:t> tutorial - </a:t>
            </a:r>
            <a:r>
              <a:rPr lang="en-US" dirty="0">
                <a:latin typeface="Roboto" panose="02000000000000000000" pitchFamily="2" charset="0"/>
                <a:hlinkClick r:id="rId2"/>
              </a:rPr>
              <a:t>https://www.youtube.com/results?search_query=simplekml</a:t>
            </a:r>
            <a:endParaRPr lang="en-US" dirty="0">
              <a:latin typeface="Roboto" panose="02000000000000000000" pitchFamily="2" charset="0"/>
            </a:endParaRPr>
          </a:p>
          <a:p>
            <a:r>
              <a:rPr lang="en-US" dirty="0" err="1"/>
              <a:t>Treeview</a:t>
            </a:r>
            <a:r>
              <a:rPr lang="en-US" dirty="0"/>
              <a:t> - Python </a:t>
            </a:r>
            <a:r>
              <a:rPr lang="en-US" dirty="0" err="1"/>
              <a:t>Tkinter</a:t>
            </a:r>
            <a:r>
              <a:rPr lang="en-US" dirty="0"/>
              <a:t> GUI Tutorial </a:t>
            </a:r>
            <a:r>
              <a:rPr lang="en-US" dirty="0">
                <a:hlinkClick r:id="rId3">
                  <a:extLst>
                    <a:ext uri="{A12FA001-AC4F-418D-AE19-62706E023703}">
                      <ahyp:hlinkClr xmlns:ahyp="http://schemas.microsoft.com/office/drawing/2018/hyperlinkcolor" val="tx"/>
                    </a:ext>
                  </a:extLst>
                </a:hlinkClick>
              </a:rPr>
              <a:t>#116</a:t>
            </a:r>
            <a:r>
              <a:rPr lang="en-US" dirty="0"/>
              <a:t> </a:t>
            </a:r>
            <a:r>
              <a:rPr lang="en-US" b="0" i="0" dirty="0">
                <a:effectLst/>
                <a:latin typeface="Roboto" panose="02000000000000000000" pitchFamily="2" charset="0"/>
              </a:rPr>
              <a:t>- </a:t>
            </a:r>
            <a:r>
              <a:rPr lang="en-US" b="0" i="0" dirty="0">
                <a:effectLst/>
                <a:latin typeface="Roboto" panose="02000000000000000000" pitchFamily="2" charset="0"/>
                <a:hlinkClick r:id="rId4"/>
              </a:rPr>
              <a:t>https://www.youtube.com/watch?v=YTqDYmfccQU</a:t>
            </a:r>
            <a:endParaRPr lang="en-US" b="0" i="0" dirty="0">
              <a:effectLst/>
              <a:latin typeface="Roboto" panose="02000000000000000000" pitchFamily="2" charset="0"/>
            </a:endParaRPr>
          </a:p>
          <a:p>
            <a:r>
              <a:rPr lang="en-US" dirty="0"/>
              <a:t>Scrollbar </a:t>
            </a:r>
            <a:r>
              <a:rPr lang="en-US" dirty="0" err="1"/>
              <a:t>Tkinter</a:t>
            </a:r>
            <a:r>
              <a:rPr lang="en-US" dirty="0"/>
              <a:t> </a:t>
            </a:r>
            <a:r>
              <a:rPr lang="en-US" dirty="0">
                <a:latin typeface="Roboto" panose="02000000000000000000" pitchFamily="2" charset="0"/>
              </a:rPr>
              <a:t>- </a:t>
            </a:r>
            <a:r>
              <a:rPr lang="en-US" dirty="0">
                <a:latin typeface="Roboto" panose="02000000000000000000" pitchFamily="2" charset="0"/>
                <a:hlinkClick r:id="rId5"/>
              </a:rPr>
              <a:t>https://www.youtube.com/watch?v=0WafQCaok6g</a:t>
            </a:r>
            <a:endParaRPr lang="en-US" dirty="0">
              <a:latin typeface="Roboto" panose="02000000000000000000" pitchFamily="2" charset="0"/>
            </a:endParaRPr>
          </a:p>
          <a:p>
            <a:r>
              <a:rPr lang="en-US" dirty="0" err="1"/>
              <a:t>Multilple</a:t>
            </a:r>
            <a:r>
              <a:rPr lang="en-US" dirty="0"/>
              <a:t> Windows </a:t>
            </a:r>
            <a:r>
              <a:rPr lang="en-US" dirty="0" err="1"/>
              <a:t>Tkinter</a:t>
            </a:r>
            <a:r>
              <a:rPr lang="en-US" dirty="0"/>
              <a:t> </a:t>
            </a:r>
            <a:r>
              <a:rPr lang="en-US" dirty="0">
                <a:latin typeface="Roboto" panose="02000000000000000000" pitchFamily="2" charset="0"/>
              </a:rPr>
              <a:t>- </a:t>
            </a:r>
            <a:r>
              <a:rPr lang="en-US" dirty="0">
                <a:latin typeface="Roboto" panose="02000000000000000000" pitchFamily="2" charset="0"/>
                <a:hlinkClick r:id="rId6"/>
              </a:rPr>
              <a:t>https://www.youtube.com/watch?v=bl5xdJ-b8GQ</a:t>
            </a:r>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US" b="0" i="0" dirty="0">
              <a:effectLst/>
              <a:latin typeface="Roboto" panose="02000000000000000000" pitchFamily="2" charset="0"/>
            </a:endParaRPr>
          </a:p>
          <a:p>
            <a:endParaRPr lang="en-US" dirty="0"/>
          </a:p>
          <a:p>
            <a:endParaRPr lang="en-US" dirty="0"/>
          </a:p>
          <a:p>
            <a:endParaRPr lang="en-US" dirty="0"/>
          </a:p>
        </p:txBody>
      </p:sp>
    </p:spTree>
    <p:extLst>
      <p:ext uri="{BB962C8B-B14F-4D97-AF65-F5344CB8AC3E}">
        <p14:creationId xmlns:p14="http://schemas.microsoft.com/office/powerpoint/2010/main" val="364555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8CEF-CF00-4B76-B17E-9976AD078120}"/>
              </a:ext>
            </a:extLst>
          </p:cNvPr>
          <p:cNvSpPr>
            <a:spLocks noGrp="1"/>
          </p:cNvSpPr>
          <p:nvPr>
            <p:ph type="ctrTitle"/>
          </p:nvPr>
        </p:nvSpPr>
        <p:spPr>
          <a:xfrm>
            <a:off x="1499512" y="2405271"/>
            <a:ext cx="8825658" cy="2027582"/>
          </a:xfrm>
        </p:spPr>
        <p:txBody>
          <a:bodyPr/>
          <a:lstStyle/>
          <a:p>
            <a:pPr algn="ctr"/>
            <a:br>
              <a:rPr lang="en-US" dirty="0"/>
            </a:br>
            <a:r>
              <a:rPr lang="en-US" dirty="0"/>
              <a:t>The GE</a:t>
            </a:r>
            <a:br>
              <a:rPr lang="en-US" dirty="0"/>
            </a:br>
            <a:r>
              <a:rPr lang="en-US" dirty="0" err="1"/>
              <a:t>WidGEts</a:t>
            </a:r>
            <a:endParaRPr lang="en-US" dirty="0"/>
          </a:p>
        </p:txBody>
      </p:sp>
      <p:sp>
        <p:nvSpPr>
          <p:cNvPr id="3" name="Subtitle 2">
            <a:extLst>
              <a:ext uri="{FF2B5EF4-FFF2-40B4-BE49-F238E27FC236}">
                <a16:creationId xmlns:a16="http://schemas.microsoft.com/office/drawing/2014/main" id="{39733B99-0A16-4927-A70C-3421E61894A6}"/>
              </a:ext>
            </a:extLst>
          </p:cNvPr>
          <p:cNvSpPr>
            <a:spLocks noGrp="1"/>
          </p:cNvSpPr>
          <p:nvPr>
            <p:ph type="subTitle" idx="1"/>
          </p:nvPr>
        </p:nvSpPr>
        <p:spPr>
          <a:xfrm>
            <a:off x="1499512" y="1649867"/>
            <a:ext cx="8825658" cy="861420"/>
          </a:xfrm>
        </p:spPr>
        <p:txBody>
          <a:bodyPr/>
          <a:lstStyle/>
          <a:p>
            <a:r>
              <a:rPr lang="en-US" dirty="0"/>
              <a:t>Project title: </a:t>
            </a:r>
          </a:p>
        </p:txBody>
      </p:sp>
    </p:spTree>
    <p:extLst>
      <p:ext uri="{BB962C8B-B14F-4D97-AF65-F5344CB8AC3E}">
        <p14:creationId xmlns:p14="http://schemas.microsoft.com/office/powerpoint/2010/main" val="382333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5D4D-7872-4BF2-A83B-A114FF571C2F}"/>
              </a:ext>
            </a:extLst>
          </p:cNvPr>
          <p:cNvSpPr>
            <a:spLocks noGrp="1"/>
          </p:cNvSpPr>
          <p:nvPr>
            <p:ph type="title"/>
          </p:nvPr>
        </p:nvSpPr>
        <p:spPr/>
        <p:txBody>
          <a:bodyPr/>
          <a:lstStyle/>
          <a:p>
            <a:pPr algn="ctr"/>
            <a:r>
              <a:rPr lang="en-US" dirty="0"/>
              <a:t>General Description of the Project</a:t>
            </a:r>
          </a:p>
        </p:txBody>
      </p:sp>
      <p:sp>
        <p:nvSpPr>
          <p:cNvPr id="3" name="Content Placeholder 2">
            <a:extLst>
              <a:ext uri="{FF2B5EF4-FFF2-40B4-BE49-F238E27FC236}">
                <a16:creationId xmlns:a16="http://schemas.microsoft.com/office/drawing/2014/main" id="{91381C38-1ED6-465D-A0B2-66C19416F063}"/>
              </a:ext>
            </a:extLst>
          </p:cNvPr>
          <p:cNvSpPr>
            <a:spLocks noGrp="1"/>
          </p:cNvSpPr>
          <p:nvPr>
            <p:ph idx="1"/>
          </p:nvPr>
        </p:nvSpPr>
        <p:spPr>
          <a:xfrm>
            <a:off x="1154954" y="2603500"/>
            <a:ext cx="8825659" cy="4115352"/>
          </a:xfrm>
        </p:spPr>
        <p:txBody>
          <a:bodyPr>
            <a:normAutofit lnSpcReduction="10000"/>
          </a:bodyPr>
          <a:lstStyle/>
          <a:p>
            <a:r>
              <a:rPr lang="en-US" dirty="0"/>
              <a:t>The project is mainly a GUI application consisting of 3 widgets that the user can tinker around. The functionality of the three widgets are based on the lessons of first year geodetic engineering students. </a:t>
            </a:r>
          </a:p>
          <a:p>
            <a:r>
              <a:rPr lang="en-US" dirty="0"/>
              <a:t>The first widget is the Compass and Transit Rule widget that allows the user to input distances and azimuths and it automatically shows the latitude, departure, corrected latitude, corrected departure, corrected distances, corrected azimuths, LEC and the REC. The user can opt to import a csv file containing the required input. After that, the user can also click the export button to export the csv file containing the calculations. New functionality include the user specifying how many decimal places estimated.  </a:t>
            </a:r>
          </a:p>
          <a:p>
            <a:r>
              <a:rPr lang="en-US" dirty="0"/>
              <a:t>The second widget is the Lot Technical Description widget that allows the user to input coordinates of the lot and it will give the technical description of the lot as well as the plot of the lot. The user can also choose to export the csv file containing the technical description. </a:t>
            </a:r>
          </a:p>
          <a:p>
            <a:pPr marL="0" indent="0">
              <a:buNone/>
            </a:pPr>
            <a:endParaRPr lang="en-US" dirty="0"/>
          </a:p>
          <a:p>
            <a:endParaRPr lang="en-US" dirty="0"/>
          </a:p>
        </p:txBody>
      </p:sp>
    </p:spTree>
    <p:extLst>
      <p:ext uri="{BB962C8B-B14F-4D97-AF65-F5344CB8AC3E}">
        <p14:creationId xmlns:p14="http://schemas.microsoft.com/office/powerpoint/2010/main" val="294734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52AD-62F4-4B6E-83B6-EFC1A76F91FB}"/>
              </a:ext>
            </a:extLst>
          </p:cNvPr>
          <p:cNvSpPr>
            <a:spLocks noGrp="1"/>
          </p:cNvSpPr>
          <p:nvPr>
            <p:ph type="title"/>
          </p:nvPr>
        </p:nvSpPr>
        <p:spPr/>
        <p:txBody>
          <a:bodyPr/>
          <a:lstStyle/>
          <a:p>
            <a:r>
              <a:rPr lang="en-US" dirty="0"/>
              <a:t>General Description of the Project</a:t>
            </a:r>
          </a:p>
        </p:txBody>
      </p:sp>
      <p:sp>
        <p:nvSpPr>
          <p:cNvPr id="3" name="Content Placeholder 2">
            <a:extLst>
              <a:ext uri="{FF2B5EF4-FFF2-40B4-BE49-F238E27FC236}">
                <a16:creationId xmlns:a16="http://schemas.microsoft.com/office/drawing/2014/main" id="{C112D6C5-63F1-40EF-A72A-BD097CF34BBE}"/>
              </a:ext>
            </a:extLst>
          </p:cNvPr>
          <p:cNvSpPr>
            <a:spLocks noGrp="1"/>
          </p:cNvSpPr>
          <p:nvPr>
            <p:ph idx="1"/>
          </p:nvPr>
        </p:nvSpPr>
        <p:spPr/>
        <p:txBody>
          <a:bodyPr/>
          <a:lstStyle/>
          <a:p>
            <a:r>
              <a:rPr lang="en-US" dirty="0"/>
              <a:t>The third widget is the Plot to Google Earth widget that allows the user to import a csv file containing the corners of a lost in WGS84 coordinates and in decimal degrees and plots the points and lines of the plot. It exports a </a:t>
            </a:r>
            <a:r>
              <a:rPr lang="en-US" dirty="0" err="1"/>
              <a:t>kml</a:t>
            </a:r>
            <a:r>
              <a:rPr lang="en-US" dirty="0"/>
              <a:t> file which can be opened on google earth. The restriction is that the coordinates must be strictly referenced to WGS84 and in decimal degrees. </a:t>
            </a:r>
          </a:p>
        </p:txBody>
      </p:sp>
    </p:spTree>
    <p:extLst>
      <p:ext uri="{BB962C8B-B14F-4D97-AF65-F5344CB8AC3E}">
        <p14:creationId xmlns:p14="http://schemas.microsoft.com/office/powerpoint/2010/main" val="56098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EE95-C03F-4536-8316-2B519B07AE23}"/>
              </a:ext>
            </a:extLst>
          </p:cNvPr>
          <p:cNvSpPr>
            <a:spLocks noGrp="1"/>
          </p:cNvSpPr>
          <p:nvPr>
            <p:ph type="title"/>
          </p:nvPr>
        </p:nvSpPr>
        <p:spPr>
          <a:xfrm>
            <a:off x="1145450" y="775397"/>
            <a:ext cx="8761413" cy="706964"/>
          </a:xfrm>
        </p:spPr>
        <p:txBody>
          <a:bodyPr/>
          <a:lstStyle/>
          <a:p>
            <a:pPr algn="ctr"/>
            <a:r>
              <a:rPr lang="en-US" dirty="0"/>
              <a:t>Final Flowchart </a:t>
            </a:r>
          </a:p>
        </p:txBody>
      </p:sp>
      <p:sp>
        <p:nvSpPr>
          <p:cNvPr id="7" name="Oval 6">
            <a:extLst>
              <a:ext uri="{FF2B5EF4-FFF2-40B4-BE49-F238E27FC236}">
                <a16:creationId xmlns:a16="http://schemas.microsoft.com/office/drawing/2014/main" id="{22D781FE-0B33-4800-802A-9092DBF0A553}"/>
              </a:ext>
            </a:extLst>
          </p:cNvPr>
          <p:cNvSpPr/>
          <p:nvPr/>
        </p:nvSpPr>
        <p:spPr>
          <a:xfrm>
            <a:off x="119270" y="3443530"/>
            <a:ext cx="2319130" cy="1484244"/>
          </a:xfrm>
          <a:prstGeom prst="ellipse">
            <a:avLst/>
          </a:prstGeom>
          <a:solidFill>
            <a:srgbClr val="61453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GUI window</a:t>
            </a:r>
          </a:p>
        </p:txBody>
      </p:sp>
      <p:sp>
        <p:nvSpPr>
          <p:cNvPr id="16" name="Arrow: Bent 15">
            <a:extLst>
              <a:ext uri="{FF2B5EF4-FFF2-40B4-BE49-F238E27FC236}">
                <a16:creationId xmlns:a16="http://schemas.microsoft.com/office/drawing/2014/main" id="{3FE9C87B-B0AD-4B0F-85D8-9C43E1D8CB9D}"/>
              </a:ext>
            </a:extLst>
          </p:cNvPr>
          <p:cNvSpPr/>
          <p:nvPr/>
        </p:nvSpPr>
        <p:spPr>
          <a:xfrm>
            <a:off x="585111" y="2531206"/>
            <a:ext cx="1402716" cy="44136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FAD79F1A-25BD-4DF9-A7E6-E24E03420CEB}"/>
              </a:ext>
            </a:extLst>
          </p:cNvPr>
          <p:cNvSpPr/>
          <p:nvPr/>
        </p:nvSpPr>
        <p:spPr>
          <a:xfrm>
            <a:off x="2117035" y="1971474"/>
            <a:ext cx="2663687" cy="1484244"/>
          </a:xfrm>
          <a:prstGeom prst="ellipse">
            <a:avLst/>
          </a:prstGeom>
          <a:solidFill>
            <a:srgbClr val="61453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Creation of the Compass and Transit Rule widget</a:t>
            </a:r>
          </a:p>
        </p:txBody>
      </p:sp>
      <p:sp>
        <p:nvSpPr>
          <p:cNvPr id="18" name="Arrow: Right 17">
            <a:extLst>
              <a:ext uri="{FF2B5EF4-FFF2-40B4-BE49-F238E27FC236}">
                <a16:creationId xmlns:a16="http://schemas.microsoft.com/office/drawing/2014/main" id="{EB81780A-9D0D-4E45-A8FB-35F047D9F6B1}"/>
              </a:ext>
            </a:extLst>
          </p:cNvPr>
          <p:cNvSpPr/>
          <p:nvPr/>
        </p:nvSpPr>
        <p:spPr>
          <a:xfrm>
            <a:off x="2557670" y="4099350"/>
            <a:ext cx="523460" cy="305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A952D0A-D74B-478F-B481-6EFE3E34A426}"/>
              </a:ext>
            </a:extLst>
          </p:cNvPr>
          <p:cNvSpPr/>
          <p:nvPr/>
        </p:nvSpPr>
        <p:spPr>
          <a:xfrm>
            <a:off x="3220278" y="3727731"/>
            <a:ext cx="2650434" cy="1353559"/>
          </a:xfrm>
          <a:prstGeom prst="ellipse">
            <a:avLst/>
          </a:prstGeom>
          <a:solidFill>
            <a:srgbClr val="61453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Creation of the Lot Technical Description widget</a:t>
            </a:r>
          </a:p>
        </p:txBody>
      </p:sp>
      <p:sp>
        <p:nvSpPr>
          <p:cNvPr id="20" name="Arrow: Bent 19">
            <a:extLst>
              <a:ext uri="{FF2B5EF4-FFF2-40B4-BE49-F238E27FC236}">
                <a16:creationId xmlns:a16="http://schemas.microsoft.com/office/drawing/2014/main" id="{9D195D71-29AB-4035-8F37-16B0582E5A0A}"/>
              </a:ext>
            </a:extLst>
          </p:cNvPr>
          <p:cNvSpPr/>
          <p:nvPr/>
        </p:nvSpPr>
        <p:spPr>
          <a:xfrm flipV="1">
            <a:off x="929666" y="5482725"/>
            <a:ext cx="1508734" cy="670707"/>
          </a:xfrm>
          <a:prstGeom prst="bentArrow">
            <a:avLst>
              <a:gd name="adj1" fmla="val 25000"/>
              <a:gd name="adj2" fmla="val 14133"/>
              <a:gd name="adj3" fmla="val 25000"/>
              <a:gd name="adj4" fmla="val 25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688F4DD3-15A8-4B7E-8C7E-A8352460AD6F}"/>
              </a:ext>
            </a:extLst>
          </p:cNvPr>
          <p:cNvSpPr/>
          <p:nvPr/>
        </p:nvSpPr>
        <p:spPr>
          <a:xfrm>
            <a:off x="2630762" y="5089562"/>
            <a:ext cx="2756452" cy="1656521"/>
          </a:xfrm>
          <a:prstGeom prst="ellipse">
            <a:avLst/>
          </a:prstGeom>
          <a:solidFill>
            <a:srgbClr val="61453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Creation of the Plot to Google Earth Widget</a:t>
            </a:r>
          </a:p>
        </p:txBody>
      </p:sp>
      <p:sp>
        <p:nvSpPr>
          <p:cNvPr id="22" name="Arrow: Right 21">
            <a:extLst>
              <a:ext uri="{FF2B5EF4-FFF2-40B4-BE49-F238E27FC236}">
                <a16:creationId xmlns:a16="http://schemas.microsoft.com/office/drawing/2014/main" id="{E238AC56-EED9-4C25-8A49-DF6FC26C85CC}"/>
              </a:ext>
            </a:extLst>
          </p:cNvPr>
          <p:cNvSpPr/>
          <p:nvPr/>
        </p:nvSpPr>
        <p:spPr>
          <a:xfrm>
            <a:off x="4909931" y="2531206"/>
            <a:ext cx="616226" cy="223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617A1A4-0E0F-4CA9-ACA2-BD6516E514A0}"/>
              </a:ext>
            </a:extLst>
          </p:cNvPr>
          <p:cNvSpPr/>
          <p:nvPr/>
        </p:nvSpPr>
        <p:spPr>
          <a:xfrm>
            <a:off x="5596266" y="1886626"/>
            <a:ext cx="2213112" cy="1848659"/>
          </a:xfrm>
          <a:prstGeom prst="ellipse">
            <a:avLst/>
          </a:prstGeom>
          <a:solidFill>
            <a:srgbClr val="61453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-Main button</a:t>
            </a:r>
          </a:p>
          <a:p>
            <a:pPr marL="171450" indent="-171450" algn="ctr">
              <a:buFontTx/>
              <a:buChar char="-"/>
            </a:pPr>
            <a:r>
              <a:rPr lang="en-US" sz="1400" dirty="0"/>
              <a:t>Radio button for Compass rule</a:t>
            </a:r>
          </a:p>
          <a:p>
            <a:pPr marL="171450" indent="-171450" algn="ctr">
              <a:buFontTx/>
              <a:buChar char="-"/>
            </a:pPr>
            <a:r>
              <a:rPr lang="en-US" sz="1400" dirty="0"/>
              <a:t>Radio button for Transit Rule</a:t>
            </a:r>
          </a:p>
        </p:txBody>
      </p:sp>
      <p:sp>
        <p:nvSpPr>
          <p:cNvPr id="24" name="Arrow: Right 23">
            <a:extLst>
              <a:ext uri="{FF2B5EF4-FFF2-40B4-BE49-F238E27FC236}">
                <a16:creationId xmlns:a16="http://schemas.microsoft.com/office/drawing/2014/main" id="{AE6AD135-3DFE-4C16-A5EE-864953050A3D}"/>
              </a:ext>
            </a:extLst>
          </p:cNvPr>
          <p:cNvSpPr/>
          <p:nvPr/>
        </p:nvSpPr>
        <p:spPr>
          <a:xfrm>
            <a:off x="6013177" y="4297222"/>
            <a:ext cx="616226" cy="223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8F21B2B-A49D-4115-95D5-C69ADAB41D4A}"/>
              </a:ext>
            </a:extLst>
          </p:cNvPr>
          <p:cNvSpPr/>
          <p:nvPr/>
        </p:nvSpPr>
        <p:spPr>
          <a:xfrm>
            <a:off x="6742041" y="3572655"/>
            <a:ext cx="1848676" cy="1663711"/>
          </a:xfrm>
          <a:prstGeom prst="ellipse">
            <a:avLst/>
          </a:prstGeom>
          <a:solidFill>
            <a:srgbClr val="61453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-Main button</a:t>
            </a:r>
          </a:p>
          <a:p>
            <a:pPr algn="ctr"/>
            <a:r>
              <a:rPr lang="en-US" sz="1400" dirty="0"/>
              <a:t>-Import csv file button</a:t>
            </a:r>
          </a:p>
          <a:p>
            <a:pPr algn="ctr"/>
            <a:r>
              <a:rPr lang="en-US" sz="1400" dirty="0"/>
              <a:t>-Input coordinates button</a:t>
            </a:r>
          </a:p>
          <a:p>
            <a:pPr marL="285750" indent="-285750" algn="ctr">
              <a:buFontTx/>
              <a:buChar char="-"/>
            </a:pPr>
            <a:endParaRPr lang="en-US" sz="1400" dirty="0"/>
          </a:p>
        </p:txBody>
      </p:sp>
      <p:sp>
        <p:nvSpPr>
          <p:cNvPr id="26" name="Arrow: Right 25">
            <a:extLst>
              <a:ext uri="{FF2B5EF4-FFF2-40B4-BE49-F238E27FC236}">
                <a16:creationId xmlns:a16="http://schemas.microsoft.com/office/drawing/2014/main" id="{1268894A-1B72-42BC-A40F-BF45ADAC5784}"/>
              </a:ext>
            </a:extLst>
          </p:cNvPr>
          <p:cNvSpPr/>
          <p:nvPr/>
        </p:nvSpPr>
        <p:spPr>
          <a:xfrm>
            <a:off x="5562599" y="6021839"/>
            <a:ext cx="616226" cy="223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20BE498-B031-47BA-A674-3C1D2E76ED61}"/>
              </a:ext>
            </a:extLst>
          </p:cNvPr>
          <p:cNvSpPr/>
          <p:nvPr/>
        </p:nvSpPr>
        <p:spPr>
          <a:xfrm>
            <a:off x="6493565" y="5420958"/>
            <a:ext cx="2097152" cy="1231633"/>
          </a:xfrm>
          <a:prstGeom prst="ellipse">
            <a:avLst/>
          </a:prstGeom>
          <a:solidFill>
            <a:srgbClr val="61453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Tx/>
              <a:buChar char="-"/>
            </a:pPr>
            <a:r>
              <a:rPr lang="en-US" sz="1300" dirty="0"/>
              <a:t>Import csv file button</a:t>
            </a:r>
          </a:p>
          <a:p>
            <a:pPr marL="171450" indent="-171450" algn="ctr">
              <a:buFontTx/>
              <a:buChar char="-"/>
            </a:pPr>
            <a:r>
              <a:rPr lang="en-US" sz="1300" dirty="0"/>
              <a:t>Export google earth </a:t>
            </a:r>
            <a:r>
              <a:rPr lang="en-US" sz="1300" dirty="0" err="1"/>
              <a:t>kml</a:t>
            </a:r>
            <a:r>
              <a:rPr lang="en-US" sz="1300" dirty="0"/>
              <a:t> file</a:t>
            </a:r>
          </a:p>
        </p:txBody>
      </p:sp>
      <p:sp>
        <p:nvSpPr>
          <p:cNvPr id="28" name="Arrow: Right 27">
            <a:extLst>
              <a:ext uri="{FF2B5EF4-FFF2-40B4-BE49-F238E27FC236}">
                <a16:creationId xmlns:a16="http://schemas.microsoft.com/office/drawing/2014/main" id="{F3FCFF0D-70C6-4705-B49F-5B23C8818E78}"/>
              </a:ext>
            </a:extLst>
          </p:cNvPr>
          <p:cNvSpPr/>
          <p:nvPr/>
        </p:nvSpPr>
        <p:spPr>
          <a:xfrm>
            <a:off x="7906916" y="2569784"/>
            <a:ext cx="343379" cy="194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4063C07-4A59-4604-BF0D-6210448C33A2}"/>
              </a:ext>
            </a:extLst>
          </p:cNvPr>
          <p:cNvSpPr/>
          <p:nvPr/>
        </p:nvSpPr>
        <p:spPr>
          <a:xfrm>
            <a:off x="8350361" y="1899252"/>
            <a:ext cx="1539848" cy="1485310"/>
          </a:xfrm>
          <a:prstGeom prst="ellipse">
            <a:avLst/>
          </a:prstGeom>
          <a:solidFill>
            <a:srgbClr val="61453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-Input button</a:t>
            </a:r>
          </a:p>
          <a:p>
            <a:pPr algn="ctr"/>
            <a:r>
              <a:rPr lang="en-US" sz="1400" dirty="0"/>
              <a:t>-Import csv file button</a:t>
            </a:r>
          </a:p>
        </p:txBody>
      </p:sp>
      <p:sp>
        <p:nvSpPr>
          <p:cNvPr id="30" name="Arrow: Right 29">
            <a:extLst>
              <a:ext uri="{FF2B5EF4-FFF2-40B4-BE49-F238E27FC236}">
                <a16:creationId xmlns:a16="http://schemas.microsoft.com/office/drawing/2014/main" id="{0E80A37B-4E21-4412-BD83-F4A2278D02B8}"/>
              </a:ext>
            </a:extLst>
          </p:cNvPr>
          <p:cNvSpPr/>
          <p:nvPr/>
        </p:nvSpPr>
        <p:spPr>
          <a:xfrm>
            <a:off x="8706884" y="4288759"/>
            <a:ext cx="423856" cy="194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A3B3EA64-5E39-44C4-AEBA-F107634A367A}"/>
              </a:ext>
            </a:extLst>
          </p:cNvPr>
          <p:cNvSpPr/>
          <p:nvPr/>
        </p:nvSpPr>
        <p:spPr>
          <a:xfrm>
            <a:off x="9910090" y="2641907"/>
            <a:ext cx="423856" cy="194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FB5BBE8-CEF9-4A57-BF12-8F280DCFB713}"/>
              </a:ext>
            </a:extLst>
          </p:cNvPr>
          <p:cNvSpPr/>
          <p:nvPr/>
        </p:nvSpPr>
        <p:spPr>
          <a:xfrm>
            <a:off x="10404688" y="1716961"/>
            <a:ext cx="1718636" cy="1848659"/>
          </a:xfrm>
          <a:prstGeom prst="ellipse">
            <a:avLst/>
          </a:prstGeom>
          <a:solidFill>
            <a:srgbClr val="61453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Visualization</a:t>
            </a:r>
          </a:p>
          <a:p>
            <a:pPr algn="ctr"/>
            <a:r>
              <a:rPr lang="en-US" sz="1200" dirty="0"/>
              <a:t>-Export csv file button</a:t>
            </a:r>
          </a:p>
        </p:txBody>
      </p:sp>
      <p:sp>
        <p:nvSpPr>
          <p:cNvPr id="33" name="Oval 32">
            <a:extLst>
              <a:ext uri="{FF2B5EF4-FFF2-40B4-BE49-F238E27FC236}">
                <a16:creationId xmlns:a16="http://schemas.microsoft.com/office/drawing/2014/main" id="{6CFCF92A-265F-496A-A69B-C3397AF84202}"/>
              </a:ext>
            </a:extLst>
          </p:cNvPr>
          <p:cNvSpPr/>
          <p:nvPr/>
        </p:nvSpPr>
        <p:spPr>
          <a:xfrm>
            <a:off x="9315035" y="3383329"/>
            <a:ext cx="1718636" cy="1848659"/>
          </a:xfrm>
          <a:prstGeom prst="ellipse">
            <a:avLst/>
          </a:prstGeom>
          <a:solidFill>
            <a:srgbClr val="61453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Visualization</a:t>
            </a:r>
          </a:p>
          <a:p>
            <a:pPr algn="ctr"/>
            <a:r>
              <a:rPr lang="en-US" sz="1200" dirty="0"/>
              <a:t>-Export csv file button</a:t>
            </a:r>
          </a:p>
        </p:txBody>
      </p:sp>
    </p:spTree>
    <p:extLst>
      <p:ext uri="{BB962C8B-B14F-4D97-AF65-F5344CB8AC3E}">
        <p14:creationId xmlns:p14="http://schemas.microsoft.com/office/powerpoint/2010/main" val="163125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70BB-31FF-45D7-B085-CD0F8B00A501}"/>
              </a:ext>
            </a:extLst>
          </p:cNvPr>
          <p:cNvSpPr>
            <a:spLocks noGrp="1"/>
          </p:cNvSpPr>
          <p:nvPr>
            <p:ph type="title"/>
          </p:nvPr>
        </p:nvSpPr>
        <p:spPr/>
        <p:txBody>
          <a:bodyPr/>
          <a:lstStyle/>
          <a:p>
            <a:r>
              <a:rPr lang="en-US" dirty="0"/>
              <a:t>Sample Screenshots</a:t>
            </a:r>
          </a:p>
        </p:txBody>
      </p:sp>
      <p:sp>
        <p:nvSpPr>
          <p:cNvPr id="7" name="Content Placeholder 6">
            <a:extLst>
              <a:ext uri="{FF2B5EF4-FFF2-40B4-BE49-F238E27FC236}">
                <a16:creationId xmlns:a16="http://schemas.microsoft.com/office/drawing/2014/main" id="{44A8B141-6FE1-4E01-9158-42E9F4A93B45}"/>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F8FF5D0D-E178-4403-AD34-5AB76EA57CB8}"/>
              </a:ext>
            </a:extLst>
          </p:cNvPr>
          <p:cNvPicPr>
            <a:picLocks noChangeAspect="1"/>
          </p:cNvPicPr>
          <p:nvPr/>
        </p:nvPicPr>
        <p:blipFill rotWithShape="1">
          <a:blip r:embed="rId2"/>
          <a:srcRect t="1664"/>
          <a:stretch/>
        </p:blipFill>
        <p:spPr>
          <a:xfrm>
            <a:off x="507840" y="2053883"/>
            <a:ext cx="10908458" cy="45801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79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70BB-31FF-45D7-B085-CD0F8B00A501}"/>
              </a:ext>
            </a:extLst>
          </p:cNvPr>
          <p:cNvSpPr>
            <a:spLocks noGrp="1"/>
          </p:cNvSpPr>
          <p:nvPr>
            <p:ph type="title"/>
          </p:nvPr>
        </p:nvSpPr>
        <p:spPr/>
        <p:txBody>
          <a:bodyPr/>
          <a:lstStyle/>
          <a:p>
            <a:r>
              <a:rPr lang="en-US" dirty="0"/>
              <a:t>Sample Screenshots</a:t>
            </a:r>
          </a:p>
        </p:txBody>
      </p:sp>
      <p:sp>
        <p:nvSpPr>
          <p:cNvPr id="7" name="Content Placeholder 6">
            <a:extLst>
              <a:ext uri="{FF2B5EF4-FFF2-40B4-BE49-F238E27FC236}">
                <a16:creationId xmlns:a16="http://schemas.microsoft.com/office/drawing/2014/main" id="{44A8B141-6FE1-4E01-9158-42E9F4A93B4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9856FB9-F1D2-4F07-A8C3-915FCDA671E8}"/>
              </a:ext>
            </a:extLst>
          </p:cNvPr>
          <p:cNvPicPr>
            <a:picLocks noChangeAspect="1"/>
          </p:cNvPicPr>
          <p:nvPr/>
        </p:nvPicPr>
        <p:blipFill>
          <a:blip r:embed="rId2"/>
          <a:stretch>
            <a:fillRect/>
          </a:stretch>
        </p:blipFill>
        <p:spPr>
          <a:xfrm>
            <a:off x="646093" y="2018257"/>
            <a:ext cx="10905619" cy="4579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959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70BB-31FF-45D7-B085-CD0F8B00A501}"/>
              </a:ext>
            </a:extLst>
          </p:cNvPr>
          <p:cNvSpPr>
            <a:spLocks noGrp="1"/>
          </p:cNvSpPr>
          <p:nvPr>
            <p:ph type="title"/>
          </p:nvPr>
        </p:nvSpPr>
        <p:spPr/>
        <p:txBody>
          <a:bodyPr/>
          <a:lstStyle/>
          <a:p>
            <a:r>
              <a:rPr lang="en-US" dirty="0"/>
              <a:t>Sample Screenshots</a:t>
            </a:r>
          </a:p>
        </p:txBody>
      </p:sp>
      <p:sp>
        <p:nvSpPr>
          <p:cNvPr id="7" name="Content Placeholder 6">
            <a:extLst>
              <a:ext uri="{FF2B5EF4-FFF2-40B4-BE49-F238E27FC236}">
                <a16:creationId xmlns:a16="http://schemas.microsoft.com/office/drawing/2014/main" id="{44A8B141-6FE1-4E01-9158-42E9F4A93B4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CE51C0E-2B00-47C1-B84E-E6B4ED8659BE}"/>
              </a:ext>
            </a:extLst>
          </p:cNvPr>
          <p:cNvPicPr>
            <a:picLocks noChangeAspect="1"/>
          </p:cNvPicPr>
          <p:nvPr/>
        </p:nvPicPr>
        <p:blipFill>
          <a:blip r:embed="rId2"/>
          <a:stretch>
            <a:fillRect/>
          </a:stretch>
        </p:blipFill>
        <p:spPr>
          <a:xfrm>
            <a:off x="632681" y="2001214"/>
            <a:ext cx="10651412" cy="4283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812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70BB-31FF-45D7-B085-CD0F8B00A501}"/>
              </a:ext>
            </a:extLst>
          </p:cNvPr>
          <p:cNvSpPr>
            <a:spLocks noGrp="1"/>
          </p:cNvSpPr>
          <p:nvPr>
            <p:ph type="title"/>
          </p:nvPr>
        </p:nvSpPr>
        <p:spPr/>
        <p:txBody>
          <a:bodyPr/>
          <a:lstStyle/>
          <a:p>
            <a:r>
              <a:rPr lang="en-US" dirty="0"/>
              <a:t>Sample Screenshots</a:t>
            </a:r>
          </a:p>
        </p:txBody>
      </p:sp>
      <p:sp>
        <p:nvSpPr>
          <p:cNvPr id="7" name="Content Placeholder 6">
            <a:extLst>
              <a:ext uri="{FF2B5EF4-FFF2-40B4-BE49-F238E27FC236}">
                <a16:creationId xmlns:a16="http://schemas.microsoft.com/office/drawing/2014/main" id="{44A8B141-6FE1-4E01-9158-42E9F4A93B4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5AA072C-A765-4432-969B-87981890E6B4}"/>
              </a:ext>
            </a:extLst>
          </p:cNvPr>
          <p:cNvPicPr>
            <a:picLocks noChangeAspect="1"/>
          </p:cNvPicPr>
          <p:nvPr/>
        </p:nvPicPr>
        <p:blipFill rotWithShape="1">
          <a:blip r:embed="rId2"/>
          <a:srcRect t="1248"/>
          <a:stretch/>
        </p:blipFill>
        <p:spPr>
          <a:xfrm>
            <a:off x="588687" y="1948069"/>
            <a:ext cx="11202374" cy="47840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49735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344</TotalTime>
  <Words>517</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Roboto</vt:lpstr>
      <vt:lpstr>Wingdings 3</vt:lpstr>
      <vt:lpstr>Ion Boardroom</vt:lpstr>
      <vt:lpstr>GE120  Programming Project Plan</vt:lpstr>
      <vt:lpstr> The GE WidGEts</vt:lpstr>
      <vt:lpstr>General Description of the Project</vt:lpstr>
      <vt:lpstr>General Description of the Project</vt:lpstr>
      <vt:lpstr>Final Flowchart </vt:lpstr>
      <vt:lpstr>Sample Screenshots</vt:lpstr>
      <vt:lpstr>Sample Screenshots</vt:lpstr>
      <vt:lpstr>Sample Screenshots</vt:lpstr>
      <vt:lpstr>Sample Screenshots</vt:lpstr>
      <vt:lpstr>Script run</vt:lpstr>
      <vt:lpstr>References: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GE120  Programming Project Plan</dc:title>
  <dc:creator>Jeremiah Marimon</dc:creator>
  <cp:lastModifiedBy>Jeremiah Marimon</cp:lastModifiedBy>
  <cp:revision>72</cp:revision>
  <dcterms:created xsi:type="dcterms:W3CDTF">2021-05-20T05:10:56Z</dcterms:created>
  <dcterms:modified xsi:type="dcterms:W3CDTF">2023-04-12T13:51:36Z</dcterms:modified>
</cp:coreProperties>
</file>