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7" r:id="rId2"/>
    <p:sldId id="345" r:id="rId3"/>
    <p:sldId id="475" r:id="rId4"/>
    <p:sldId id="346" r:id="rId5"/>
    <p:sldId id="350" r:id="rId6"/>
    <p:sldId id="347" r:id="rId7"/>
    <p:sldId id="352" r:id="rId8"/>
    <p:sldId id="354" r:id="rId9"/>
    <p:sldId id="358" r:id="rId10"/>
    <p:sldId id="359" r:id="rId11"/>
    <p:sldId id="478" r:id="rId12"/>
    <p:sldId id="479" r:id="rId13"/>
    <p:sldId id="480" r:id="rId14"/>
    <p:sldId id="481" r:id="rId15"/>
    <p:sldId id="482" r:id="rId16"/>
    <p:sldId id="483" r:id="rId17"/>
    <p:sldId id="486" r:id="rId18"/>
    <p:sldId id="365" r:id="rId19"/>
    <p:sldId id="260" r:id="rId2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5AE1FC"/>
    <a:srgbClr val="3333CC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058" autoAdjust="0"/>
  </p:normalViewPr>
  <p:slideViewPr>
    <p:cSldViewPr>
      <p:cViewPr varScale="1">
        <p:scale>
          <a:sx n="105" d="100"/>
          <a:sy n="105" d="100"/>
        </p:scale>
        <p:origin x="19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BECC9-2BB7-479C-9AAA-C2847BE42804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E27D2D-A8AE-409A-BBDF-8CF894E081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4820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3BEAD-EF72-4FA8-8766-653E4F665C8F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333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3BEAD-EF72-4FA8-8766-653E4F665C8F}" type="slidenum">
              <a:rPr lang="ru-RU" altLang="ru-RU"/>
              <a:pPr>
                <a:spcBef>
                  <a:spcPct val="0"/>
                </a:spcBef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48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5" descr="Презентация_фон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6513"/>
            <a:ext cx="9132887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Trebuchet MS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6725BE-9907-4FF7-B9B0-72BD5EE40997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E2B99F-6AEE-49E0-8F23-2B09FAD53F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70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73A585-8AB5-4B71-BFC0-0B6C7EF5BDAE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D2B06E-54A5-4E65-B4D0-9F7DD5B9B6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E8785B-916B-4BDD-BD93-A3B20EEDDD54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905CC66-C85E-4AD4-B8C0-6AD0F340372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15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Презентация_фон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5400"/>
            <a:ext cx="9148763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7"/>
          <p:cNvSpPr/>
          <p:nvPr userDrawn="1"/>
        </p:nvSpPr>
        <p:spPr>
          <a:xfrm>
            <a:off x="539750" y="1052513"/>
            <a:ext cx="1008063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="0">
                <a:latin typeface="Trebuchet MS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30993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  <a:lvl2pPr>
              <a:defRPr>
                <a:latin typeface="Georgia" pitchFamily="18" charset="0"/>
              </a:defRPr>
            </a:lvl2pPr>
            <a:lvl3pPr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C034BF3-E639-416D-A812-5F18A80114A6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8125" y="64738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17375E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47A2D6BD-0A1D-489F-99BB-AECB3A7B84E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06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3" descr="Презентация_фон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-4763"/>
            <a:ext cx="9048750" cy="67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7920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600" b="1" cap="all">
                <a:latin typeface="Georgia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BB280F-1FD4-4851-A7F6-C987C7F5AB1A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7394B0-3056-46F1-BC50-4E2F43DCC3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386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A07EA6-8F64-416C-AAD4-1C84B39B50D4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BE4491-93C4-499A-84BC-9F1BAC7D07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803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B02914-AC0A-4408-8AB3-5216B58BBBC0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74B5C1E-85F6-4823-AE47-713434BDC4B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31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3E8763-46E6-4541-B5C4-7B0D05E11AE8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CE19047-6C7F-4BA7-8849-E79543E02DA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40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E49D127-BCA9-446C-B6CA-308DE416057E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40EAEF-AC9A-42FC-AC42-8AF6FCD1E9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05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91D00F-B73C-48E2-830E-188743E6CD77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E38D1D-7E0B-40EA-8378-9ABCF73C9F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5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E2C299F-D8CE-4EAB-8109-5620A23BDD2B}" type="datetimeFigureOut">
              <a:rPr lang="ru-RU"/>
              <a:pPr>
                <a:defRPr/>
              </a:pPr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093A16-C16E-4AA6-8949-596D5AFE1E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424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99592" y="255588"/>
            <a:ext cx="8272983" cy="1228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МИНИСТЕРСТВО  </a:t>
            </a:r>
            <a:r>
              <a:rPr lang="ru-RU" sz="1238" cap="all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науки и высшего </a:t>
            </a: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ОБРАЗОВАНИЯ РОССИЙСКОЙ ФЕДЕРАЦИИ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 учреждение высшего образования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«Северный (Арктический) федеральный университет имени М.В. Ломоносова»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Технологический колледж императора Петра I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500" dirty="0"/>
          </a:p>
        </p:txBody>
      </p:sp>
      <p:sp>
        <p:nvSpPr>
          <p:cNvPr id="13315" name="Прямоугольник 1"/>
          <p:cNvSpPr>
            <a:spLocks noChangeArrowheads="1"/>
          </p:cNvSpPr>
          <p:nvPr/>
        </p:nvSpPr>
        <p:spPr bwMode="auto">
          <a:xfrm>
            <a:off x="3862453" y="1874838"/>
            <a:ext cx="1957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Курсовой проект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13316" name="Прямоугольник 2"/>
          <p:cNvSpPr>
            <a:spLocks noChangeArrowheads="1"/>
          </p:cNvSpPr>
          <p:nvPr/>
        </p:nvSpPr>
        <p:spPr bwMode="auto">
          <a:xfrm>
            <a:off x="1166813" y="2386013"/>
            <a:ext cx="7667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sz="20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средства для учета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sz="20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кадров предприятия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4860032" y="3238500"/>
            <a:ext cx="431254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Работу выполнил:</a:t>
            </a:r>
          </a:p>
          <a:p>
            <a:pPr algn="just" eaLnBrk="1" hangingPunct="1"/>
            <a:r>
              <a:rPr lang="ru-RU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Илья Владимирович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3 курс,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группа 404918,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Руководитель: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Киптилая Наталия Юрьевна,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должность: преподаватель первой квалификационной категории</a:t>
            </a:r>
          </a:p>
        </p:txBody>
      </p:sp>
      <p:sp>
        <p:nvSpPr>
          <p:cNvPr id="13318" name="Прямоугольник 5"/>
          <p:cNvSpPr>
            <a:spLocks noChangeArrowheads="1"/>
          </p:cNvSpPr>
          <p:nvPr/>
        </p:nvSpPr>
        <p:spPr bwMode="auto">
          <a:xfrm>
            <a:off x="2124075" y="609282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г. Архангельск</a:t>
            </a:r>
          </a:p>
          <a:p>
            <a:pPr algn="ctr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0253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248285" indent="44958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Обоснование выбора средств разработки </a:t>
            </a:r>
            <a:endParaRPr lang="ru-RU" sz="2400" kern="5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45552-8FBA-48F4-AEBC-658B44862746}"/>
              </a:ext>
            </a:extLst>
          </p:cNvPr>
          <p:cNvSpPr txBox="1"/>
          <p:nvPr/>
        </p:nvSpPr>
        <p:spPr>
          <a:xfrm>
            <a:off x="411153" y="1196752"/>
            <a:ext cx="8048635" cy="118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Среда разработки: M</a:t>
            </a:r>
            <a:r>
              <a:rPr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icrosoft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Visual Studio 2018;</a:t>
            </a:r>
          </a:p>
          <a:p>
            <a:pPr marL="895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Язык программирования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C#;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403648" y="260648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Окно авторизации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77AE2B-0D78-43E4-9EE4-9764E106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28" y="1690693"/>
            <a:ext cx="5562744" cy="34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br>
              <a:rPr lang="ru-RU" sz="2400" dirty="0">
                <a:latin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</a:rPr>
              <a:t>Форма главного меню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75DFD5-D1B5-4954-ABD8-973F101D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78" y="1693968"/>
            <a:ext cx="4594043" cy="34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2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Форма добавления информации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B4A2D7-11DB-46FD-B918-89CBFEF0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0" y="1592796"/>
            <a:ext cx="75329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удаления информации</a:t>
            </a:r>
            <a:endParaRPr lang="ru-RU" sz="2400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9FB7F0-75BD-4689-B7F4-CF57CD78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9" y="1627368"/>
            <a:ext cx="6394782" cy="36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изменения информации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B53B9-393B-463B-98B7-B916B0C6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1" y="1679049"/>
            <a:ext cx="6845518" cy="34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188913"/>
            <a:ext cx="6911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обработки информации о </a:t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должностях и зарплатах</a:t>
            </a:r>
            <a:endParaRPr lang="ru-RU" sz="2400" dirty="0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F5DCC74-1840-4FD9-9024-414184C4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00808"/>
            <a:ext cx="5732482" cy="37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813" y="476671"/>
            <a:ext cx="6911975" cy="85524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отладка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FFFE6B6-8C72-4BE5-AC77-70C305E2F8EF}"/>
              </a:ext>
            </a:extLst>
          </p:cNvPr>
          <p:cNvSpPr/>
          <p:nvPr/>
        </p:nvSpPr>
        <p:spPr>
          <a:xfrm>
            <a:off x="611560" y="1801567"/>
            <a:ext cx="8280920" cy="16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Правильность работы функций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Правильность переходов на формы;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Правильность вывода информации.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2339975" y="260648"/>
            <a:ext cx="403225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ru-RU" sz="3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Заключение</a:t>
            </a:r>
            <a:endParaRPr lang="ru-RU" dirty="0"/>
          </a:p>
        </p:txBody>
      </p:sp>
      <p:sp>
        <p:nvSpPr>
          <p:cNvPr id="25603" name="Объект 2"/>
          <p:cNvSpPr txBox="1">
            <a:spLocks/>
          </p:cNvSpPr>
          <p:nvPr/>
        </p:nvSpPr>
        <p:spPr bwMode="auto">
          <a:xfrm>
            <a:off x="588579" y="1120557"/>
            <a:ext cx="8229600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ru-RU" altLang="ru-RU" sz="3200" dirty="0">
              <a:latin typeface="Georgia" panose="02040502050405020303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 bwMode="auto">
          <a:xfrm>
            <a:off x="611560" y="1120557"/>
            <a:ext cx="8229600" cy="10080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8900" indent="722313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Разработка программного продукта позволило значительно упростить и ускорить процесс учета кадров</a:t>
            </a:r>
          </a:p>
          <a:p>
            <a:pPr marL="88900" indent="722313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Основные цели создания: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Ускорение процесса учета кадров;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Повышение эффективности учета кадровой службы.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99592" y="255588"/>
            <a:ext cx="8272983" cy="1228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МИНИСТЕРСТВО  </a:t>
            </a:r>
            <a:r>
              <a:rPr lang="ru-RU" sz="1238" cap="all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науки и высшего </a:t>
            </a: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ОБРАЗОВАНИЯ РОССИЙСКОЙ ФЕДЕРАЦИИ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 учреждение высшего образования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«Северный (Арктический) федеральный университет имени М.В. Ломоносова»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Технологический колледж императора Петра I</a:t>
            </a:r>
            <a:br>
              <a:rPr lang="ru-RU" sz="123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500" dirty="0"/>
          </a:p>
        </p:txBody>
      </p:sp>
      <p:sp>
        <p:nvSpPr>
          <p:cNvPr id="13315" name="Прямоугольник 1"/>
          <p:cNvSpPr>
            <a:spLocks noChangeArrowheads="1"/>
          </p:cNvSpPr>
          <p:nvPr/>
        </p:nvSpPr>
        <p:spPr bwMode="auto">
          <a:xfrm>
            <a:off x="3862453" y="1874838"/>
            <a:ext cx="1957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Курсовой проект</a:t>
            </a:r>
            <a:endParaRPr lang="ru-RU" altLang="ru-RU" b="1" dirty="0">
              <a:solidFill>
                <a:srgbClr val="000000"/>
              </a:solidFill>
            </a:endParaRPr>
          </a:p>
        </p:txBody>
      </p:sp>
      <p:sp>
        <p:nvSpPr>
          <p:cNvPr id="13316" name="Прямоугольник 2"/>
          <p:cNvSpPr>
            <a:spLocks noChangeArrowheads="1"/>
          </p:cNvSpPr>
          <p:nvPr/>
        </p:nvSpPr>
        <p:spPr bwMode="auto">
          <a:xfrm>
            <a:off x="1166813" y="2386013"/>
            <a:ext cx="7667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sz="20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средства для учета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sz="20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кадров предприятия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4860032" y="3238500"/>
            <a:ext cx="431254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Работу выполнил:</a:t>
            </a:r>
          </a:p>
          <a:p>
            <a:pPr algn="just" eaLnBrk="1" hangingPunct="1"/>
            <a:r>
              <a:rPr lang="ru-RU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Илья Владимирович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3 курс,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группа 404918,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Руководитель: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Киптилая Наталия Юрьевна,</a:t>
            </a:r>
          </a:p>
          <a:p>
            <a:pPr algn="just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должность: преподаватель первой квалификационной категории</a:t>
            </a:r>
          </a:p>
        </p:txBody>
      </p:sp>
      <p:sp>
        <p:nvSpPr>
          <p:cNvPr id="13318" name="Прямоугольник 5"/>
          <p:cNvSpPr>
            <a:spLocks noChangeArrowheads="1"/>
          </p:cNvSpPr>
          <p:nvPr/>
        </p:nvSpPr>
        <p:spPr bwMode="auto">
          <a:xfrm>
            <a:off x="2124075" y="609282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г. Архангельск</a:t>
            </a:r>
          </a:p>
          <a:p>
            <a:pPr algn="ctr" eaLnBrk="1" hangingPunct="1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664" y="260648"/>
            <a:ext cx="635793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ru-RU" sz="3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Актуальность</a:t>
            </a:r>
            <a:endParaRPr lang="ru-RU" dirty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 bwMode="auto">
          <a:xfrm>
            <a:off x="323850" y="1341438"/>
            <a:ext cx="8589963" cy="3959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</a:rPr>
              <a:t>Значительно упрощает работу кадровой службы;</a:t>
            </a:r>
            <a:endParaRPr lang="ru-RU" sz="2400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</a:rPr>
              <a:t>Повышает эффективность кадровой службы.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2555875" y="266700"/>
            <a:ext cx="403225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ru-RU" sz="3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Цель, объект, предмет</a:t>
            </a:r>
            <a:endParaRPr lang="ru-RU" dirty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 bwMode="auto">
          <a:xfrm>
            <a:off x="323850" y="1341438"/>
            <a:ext cx="8589963" cy="3959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закрепление и расширение теоретических знаний и практических навыков программирования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0000" algn="just" eaLnBrk="1" fontAlgn="auto" hangingPunct="1"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деятельность кадрового учета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0000" algn="just" eaLnBrk="1" fontAlgn="auto" hangingPunct="1"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Предмет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автоматизация учета кадров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ru-RU" altLang="ru-RU" sz="2000" dirty="0"/>
          </a:p>
          <a:p>
            <a:pPr marL="0" indent="450000" algn="just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ru-RU" altLang="ru-RU" sz="2000" dirty="0"/>
          </a:p>
          <a:p>
            <a:pPr indent="450000" algn="just">
              <a:buFont typeface="Arial" charset="0"/>
              <a:buChar char="•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10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 bwMode="auto">
          <a:xfrm>
            <a:off x="2483768" y="260648"/>
            <a:ext cx="40322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altLang="ru-RU" dirty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229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668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 Разработка системного проекта </a:t>
            </a:r>
          </a:p>
          <a:p>
            <a:pPr marL="44958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1.1 Назначение разработки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1.2 Требования к функциональным характеристикам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1.3 Требования к надёжности и безопасности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1.4 Требования к составу и параметрам технических средств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1.5 Требования к информационной и программной совместимости </a:t>
            </a:r>
          </a:p>
          <a:p>
            <a:pPr marL="10668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2. Разработка технического проекта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2.1 Анализ требований и определение спецификаций программного обеспечения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2.2 Проектирование модели данных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2.3 Детальное проектирование программного обеспечения (конструирование прототипа) </a:t>
            </a:r>
          </a:p>
          <a:p>
            <a:pPr marL="10668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3. Реализация </a:t>
            </a:r>
          </a:p>
          <a:p>
            <a:pPr marL="44958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3.1 Обоснование выбора средств разработки </a:t>
            </a:r>
          </a:p>
          <a:p>
            <a:pPr marL="556260" marR="248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3.2 Описание основных программных модулей </a:t>
            </a:r>
          </a:p>
          <a:p>
            <a:pPr marL="0" indent="0">
              <a:buNone/>
            </a:pPr>
            <a:r>
              <a:rPr lang="ru-RU" sz="15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4. Тестирование программного продукта </a:t>
            </a:r>
            <a:endParaRPr lang="ru-RU" altLang="ru-RU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 bwMode="auto">
          <a:xfrm>
            <a:off x="1295400" y="404813"/>
            <a:ext cx="6553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51D1CCB-0040-4BB1-8FA3-06061B03F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24079"/>
              </p:ext>
            </p:extLst>
          </p:nvPr>
        </p:nvGraphicFramePr>
        <p:xfrm>
          <a:off x="359532" y="972484"/>
          <a:ext cx="8424936" cy="5480703"/>
        </p:xfrm>
        <a:graphic>
          <a:graphicData uri="http://schemas.openxmlformats.org/drawingml/2006/table">
            <a:tbl>
              <a:tblPr firstRow="1" firstCol="1" bandRow="1"/>
              <a:tblGrid>
                <a:gridCol w="2345897">
                  <a:extLst>
                    <a:ext uri="{9D8B030D-6E8A-4147-A177-3AD203B41FA5}">
                      <a16:colId xmlns:a16="http://schemas.microsoft.com/office/drawing/2014/main" val="3447489924"/>
                    </a:ext>
                  </a:extLst>
                </a:gridCol>
                <a:gridCol w="2289342">
                  <a:extLst>
                    <a:ext uri="{9D8B030D-6E8A-4147-A177-3AD203B41FA5}">
                      <a16:colId xmlns:a16="http://schemas.microsoft.com/office/drawing/2014/main" val="1624614064"/>
                    </a:ext>
                  </a:extLst>
                </a:gridCol>
                <a:gridCol w="1949639">
                  <a:extLst>
                    <a:ext uri="{9D8B030D-6E8A-4147-A177-3AD203B41FA5}">
                      <a16:colId xmlns:a16="http://schemas.microsoft.com/office/drawing/2014/main" val="438451738"/>
                    </a:ext>
                  </a:extLst>
                </a:gridCol>
                <a:gridCol w="1840058">
                  <a:extLst>
                    <a:ext uri="{9D8B030D-6E8A-4147-A177-3AD203B41FA5}">
                      <a16:colId xmlns:a16="http://schemas.microsoft.com/office/drawing/2014/main" val="1751784575"/>
                    </a:ext>
                  </a:extLst>
                </a:gridCol>
              </a:tblGrid>
              <a:tr h="86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Разрабатываемый программное средство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Отдел кадров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КАДРЫ ПЛЮС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918"/>
                  </a:ext>
                </a:extLst>
              </a:tr>
              <a:tr h="1317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оперативно добавлять сотрудников в базу данных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750591"/>
                  </a:ext>
                </a:extLst>
              </a:tr>
              <a:tr h="1161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доступа к личному составу предприятия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660840"/>
                  </a:ext>
                </a:extLst>
              </a:tr>
              <a:tr h="1317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оперативно обрабатывать данные о сотрудниках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32321"/>
                  </a:ext>
                </a:extLst>
              </a:tr>
              <a:tr h="5268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Интуитивно понятный интерфейс, удобство использования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114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 bwMode="auto">
          <a:xfrm>
            <a:off x="1042988" y="120650"/>
            <a:ext cx="7345362" cy="13641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бизнес-процессов</a:t>
            </a:r>
            <a:b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кадров для предприятия»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50F91-8EC8-4E22-9557-41FDD1D6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7" y="1197067"/>
            <a:ext cx="6548985" cy="446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 bwMode="auto">
          <a:xfrm>
            <a:off x="1204913" y="333375"/>
            <a:ext cx="7272337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ru-RU" alt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функциональных требований к программному средству</a:t>
            </a:r>
          </a:p>
        </p:txBody>
      </p:sp>
      <p:sp>
        <p:nvSpPr>
          <p:cNvPr id="21507" name="Прямоугольник 1"/>
          <p:cNvSpPr>
            <a:spLocks noChangeArrowheads="1"/>
          </p:cNvSpPr>
          <p:nvPr/>
        </p:nvSpPr>
        <p:spPr bwMode="auto">
          <a:xfrm>
            <a:off x="467544" y="1476375"/>
            <a:ext cx="8235180" cy="33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248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Хранить информацию о сотрудниках в базе данных предприятия;</a:t>
            </a:r>
          </a:p>
          <a:p>
            <a:pPr marL="342900" marR="248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Вносить корректировку в имеющуюся информацию о сотрудниках;</a:t>
            </a:r>
          </a:p>
          <a:p>
            <a:pPr marL="342900" marR="248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Добавлять новых сотрудников в базу данных;</a:t>
            </a:r>
          </a:p>
          <a:p>
            <a:pPr marL="342900" marR="248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Удалять сотрудников из базы данных.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 bwMode="auto">
          <a:xfrm>
            <a:off x="1331913" y="231775"/>
            <a:ext cx="62642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архитектуры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6ADF27-195D-4754-BC78-A754832D7036}"/>
              </a:ext>
            </a:extLst>
          </p:cNvPr>
          <p:cNvSpPr/>
          <p:nvPr/>
        </p:nvSpPr>
        <p:spPr>
          <a:xfrm>
            <a:off x="746819" y="1859340"/>
            <a:ext cx="7650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Клиент-серверный, так как он предоставляет э</a:t>
            </a:r>
            <a:r>
              <a:rPr lang="ru-RU" sz="32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 Sans" panose="020B0602030504020204" pitchFamily="34" charset="0"/>
              </a:rPr>
              <a:t>ффективный доступ к сетевым ресурсам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727061" y="332656"/>
            <a:ext cx="8425185" cy="61713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Диаграмма прецедентов</a:t>
            </a:r>
            <a:endParaRPr lang="ru-RU" sz="2800" dirty="0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727061" y="2204863"/>
            <a:ext cx="11402899" cy="5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54887-6FBE-4DB7-AF70-0A573BC0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96752"/>
            <a:ext cx="4712042" cy="5018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463</Words>
  <Application>Microsoft Office PowerPoint</Application>
  <PresentationFormat>Экран (4:3)</PresentationFormat>
  <Paragraphs>98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Symbol</vt:lpstr>
      <vt:lpstr>Times New Roman</vt:lpstr>
      <vt:lpstr>Trebuchet MS</vt:lpstr>
      <vt:lpstr>Тема Office</vt:lpstr>
      <vt:lpstr>МИНИСТЕРСТВО  науки и высшего ОБРАЗОВАНИЯ РОССИЙСКОЙ ФЕДЕРАЦИИ федеральное государственное автономное образовательное  учреждение высшего образования «Северный (Арктический) федеральный университет имени М.В. Ломоносова» Технологический колледж императора Петра I </vt:lpstr>
      <vt:lpstr>Актуальность</vt:lpstr>
      <vt:lpstr>Цель, объект, предмет</vt:lpstr>
      <vt:lpstr>Задачи</vt:lpstr>
      <vt:lpstr>Сравнительный анализ аналогов</vt:lpstr>
      <vt:lpstr>Диаграмма бизнес-процессов «Учет кадров для предприятия»</vt:lpstr>
      <vt:lpstr>Формирование функциональных требований к программному средству</vt:lpstr>
      <vt:lpstr>Тип архитектуры</vt:lpstr>
      <vt:lpstr>Диаграмма прецедентов</vt:lpstr>
      <vt:lpstr>Обоснование выбора средств разработки </vt:lpstr>
      <vt:lpstr>Окно авторизации</vt:lpstr>
      <vt:lpstr> Форма главного меню</vt:lpstr>
      <vt:lpstr> Форма добавления информации</vt:lpstr>
      <vt:lpstr>Форма удаления информации</vt:lpstr>
      <vt:lpstr>Форма изменения информации</vt:lpstr>
      <vt:lpstr>Форма обработки информации о  должностях и зарплатах</vt:lpstr>
      <vt:lpstr>Тестирование и отладка</vt:lpstr>
      <vt:lpstr>Заключение</vt:lpstr>
      <vt:lpstr>МИНИСТЕРСТВО  науки и высшего ОБРАЗОВАНИЯ РОССИЙСКОЙ ФЕДЕРАЦИИ федеральное государственное автономное образовательное  учреждение высшего образования «Северный (Арктический) федеральный университет имени М.В. Ломоносова» Технологический колледж императора Петра 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Волов Иван Андреевич</dc:creator>
  <cp:lastModifiedBy>Денисов Илья Владимирович</cp:lastModifiedBy>
  <cp:revision>451</cp:revision>
  <dcterms:created xsi:type="dcterms:W3CDTF">2012-06-21T07:34:02Z</dcterms:created>
  <dcterms:modified xsi:type="dcterms:W3CDTF">2022-02-26T11:05:10Z</dcterms:modified>
</cp:coreProperties>
</file>