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07107"/>
              <a:lumOff val="1142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07107"/>
                  <a:lumOff val="114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62000" y="5248275"/>
            <a:ext cx="11480800" cy="201605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762000" y="8350781"/>
            <a:ext cx="11480800" cy="492253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49238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762000" y="3341985"/>
            <a:ext cx="11480800" cy="28876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762000" y="2044700"/>
            <a:ext cx="11480800" cy="37577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762000" y="5829300"/>
            <a:ext cx="11480800" cy="613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62000" y="3498850"/>
            <a:ext cx="11480800" cy="24213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762000" y="7100189"/>
            <a:ext cx="11480800" cy="605791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6502400" y="4254500"/>
            <a:ext cx="7302500" cy="55151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6105525" y="0"/>
            <a:ext cx="729615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67200" y="0"/>
            <a:ext cx="14630400" cy="9753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62000" y="5245100"/>
            <a:ext cx="11476038" cy="198331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764381" y="8356600"/>
            <a:ext cx="11476038" cy="4922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764381" y="2108200"/>
            <a:ext cx="11476038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762000" y="5295900"/>
            <a:ext cx="4953000" cy="3530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184386109_2439x1626.jpg"/>
          <p:cNvSpPr/>
          <p:nvPr>
            <p:ph type="pic" idx="21"/>
          </p:nvPr>
        </p:nvSpPr>
        <p:spPr>
          <a:xfrm>
            <a:off x="21844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762000" y="3441700"/>
            <a:ext cx="4953000" cy="1964399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404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4292600" y="0"/>
            <a:ext cx="1291449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1pPr>
            <a:lvl2pPr marL="0" indent="4572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2pPr>
            <a:lvl3pPr marL="0" indent="9144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3pPr>
            <a:lvl4pPr marL="0" indent="13716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4pPr>
            <a:lvl5pPr marL="0" indent="18288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3683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7366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1049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14732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18415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22098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25781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29464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3318933" marR="0" indent="-372533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D8EE3"/>
            </a:gs>
            <a:gs pos="100000">
              <a:srgbClr val="A4C9E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eneficieApp"/>
          <p:cNvSpPr txBox="1"/>
          <p:nvPr>
            <p:ph type="ctrTitle"/>
          </p:nvPr>
        </p:nvSpPr>
        <p:spPr>
          <a:xfrm>
            <a:off x="762000" y="1955800"/>
            <a:ext cx="11480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48E0"/>
                </a:solidFill>
              </a:defRPr>
            </a:lvl1pPr>
          </a:lstStyle>
          <a:p>
            <a:pPr/>
            <a:r>
              <a:t>BeneficieApp</a:t>
            </a:r>
          </a:p>
        </p:txBody>
      </p:sp>
      <p:sp>
        <p:nvSpPr>
          <p:cNvPr id="152" name="Grupo 8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62441"/>
                </a:solidFill>
              </a:defRPr>
            </a:pPr>
            <a:r>
              <a:t>Grupo 8</a:t>
            </a:r>
          </a:p>
          <a:p>
            <a:pPr>
              <a:defRPr sz="3300">
                <a:solidFill>
                  <a:srgbClr val="262441"/>
                </a:solidFill>
              </a:defRPr>
            </a:pPr>
            <a:r>
              <a:t>Sprint 1: Desenvolvimento das telas de Navegação</a:t>
            </a:r>
          </a:p>
        </p:txBody>
      </p:sp>
      <p:sp>
        <p:nvSpPr>
          <p:cNvPr id="153" name="Aline Sena…"/>
          <p:cNvSpPr txBox="1"/>
          <p:nvPr>
            <p:ph type="body" idx="21"/>
          </p:nvPr>
        </p:nvSpPr>
        <p:spPr>
          <a:xfrm>
            <a:off x="4770040" y="7019133"/>
            <a:ext cx="3464720" cy="1705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5E5E5E"/>
                </a:solidFill>
              </a:defRPr>
            </a:pPr>
            <a:r>
              <a:t>Aline Sena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Dominique Bezerra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Gilvã Rocha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Juan Souza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s episódios anteriores……"/>
          <p:cNvSpPr txBox="1"/>
          <p:nvPr>
            <p:ph type="title"/>
          </p:nvPr>
        </p:nvSpPr>
        <p:spPr>
          <a:xfrm>
            <a:off x="1221845" y="556617"/>
            <a:ext cx="10561110" cy="1535841"/>
          </a:xfrm>
          <a:prstGeom prst="rect">
            <a:avLst/>
          </a:prstGeom>
        </p:spPr>
        <p:txBody>
          <a:bodyPr/>
          <a:lstStyle/>
          <a:p>
            <a:pPr algn="l" defTabSz="1409319">
              <a:lnSpc>
                <a:spcPct val="120000"/>
              </a:lnSpc>
              <a:defRPr spc="-48" sz="2430">
                <a:solidFill>
                  <a:srgbClr val="5B48E0"/>
                </a:solidFill>
              </a:defRPr>
            </a:pPr>
            <a:r>
              <a:t>Nos episódios anteriores…</a:t>
            </a:r>
          </a:p>
          <a:p>
            <a:pPr algn="l" defTabSz="288036">
              <a:lnSpc>
                <a:spcPct val="120000"/>
              </a:lnSpc>
              <a:defRPr spc="0" sz="2835">
                <a:solidFill>
                  <a:srgbClr val="5B48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BeneficieAPP - Um aplicativo para organizações Beneficentes</a:t>
            </a:r>
          </a:p>
        </p:txBody>
      </p:sp>
      <p:sp>
        <p:nvSpPr>
          <p:cNvPr id="156" name="Idealizamos os protótipos das telas com design, cores, elementos afim de guiar a construção das telas no Xcode utilizando storyboard e codeView"/>
          <p:cNvSpPr txBox="1"/>
          <p:nvPr>
            <p:ph type="body" sz="quarter" idx="1"/>
          </p:nvPr>
        </p:nvSpPr>
        <p:spPr>
          <a:xfrm>
            <a:off x="1098979" y="2259541"/>
            <a:ext cx="10806842" cy="1362765"/>
          </a:xfrm>
          <a:prstGeom prst="rect">
            <a:avLst/>
          </a:prstGeom>
        </p:spPr>
        <p:txBody>
          <a:bodyPr/>
          <a:lstStyle>
            <a:lvl1pPr marL="0" indent="0" defTabSz="355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Idealizamos os protótipos das telas com design, cores, elementos afim de guiar a construção das telas no Xcode utilizando storyboard e codeView</a:t>
            </a:r>
          </a:p>
        </p:txBody>
      </p:sp>
      <p:pic>
        <p:nvPicPr>
          <p:cNvPr id="157" name="Screen Shot 2020-11-24 at 12.27.17.png" descr="Screen Shot 2020-11-24 at 12.27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216" y="3854000"/>
            <a:ext cx="7864461" cy="3507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20-11-24 at 12.29.09.png" descr="Screen Shot 2020-11-24 at 12.29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0924" y="3846743"/>
            <a:ext cx="5177017" cy="4775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esenvolvemos o objetivo da sprint utilizando no Xcode o Storyboard e ViewController, utilizando os elementos conforme idealizados no protótipo"/>
          <p:cNvSpPr txBox="1"/>
          <p:nvPr>
            <p:ph type="body" sz="half" idx="1"/>
          </p:nvPr>
        </p:nvSpPr>
        <p:spPr>
          <a:xfrm>
            <a:off x="608541" y="2411996"/>
            <a:ext cx="5106459" cy="63066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pc="-26" sz="2700"/>
            </a:lvl1pPr>
          </a:lstStyle>
          <a:p>
            <a:pPr/>
            <a:r>
              <a:t>Desenvolvemos o objetivo da sprint utilizando no Xcode o Storyboard e ViewController, utilizando os elementos conforme idealizados no protótipo</a:t>
            </a:r>
            <a:endParaRPr spc="-12"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61" name="Desenvolvimento das telas de Navegação"/>
          <p:cNvSpPr txBox="1"/>
          <p:nvPr>
            <p:ph type="body" idx="21"/>
          </p:nvPr>
        </p:nvSpPr>
        <p:spPr>
          <a:xfrm>
            <a:off x="575733" y="1032933"/>
            <a:ext cx="8210683" cy="6560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66674">
              <a:defRPr sz="3201">
                <a:solidFill>
                  <a:srgbClr val="5B48E0"/>
                </a:solidFill>
              </a:defRPr>
            </a:lvl1pPr>
          </a:lstStyle>
          <a:p>
            <a:pPr/>
            <a:r>
              <a:t>Desenvolvimento das telas de Navegação</a:t>
            </a:r>
          </a:p>
        </p:txBody>
      </p:sp>
      <p:sp>
        <p:nvSpPr>
          <p:cNvPr id="162" name="Objetivo:"/>
          <p:cNvSpPr txBox="1"/>
          <p:nvPr>
            <p:ph type="title"/>
          </p:nvPr>
        </p:nvSpPr>
        <p:spPr>
          <a:xfrm>
            <a:off x="762000" y="262077"/>
            <a:ext cx="11480800" cy="808837"/>
          </a:xfrm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pc="0" sz="33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Objetivo: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esignação das tarefas…"/>
          <p:cNvSpPr txBox="1"/>
          <p:nvPr>
            <p:ph type="body" idx="1"/>
          </p:nvPr>
        </p:nvSpPr>
        <p:spPr>
          <a:xfrm>
            <a:off x="762000" y="2338866"/>
            <a:ext cx="9920353" cy="5619306"/>
          </a:xfrm>
          <a:prstGeom prst="rect">
            <a:avLst/>
          </a:prstGeom>
        </p:spPr>
        <p:txBody>
          <a:bodyPr/>
          <a:lstStyle/>
          <a:p>
            <a:pPr defTabSz="578358">
              <a:spcBef>
                <a:spcPts val="800"/>
              </a:spcBef>
              <a:defRPr spc="-34" sz="3465"/>
            </a:pPr>
            <a:r>
              <a:t>Designação das tarefas </a:t>
            </a:r>
          </a:p>
          <a:p>
            <a:pPr defTabSz="578358">
              <a:spcBef>
                <a:spcPts val="800"/>
              </a:spcBef>
              <a:defRPr spc="-34" sz="3465"/>
            </a:pPr>
          </a:p>
          <a:p>
            <a:pPr defTabSz="578358">
              <a:spcBef>
                <a:spcPts val="800"/>
              </a:spcBef>
              <a:defRPr spc="-34" sz="3465"/>
            </a:pPr>
            <a:r>
              <a:t>Telas, Componentes e conexões:</a:t>
            </a:r>
          </a:p>
          <a:p>
            <a:pPr defTabSz="578358">
              <a:spcBef>
                <a:spcPts val="800"/>
              </a:spcBef>
              <a:defRPr spc="-34" sz="3465">
                <a:solidFill>
                  <a:srgbClr val="5E5E5E"/>
                </a:solidFill>
              </a:defRPr>
            </a:pPr>
            <a:r>
              <a:t>Telas Comuns     6</a:t>
            </a:r>
          </a:p>
          <a:p>
            <a:pPr defTabSz="578358">
              <a:spcBef>
                <a:spcPts val="800"/>
              </a:spcBef>
              <a:defRPr spc="-34" sz="3465"/>
            </a:pPr>
            <a:r>
              <a:rPr>
                <a:solidFill>
                  <a:srgbClr val="8D8EE3"/>
                </a:solidFill>
              </a:rPr>
              <a:t>Administrador     5</a:t>
            </a:r>
            <a:endParaRPr>
              <a:solidFill>
                <a:srgbClr val="5E5E5E"/>
              </a:solidFill>
            </a:endParaRPr>
          </a:p>
          <a:p>
            <a:pPr defTabSz="578358">
              <a:spcBef>
                <a:spcPts val="800"/>
              </a:spcBef>
              <a:defRPr spc="-34" sz="3465"/>
            </a:pPr>
            <a:r>
              <a:rPr>
                <a:solidFill>
                  <a:srgbClr val="A4C9E7"/>
                </a:solidFill>
              </a:rPr>
              <a:t>Usuário                 5</a:t>
            </a:r>
            <a:endParaRPr>
              <a:solidFill>
                <a:srgbClr val="A4C9E7"/>
              </a:solidFill>
            </a:endParaRPr>
          </a:p>
          <a:p>
            <a:pPr defTabSz="578358">
              <a:spcBef>
                <a:spcPts val="800"/>
              </a:spcBef>
              <a:defRPr spc="-34" sz="3465"/>
            </a:pPr>
          </a:p>
        </p:txBody>
      </p:sp>
      <p:sp>
        <p:nvSpPr>
          <p:cNvPr id="165" name="Desenvolvimento das telas de Navegaçã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300">
                <a:solidFill>
                  <a:srgbClr val="5B48E0"/>
                </a:solidFill>
              </a:defRPr>
            </a:lvl1pPr>
          </a:lstStyle>
          <a:p>
            <a:pPr/>
            <a:r>
              <a:t>Desenvolvimento das telas de Navegação</a:t>
            </a:r>
          </a:p>
        </p:txBody>
      </p:sp>
      <p:sp>
        <p:nvSpPr>
          <p:cNvPr id="166" name="Objetivo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pc="0" sz="33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Objetivo:</a:t>
            </a:r>
          </a:p>
        </p:txBody>
      </p:sp>
      <p:pic>
        <p:nvPicPr>
          <p:cNvPr id="167" name="Screen Shot 2020-11-24 at 12.48.08.png" descr="Screen Shot 2020-11-24 at 12.48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2009" y="5145662"/>
            <a:ext cx="7200901" cy="431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ilvã e Ju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4040"/>
          <a:lstStyle/>
          <a:p>
            <a:pPr>
              <a:defRPr spc="-35" sz="3500"/>
            </a:pPr>
            <a:r>
              <a:t>Gilvã e Juan</a:t>
            </a:r>
          </a:p>
          <a:p>
            <a:pPr>
              <a:defRPr spc="-35" sz="3500"/>
            </a:pPr>
            <a:r>
              <a:t> </a:t>
            </a: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r>
              <a:rPr>
                <a:solidFill>
                  <a:srgbClr val="5E5E5E"/>
                </a:solidFill>
              </a:rPr>
              <a:t>Telas Comuns: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Carregamento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Cadastrar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Login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Perfil</a:t>
            </a: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r>
              <a:rPr>
                <a:solidFill>
                  <a:srgbClr val="8D8EE3"/>
                </a:solidFill>
              </a:rPr>
              <a:t>Telas de administrador:</a:t>
            </a: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Ação do mês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Criar ação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Editar ação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Gestão Financeira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Participantes</a:t>
            </a:r>
          </a:p>
        </p:txBody>
      </p:sp>
      <p:sp>
        <p:nvSpPr>
          <p:cNvPr id="170" name="Desenvolvimento do Protótipo do ap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300">
                <a:solidFill>
                  <a:srgbClr val="5B48E0"/>
                </a:solidFill>
              </a:defRPr>
            </a:lvl1pPr>
          </a:lstStyle>
          <a:p>
            <a:pPr/>
            <a:r>
              <a:t>Desenvolvimento do Protótipo do app</a:t>
            </a:r>
          </a:p>
        </p:txBody>
      </p:sp>
      <p:sp>
        <p:nvSpPr>
          <p:cNvPr id="171" name="Objetivo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pc="0" sz="33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Objetivo: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1000" fill="hold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xit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1000" fill="hold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xit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1000" fill="hold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2"/>
      <p:bldP build="whole" bldLvl="1" animBg="1" rev="0" advAuto="0" spid="169" grpId="3"/>
      <p:bldP build="whole" bldLvl="1" animBg="1" rev="0" advAuto="0" spid="1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line e Dominiq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4040"/>
          <a:lstStyle/>
          <a:p>
            <a:pPr>
              <a:defRPr spc="-35" sz="3500"/>
            </a:pPr>
            <a:r>
              <a:t>Aline e Dominique</a:t>
            </a:r>
          </a:p>
          <a:p>
            <a:pPr>
              <a:defRPr spc="-35" sz="3500"/>
            </a:pPr>
          </a:p>
          <a:p>
            <a:pPr>
              <a:defRPr spc="-35" sz="3500"/>
            </a:pPr>
            <a:r>
              <a:rPr>
                <a:solidFill>
                  <a:srgbClr val="5E5E5E"/>
                </a:solidFill>
              </a:rPr>
              <a:t>Telas Comuns: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Principais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Redes Sociais</a:t>
            </a: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endParaRPr>
              <a:solidFill>
                <a:srgbClr val="5E5E5E"/>
              </a:solidFill>
            </a:endParaRPr>
          </a:p>
          <a:p>
            <a:pPr>
              <a:defRPr spc="-35" sz="3500"/>
            </a:pPr>
            <a:r>
              <a:rPr>
                <a:solidFill>
                  <a:srgbClr val="A4C9E7"/>
                </a:solidFill>
              </a:rPr>
              <a:t>Telas de Usuário: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Ação do mês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Inscrição ação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Menu financeiro</a:t>
            </a:r>
            <a:endParaRPr>
              <a:solidFill>
                <a:srgbClr val="5E5E5E"/>
              </a:solidFill>
            </a:endParaRPr>
          </a:p>
          <a:p>
            <a:pPr marL="254000" indent="-228600">
              <a:buSzPct val="40000"/>
              <a:buBlip>
                <a:blip r:embed="rId2"/>
              </a:buBlip>
              <a:defRPr spc="-35" sz="3500"/>
            </a:pPr>
            <a:r>
              <a:rPr>
                <a:solidFill>
                  <a:srgbClr val="5E5E5E"/>
                </a:solidFill>
              </a:rPr>
              <a:t>Infos financeiras</a:t>
            </a:r>
          </a:p>
        </p:txBody>
      </p:sp>
      <p:sp>
        <p:nvSpPr>
          <p:cNvPr id="174" name="Desenvolvimento do Protótipo do ap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300">
                <a:solidFill>
                  <a:srgbClr val="5B48E0"/>
                </a:solidFill>
              </a:defRPr>
            </a:lvl1pPr>
          </a:lstStyle>
          <a:p>
            <a:pPr/>
            <a:r>
              <a:t>Desenvolvimento do Protótipo do app</a:t>
            </a:r>
          </a:p>
        </p:txBody>
      </p:sp>
      <p:sp>
        <p:nvSpPr>
          <p:cNvPr id="175" name="Objetivo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pc="0" sz="33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Objetivo: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0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73" grpId="3"/>
      <p:bldP build="whole" bldLvl="1" animBg="1" rev="0" advAuto="0" spid="17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óximos objetivos:…"/>
          <p:cNvSpPr txBox="1"/>
          <p:nvPr>
            <p:ph type="body" idx="1"/>
          </p:nvPr>
        </p:nvSpPr>
        <p:spPr>
          <a:xfrm>
            <a:off x="762000" y="2651059"/>
            <a:ext cx="11480800" cy="6696141"/>
          </a:xfrm>
          <a:prstGeom prst="rect">
            <a:avLst/>
          </a:prstGeom>
        </p:spPr>
        <p:txBody>
          <a:bodyPr/>
          <a:lstStyle/>
          <a:p>
            <a:pPr marL="0" indent="0" defTabSz="182880">
              <a:lnSpc>
                <a:spcPts val="4200"/>
              </a:lnSpc>
              <a:spcBef>
                <a:spcPts val="600"/>
              </a:spcBef>
              <a:buClrTx/>
              <a:buSzTx/>
              <a:buNone/>
              <a:defRPr b="1"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Próximos objetivos:</a:t>
            </a:r>
            <a:endParaRPr b="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182880">
              <a:lnSpc>
                <a:spcPts val="4200"/>
              </a:lnSpc>
              <a:spcBef>
                <a:spcPts val="60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Aplicação da arquitetura e consumo de API em todo o projeto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182880">
              <a:lnSpc>
                <a:spcPts val="4200"/>
              </a:lnSpc>
              <a:spcBef>
                <a:spcPts val="600"/>
              </a:spcBef>
              <a:buClrTx/>
              <a:buSzTx/>
              <a:buNone/>
              <a:defRPr b="1"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Próxima sprint:</a:t>
            </a:r>
            <a:endParaRPr b="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182880">
              <a:lnSpc>
                <a:spcPts val="4200"/>
              </a:lnSpc>
              <a:spcBef>
                <a:spcPts val="60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Aplicação da arquitetura - organização das pastas</a:t>
            </a:r>
            <a:endParaRPr sz="48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182880">
              <a:lnSpc>
                <a:spcPts val="4200"/>
              </a:lnSpc>
              <a:spcBef>
                <a:spcPts val="60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Idealização das funções que vão aplicar as requisições e respostas da API </a:t>
            </a:r>
          </a:p>
          <a:p>
            <a:pPr marL="0" indent="0" defTabSz="182880">
              <a:lnSpc>
                <a:spcPts val="4200"/>
              </a:lnSpc>
              <a:spcBef>
                <a:spcPts val="60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182880">
              <a:lnSpc>
                <a:spcPts val="4200"/>
              </a:lnSpc>
              <a:spcBef>
                <a:spcPts val="60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Aline(Dev):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182880">
              <a:lnSpc>
                <a:spcPts val="4200"/>
              </a:lnSpc>
              <a:spcBef>
                <a:spcPts val="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Dominique (PO):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182880">
              <a:lnSpc>
                <a:spcPts val="4200"/>
              </a:lnSpc>
              <a:spcBef>
                <a:spcPts val="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Gilvã (SM):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182880">
              <a:lnSpc>
                <a:spcPts val="4200"/>
              </a:lnSpc>
              <a:spcBef>
                <a:spcPts val="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Juan (Dev):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18288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64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182880">
              <a:lnSpc>
                <a:spcPts val="4200"/>
              </a:lnSpc>
              <a:spcBef>
                <a:spcPts val="600"/>
              </a:spcBef>
              <a:buClrTx/>
              <a:buSzTx/>
              <a:buNone/>
              <a:defRPr b="1"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Dificuldades da Sprint 0:</a:t>
            </a:r>
            <a:endParaRPr b="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algn="just" defTabSz="182880">
              <a:lnSpc>
                <a:spcPts val="4200"/>
              </a:lnSpc>
              <a:spcBef>
                <a:spcPts val="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Reuniões</a:t>
            </a:r>
            <a:r>
              <a:rPr b="1"/>
              <a:t> - </a:t>
            </a:r>
            <a:r>
              <a:t>Encontrar horários compatíveis entre todos os membros </a:t>
            </a:r>
          </a:p>
          <a:p>
            <a:pPr marL="0" indent="0" algn="just" defTabSz="182880">
              <a:lnSpc>
                <a:spcPts val="4200"/>
              </a:lnSpc>
              <a:spcBef>
                <a:spcPts val="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Aplicar o design nas telas com autolayout e constraints</a:t>
            </a:r>
          </a:p>
          <a:p>
            <a:pPr marL="0" indent="0" algn="just" defTabSz="182880">
              <a:lnSpc>
                <a:spcPts val="4200"/>
              </a:lnSpc>
              <a:spcBef>
                <a:spcPts val="0"/>
              </a:spcBef>
              <a:buClrTx/>
              <a:buSzTx/>
              <a:buNone/>
              <a:defRPr sz="264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48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algn="just" defTabSz="182880">
              <a:lnSpc>
                <a:spcPts val="1800"/>
              </a:lnSpc>
              <a:spcBef>
                <a:spcPts val="600"/>
              </a:spcBef>
              <a:buClrTx/>
              <a:buSzTx/>
              <a:buNone/>
              <a:defRPr sz="6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Plataforma de design do protótipo: Falta de conhecimento prévio</a:t>
            </a:r>
          </a:p>
        </p:txBody>
      </p:sp>
      <p:pic>
        <p:nvPicPr>
          <p:cNvPr id="178" name="nANC0gQvp6FiMG7143NOfEg8DbFn8Aw0RN5VU4p-gOwQXQ_tLsv6LBYupR7SOfvuV4Kq2ip1BJuLqaOt_1YJS23YtO_ehpTeLIB8E0w6VVWryjZwHKnVJ-uSFjbppa3cqWvslxdz.png" descr="nANC0gQvp6FiMG7143NOfEg8DbFn8Aw0RN5VU4p-gOwQXQ_tLsv6LBYupR7SOfvuV4Kq2ip1BJuLqaOt_1YJS23YtO_ehpTeLIB8E0w6VVWryjZwHKnVJ-uSFjbppa3cqWvslxd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651059"/>
            <a:ext cx="3043954" cy="6591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4WRAApYCQgxC8EEvGGpXruK5CIMZypS_8bZvYhZoIgOyr0Lwmr4Oehqyj1XeDk2vCA3jtzBIQ_TUcptj-HWqAuw7NlKjn1vUjOse09atVYFsARa96QsWQyGgCObtE0HV0rSioKbU.png" descr="4WRAApYCQgxC8EEvGGpXruK5CIMZypS_8bZvYhZoIgOyr0Lwmr4Oehqyj1XeDk2vCA3jtzBIQ_TUcptj-HWqAuw7NlKjn1vUjOse09atVYFsARa96QsWQyGgCObtE0HV0rSioKb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2651059"/>
            <a:ext cx="3043954" cy="659117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prin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Sprint 2</a:t>
            </a:r>
          </a:p>
        </p:txBody>
      </p:sp>
      <p:sp>
        <p:nvSpPr>
          <p:cNvPr id="181" name="Aplicação da arquitetura e consumo de AP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Aplicação da arquitetura e consumo de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8D8EE3"/>
            </a:gs>
            <a:gs pos="100000">
              <a:srgbClr val="A4C9E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uvidas?…"/>
          <p:cNvSpPr txBox="1"/>
          <p:nvPr>
            <p:ph type="ctrTitle"/>
          </p:nvPr>
        </p:nvSpPr>
        <p:spPr>
          <a:xfrm>
            <a:off x="1219200" y="6002866"/>
            <a:ext cx="11480800" cy="3302001"/>
          </a:xfrm>
          <a:prstGeom prst="rect">
            <a:avLst/>
          </a:prstGeom>
        </p:spPr>
        <p:txBody>
          <a:bodyPr/>
          <a:lstStyle/>
          <a:p>
            <a:pPr algn="l" defTabSz="1670304">
              <a:defRPr spc="-201" sz="6719">
                <a:solidFill>
                  <a:srgbClr val="5A48E0"/>
                </a:solidFill>
              </a:defRPr>
            </a:pPr>
            <a:r>
              <a:t>Duvidas?</a:t>
            </a:r>
          </a:p>
          <a:p>
            <a:pPr defTabSz="1670304">
              <a:defRPr spc="-201" sz="6719">
                <a:solidFill>
                  <a:srgbClr val="5A48E0"/>
                </a:solidFill>
              </a:defRPr>
            </a:pPr>
          </a:p>
          <a:p>
            <a:pPr algn="r" defTabSz="1670304">
              <a:defRPr spc="-201" sz="6719">
                <a:solidFill>
                  <a:srgbClr val="5A48E0"/>
                </a:solidFill>
              </a:defRPr>
            </a:pPr>
            <a:r>
              <a:t>Obrigada!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1930400"/>
            <a:ext cx="32512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