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1968" r:id="rId2"/>
    <p:sldId id="1985" r:id="rId3"/>
    <p:sldId id="2014" r:id="rId4"/>
    <p:sldId id="2008" r:id="rId5"/>
    <p:sldId id="2011" r:id="rId6"/>
    <p:sldId id="2012" r:id="rId7"/>
    <p:sldId id="2015" r:id="rId8"/>
    <p:sldId id="2020" r:id="rId9"/>
    <p:sldId id="2017" r:id="rId10"/>
    <p:sldId id="2016" r:id="rId11"/>
    <p:sldId id="2021" r:id="rId12"/>
    <p:sldId id="2010" r:id="rId13"/>
    <p:sldId id="2019" r:id="rId14"/>
  </p:sldIdLst>
  <p:sldSz cx="12193588" cy="6858000"/>
  <p:notesSz cx="6858000" cy="9144000"/>
  <p:defaultTextStyle>
    <a:defPPr>
      <a:defRPr lang="de-DE"/>
    </a:defPPr>
    <a:lvl1pPr marL="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 Sattarov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00"/>
    <a:srgbClr val="429229"/>
    <a:srgbClr val="59BF38"/>
    <a:srgbClr val="00BE00"/>
    <a:srgbClr val="00F400"/>
    <a:srgbClr val="FFFED9"/>
    <a:srgbClr val="00B400"/>
    <a:srgbClr val="4FB432"/>
    <a:srgbClr val="4F9600"/>
    <a:srgbClr val="00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4" autoAdjust="0"/>
    <p:restoredTop sz="86389" autoAdjust="0"/>
  </p:normalViewPr>
  <p:slideViewPr>
    <p:cSldViewPr>
      <p:cViewPr varScale="1">
        <p:scale>
          <a:sx n="88" d="100"/>
          <a:sy n="88" d="100"/>
        </p:scale>
        <p:origin x="44" y="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3B9F7-3989-4A99-88EB-B60FB78D3FB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EBA6-C39F-4A5F-84D2-2DF92FCB81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EBA6-C39F-4A5F-84D2-2DF92FCB8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33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C08D-DA8F-174E-B025-D4D74597E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9C90CD9-BF3C-988B-98DE-1BB234CB3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E8A1B-A735-11A3-893A-7E3A9D1AC19F}"/>
              </a:ext>
            </a:extLst>
          </p:cNvPr>
          <p:cNvSpPr txBox="1"/>
          <p:nvPr userDrawn="1"/>
        </p:nvSpPr>
        <p:spPr>
          <a:xfrm>
            <a:off x="1766923" y="715020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de-CH" dirty="0"/>
          </a:p>
        </p:txBody>
      </p:sp>
      <p:pic>
        <p:nvPicPr>
          <p:cNvPr id="17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886B6E55-D884-FD04-B495-52704DD5F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696194" y="332656"/>
            <a:ext cx="2541846" cy="5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Top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450" y="288000"/>
            <a:ext cx="847275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noProof="0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134C83-631C-B344-8546-B71959D141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439999"/>
            <a:ext cx="10753200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/>
              <a:t>Text Master – click to add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0"/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3809380-7C1D-AE59-6C3D-03B2BB1D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10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B16FD550-8C91-FCDB-9B66-0CE094D2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85F77B-E83E-E066-BFF3-C257F51D26EA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2511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Slide Lower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10730589" cy="370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de-CH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6852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342E0B-6386-574E-8D95-1A6B9396B5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9999" y="1800000"/>
            <a:ext cx="10753200" cy="459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noProof="0" dirty="0"/>
              <a:t>Text Master – click to add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0"/>
            <a:endParaRPr lang="en-US" noProof="0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FF53AB-8BBE-9D42-B0F9-3E49FE4C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EF4E9D-217D-EB64-5768-541FF77D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D763168B-A223-679D-BEF1-FAD18B778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EE01A6-09CB-164E-B499-A4DAE532B4BC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95106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9" userDrawn="1">
          <p15:clr>
            <a:srgbClr val="FBAE40"/>
          </p15:clr>
        </p15:guide>
        <p15:guide id="2" pos="7242" userDrawn="1">
          <p15:clr>
            <a:srgbClr val="FBAE40"/>
          </p15:clr>
        </p15:guide>
        <p15:guide id="3" orient="horz" pos="1117" userDrawn="1">
          <p15:clr>
            <a:srgbClr val="547EBF"/>
          </p15:clr>
        </p15:guide>
        <p15:guide id="4" orient="horz" pos="4020" userDrawn="1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90A9D-5E71-AE48-BB26-E437F906A882}"/>
              </a:ext>
            </a:extLst>
          </p:cNvPr>
          <p:cNvSpPr/>
          <p:nvPr userDrawn="1"/>
        </p:nvSpPr>
        <p:spPr>
          <a:xfrm>
            <a:off x="-23886" y="979802"/>
            <a:ext cx="12313368" cy="589872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50F909DB-1786-F041-B238-DC6D410AB8A9}"/>
              </a:ext>
            </a:extLst>
          </p:cNvPr>
          <p:cNvSpPr>
            <a:spLocks noChangeAspect="1"/>
          </p:cNvSpPr>
          <p:nvPr userDrawn="1"/>
        </p:nvSpPr>
        <p:spPr>
          <a:xfrm>
            <a:off x="6768752" y="4581128"/>
            <a:ext cx="5520730" cy="6049598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rgbClr val="008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E2ED5-BA0A-B145-B37B-FF868F358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B6294-1F78-764D-9071-FE8A563E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GSERM - Deep Learning Fundamentals and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BF1B8C-811D-674A-815F-FC76B2F5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26" y="2492896"/>
            <a:ext cx="9793088" cy="2496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title style</a:t>
            </a:r>
          </a:p>
        </p:txBody>
      </p:sp>
      <p:pic>
        <p:nvPicPr>
          <p:cNvPr id="8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DB7FC6B1-451A-4C41-B3FC-44CB810B1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05337EF-90F7-4D2B-BA99-48BCBB4FB7E2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321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G - AIML - Titl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96BD5-BDE1-434B-86CF-4FE919DA7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68F6-3BB1-8949-B6FF-E197E87E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GSERM Summer School ‘22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EDC575DE-B350-3245-AEF9-46ED3E1C3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5220000"/>
            <a:ext cx="10800000" cy="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5715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None/>
              <a:defRPr lang="de-CH" altLang="de-DE" sz="1600" dirty="0">
                <a:solidFill>
                  <a:schemeClr val="tx1"/>
                </a:solidFill>
                <a:effectLst/>
                <a:latin typeface="Titillium Web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DC025265-3BE7-1148-A7E7-14C01C9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90000"/>
            <a:ext cx="108000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tillium Web" pitchFamily="2" charset="77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9BDD4628-CB6B-FC4F-A2F3-5AE640E4A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6120000"/>
            <a:ext cx="8640000" cy="36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sz="1600">
                <a:effectLst/>
                <a:latin typeface="Titillium Web" pitchFamily="2" charset="7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Authors</a:t>
            </a:r>
          </a:p>
        </p:txBody>
      </p:sp>
      <p:pic>
        <p:nvPicPr>
          <p:cNvPr id="8" name="Picture 3" descr="C:\Users\SBRAEN~1\AppData\Local\Temp\7zEFDEE.tmp\USG_Icon_E_RGB.jpg">
            <a:extLst>
              <a:ext uri="{FF2B5EF4-FFF2-40B4-BE49-F238E27FC236}">
                <a16:creationId xmlns:a16="http://schemas.microsoft.com/office/drawing/2014/main" id="{A392CCAC-B294-0E4A-A6E4-DD50D8079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5315" y="6098400"/>
            <a:ext cx="1958922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olorful, covered, bunch, many&#10;&#10;Description automatically generated">
            <a:extLst>
              <a:ext uri="{FF2B5EF4-FFF2-40B4-BE49-F238E27FC236}">
                <a16:creationId xmlns:a16="http://schemas.microsoft.com/office/drawing/2014/main" id="{ECAB4EB7-DFCC-F947-B2D9-7C8E48718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" t="13789" r="-7" b="32551"/>
          <a:stretch/>
        </p:blipFill>
        <p:spPr>
          <a:xfrm>
            <a:off x="794" y="1260000"/>
            <a:ext cx="12192000" cy="368006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4" name="Rectangle 8" descr="{&quot;templafy&quot;:{&quot;id&quot;:&quot;2cc2d969-56d0-4d18-a43a-bb031f7f96e8&quot;}}">
            <a:extLst>
              <a:ext uri="{FF2B5EF4-FFF2-40B4-BE49-F238E27FC236}">
                <a16:creationId xmlns:a16="http://schemas.microsoft.com/office/drawing/2014/main" id="{16B84E0A-A2E5-4E08-B535-76557B6F9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1015"/>
          <a:stretch/>
        </p:blipFill>
        <p:spPr>
          <a:xfrm>
            <a:off x="746636" y="486341"/>
            <a:ext cx="1595210" cy="37370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D6219034-4FCC-416D-BBFA-AA5BD2E01F4D}"/>
              </a:ext>
            </a:extLst>
          </p:cNvPr>
          <p:cNvSpPr txBox="1"/>
          <p:nvPr userDrawn="1"/>
        </p:nvSpPr>
        <p:spPr>
          <a:xfrm>
            <a:off x="1012738" y="392356"/>
            <a:ext cx="119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Artificial Intelligence </a:t>
            </a:r>
          </a:p>
          <a:p>
            <a:r>
              <a:rPr lang="en-US" sz="600" dirty="0"/>
              <a:t>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565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7">
            <a:extLst>
              <a:ext uri="{FF2B5EF4-FFF2-40B4-BE49-F238E27FC236}">
                <a16:creationId xmlns:a16="http://schemas.microsoft.com/office/drawing/2014/main" id="{4CF15793-93D6-DA4D-92E2-0584E01F40CB}"/>
              </a:ext>
            </a:extLst>
          </p:cNvPr>
          <p:cNvSpPr/>
          <p:nvPr userDrawn="1"/>
        </p:nvSpPr>
        <p:spPr>
          <a:xfrm>
            <a:off x="0" y="6678000"/>
            <a:ext cx="12193588" cy="172800"/>
          </a:xfrm>
          <a:prstGeom prst="rect">
            <a:avLst/>
          </a:prstGeom>
          <a:solidFill>
            <a:srgbClr val="00802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rgbClr val="339933"/>
              </a:solidFill>
            </a:endParaRPr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0703FBB0-1EDB-0445-B591-B97DFE1BF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tillium Web" pitchFamily="2" charset="77"/>
              </a:defRPr>
            </a:lvl1pPr>
          </a:lstStyle>
          <a:p>
            <a:fld id="{1FF5481D-800C-4F34-B3D6-C18BC0A4FD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2" name="Title Placeholder 31">
            <a:extLst>
              <a:ext uri="{FF2B5EF4-FFF2-40B4-BE49-F238E27FC236}">
                <a16:creationId xmlns:a16="http://schemas.microsoft.com/office/drawing/2014/main" id="{78607450-61B9-D24D-9D44-FFFE7A2D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0" y="288000"/>
            <a:ext cx="82332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94814A-E110-924A-7A82-3D25F39CE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389" y="6628730"/>
            <a:ext cx="5445670" cy="1971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GSERM Summer School ‘22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1" r:id="rId2"/>
    <p:sldLayoutId id="2147483740" r:id="rId3"/>
    <p:sldLayoutId id="2147483742" r:id="rId4"/>
    <p:sldLayoutId id="2147483743" r:id="rId5"/>
  </p:sldLayoutIdLst>
  <p:hf hdr="0" dt="0"/>
  <p:txStyles>
    <p:titleStyle>
      <a:lvl1pPr algn="r" defTabSz="6858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Titillium Web" pitchFamily="2" charset="77"/>
          <a:ea typeface="+mn-ea"/>
          <a:cs typeface="+mn-cs"/>
        </a:defRPr>
      </a:lvl1pPr>
      <a:lvl2pPr marL="557213" marR="0" indent="-214313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50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350" kern="1200">
          <a:solidFill>
            <a:schemeClr val="tx1"/>
          </a:solidFill>
          <a:latin typeface="Titillium Web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Benemrxr/GSERM2022-Lab-Deep-Learning/tree/main/exam_persona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8D02A74F-D605-AA4C-8F99-315CE9D005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9999" y="5292232"/>
            <a:ext cx="6888962" cy="270000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GSERM 2022 - Deep Learning: Fundamentals and Applications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B859416-18B4-A441-B91E-23EBE3502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F0E34-CA98-8849-8B9B-8BB50A2E10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999" y="5562232"/>
            <a:ext cx="6888962" cy="540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 «awesome» Neural Network: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ExamNet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9A6D-AB7D-DE4D-A8D4-4A6B937476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9999" y="6054680"/>
            <a:ext cx="6888962" cy="36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Benedikt Marxer</a:t>
            </a: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07AB-7A87-BA33-F079-3367A57DC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65" b="33613"/>
          <a:stretch/>
        </p:blipFill>
        <p:spPr>
          <a:xfrm>
            <a:off x="-1" y="1124744"/>
            <a:ext cx="12192001" cy="3948434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BBD7C-93BB-2373-B972-C8F11CCF42D8}"/>
              </a:ext>
            </a:extLst>
          </p:cNvPr>
          <p:cNvSpPr txBox="1"/>
          <p:nvPr/>
        </p:nvSpPr>
        <p:spPr>
          <a:xfrm>
            <a:off x="7807012" y="319320"/>
            <a:ext cx="4258473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School of Computer Science (SCS)</a:t>
            </a:r>
          </a:p>
          <a:p>
            <a:pPr algn="r"/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Artificial Intelligence &amp; Machine Learning [AI:ML]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2246B6F6-D5D9-971D-FD12-EBE397D15AB4}"/>
              </a:ext>
            </a:extLst>
          </p:cNvPr>
          <p:cNvSpPr>
            <a:spLocks noChangeAspect="1"/>
          </p:cNvSpPr>
          <p:nvPr/>
        </p:nvSpPr>
        <p:spPr>
          <a:xfrm>
            <a:off x="7893968" y="5218564"/>
            <a:ext cx="456821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rgbClr val="00802F"/>
          </a:solidFill>
          <a:ln>
            <a:solidFill>
              <a:srgbClr val="008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C0034-96E2-90BD-4878-D609FABDF3E7}"/>
              </a:ext>
            </a:extLst>
          </p:cNvPr>
          <p:cNvSpPr txBox="1"/>
          <p:nvPr/>
        </p:nvSpPr>
        <p:spPr>
          <a:xfrm>
            <a:off x="9883379" y="6414680"/>
            <a:ext cx="1995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de-CH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55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6D3B77-4732-4160-81B4-7988CDA12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317509-933C-43F5-9121-760F1070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EEB5D1-D553-416C-9681-17704340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Third Part: Interpretation </a:t>
            </a:r>
          </a:p>
        </p:txBody>
      </p:sp>
    </p:spTree>
    <p:extLst>
      <p:ext uri="{BB962C8B-B14F-4D97-AF65-F5344CB8AC3E}">
        <p14:creationId xmlns:p14="http://schemas.microsoft.com/office/powerpoint/2010/main" val="415259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9F71-D623-49A8-8501-E40D58DB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3.1 Interpretation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9322A7-268D-4D8F-A7FC-5337116B6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A8753-90CB-4D84-9D0B-3B47905E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39999"/>
            <a:ext cx="5376795" cy="4950000"/>
          </a:xfrm>
        </p:spPr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CNN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deeper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additional </a:t>
            </a:r>
            <a:r>
              <a:rPr lang="de-CH" dirty="0" err="1"/>
              <a:t>layer</a:t>
            </a:r>
            <a:r>
              <a:rPr lang="de-CH" dirty="0"/>
              <a:t>, but not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do not </a:t>
            </a:r>
            <a:r>
              <a:rPr lang="de-CH" dirty="0" err="1"/>
              <a:t>seem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networks</a:t>
            </a:r>
            <a:r>
              <a:rPr lang="de-CH" dirty="0"/>
              <a:t> perform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, but </a:t>
            </a:r>
            <a:r>
              <a:rPr lang="de-CH" dirty="0" err="1"/>
              <a:t>seem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struggle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. </a:t>
            </a:r>
            <a:r>
              <a:rPr lang="de-CH" dirty="0" err="1"/>
              <a:t>Namely</a:t>
            </a:r>
            <a:r>
              <a:rPr lang="de-CH" dirty="0"/>
              <a:t>, </a:t>
            </a:r>
            <a:r>
              <a:rPr lang="de-CH" dirty="0" err="1"/>
              <a:t>pullovers</a:t>
            </a:r>
            <a:r>
              <a:rPr lang="de-CH" dirty="0"/>
              <a:t>, </a:t>
            </a:r>
            <a:r>
              <a:rPr lang="de-CH" dirty="0" err="1"/>
              <a:t>coats</a:t>
            </a:r>
            <a:r>
              <a:rPr lang="de-CH" dirty="0"/>
              <a:t> and </a:t>
            </a:r>
            <a:r>
              <a:rPr lang="de-CH" dirty="0" err="1"/>
              <a:t>shirts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A1F4D-D2D6-4B9F-864F-DC18EC76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6CECB-D298-40E1-8432-4BD2578C75C8}"/>
              </a:ext>
            </a:extLst>
          </p:cNvPr>
          <p:cNvSpPr txBox="1"/>
          <p:nvPr/>
        </p:nvSpPr>
        <p:spPr>
          <a:xfrm>
            <a:off x="7680970" y="2558966"/>
            <a:ext cx="2448272" cy="17400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I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Residual </a:t>
            </a:r>
            <a:r>
              <a:rPr lang="de-CH" dirty="0" err="1"/>
              <a:t>Neural</a:t>
            </a:r>
            <a:r>
              <a:rPr lang="de-CH" dirty="0"/>
              <a:t> Networks a </a:t>
            </a:r>
            <a:r>
              <a:rPr lang="de-CH" dirty="0" err="1"/>
              <a:t>try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3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21152-B466-46E3-A396-C46865A3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 (and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!)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7444B-978A-4E7B-A5B1-29C4A16E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37F95E-550F-480E-84F2-76D75BBE6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1608D-1878-42CF-99B0-459E198F8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6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37BD530-86E4-444C-8044-58AE2A49C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19271" r="-285" b="19271"/>
          <a:stretch/>
        </p:blipFill>
        <p:spPr>
          <a:xfrm>
            <a:off x="0" y="978915"/>
            <a:ext cx="12289482" cy="424847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DB917D82-7C93-416E-A55E-189FC50C8DF6}"/>
              </a:ext>
            </a:extLst>
          </p:cNvPr>
          <p:cNvSpPr/>
          <p:nvPr/>
        </p:nvSpPr>
        <p:spPr>
          <a:xfrm>
            <a:off x="9303478" y="5627214"/>
            <a:ext cx="1365316" cy="3735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FF01836-269B-4AF3-916E-1219D06EFC33}"/>
              </a:ext>
            </a:extLst>
          </p:cNvPr>
          <p:cNvSpPr txBox="1"/>
          <p:nvPr/>
        </p:nvSpPr>
        <p:spPr>
          <a:xfrm>
            <a:off x="624186" y="5444650"/>
            <a:ext cx="9997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Titillium Web" pitchFamily="2" charset="77"/>
                <a:cs typeface="Arial" panose="020B0604020202020204" pitchFamily="34" charset="0"/>
              </a:rPr>
              <a:t>Thank you for your attention </a:t>
            </a:r>
            <a:r>
              <a:rPr lang="en-US" sz="3200" dirty="0">
                <a:latin typeface="Titillium Web" pitchFamily="2" charset="77"/>
                <a:cs typeface="Arial" panose="020B0604020202020204" pitchFamily="34" charset="0"/>
              </a:rPr>
              <a:t>(and for the course!)</a:t>
            </a:r>
            <a:endParaRPr lang="en-US" sz="4200" dirty="0">
              <a:latin typeface="Titillium Web" pitchFamily="2" charset="77"/>
              <a:cs typeface="Arial" panose="020B0604020202020204" pitchFamily="34" charset="0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45AFDF1-43C8-492A-A986-DE16D8CEE799}"/>
              </a:ext>
            </a:extLst>
          </p:cNvPr>
          <p:cNvSpPr txBox="1">
            <a:spLocks/>
          </p:cNvSpPr>
          <p:nvPr/>
        </p:nvSpPr>
        <p:spPr>
          <a:xfrm>
            <a:off x="10781211" y="6655411"/>
            <a:ext cx="691988" cy="223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46" rtl="0" eaLnBrk="1" latinLnBrk="0" hangingPunct="1">
              <a:defRPr sz="1000" kern="1200">
                <a:solidFill>
                  <a:schemeClr val="bg1"/>
                </a:solidFill>
                <a:latin typeface="Titillium Web" pitchFamily="2" charset="77"/>
                <a:ea typeface="+mn-ea"/>
                <a:cs typeface="+mn-cs"/>
              </a:defRPr>
            </a:lvl1pPr>
            <a:lvl2pPr marL="457223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F5481D-800C-4F34-B3D6-C18BC0A4FD2D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EA6B23-088B-410F-94E4-D6FC4902883B}"/>
              </a:ext>
            </a:extLst>
          </p:cNvPr>
          <p:cNvSpPr txBox="1">
            <a:spLocks/>
          </p:cNvSpPr>
          <p:nvPr/>
        </p:nvSpPr>
        <p:spPr>
          <a:xfrm>
            <a:off x="719999" y="6651983"/>
            <a:ext cx="5445670" cy="19719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algn="l" defTabSz="914446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E50CFA-FA13-494B-A718-9BCD20157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09E4D-B422-48EB-8E7B-D976751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GSERM Summer School ‘22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F40D2F6-4355-49B1-A162-8F7E830D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Sources: Code </a:t>
            </a:r>
            <a:r>
              <a:rPr lang="de-CH" dirty="0" err="1"/>
              <a:t>follows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degree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lab </a:t>
            </a:r>
            <a:r>
              <a:rPr lang="de-CH" dirty="0" err="1"/>
              <a:t>session</a:t>
            </a:r>
            <a:r>
              <a:rPr lang="de-CH" dirty="0"/>
              <a:t> </a:t>
            </a:r>
            <a:r>
              <a:rPr lang="de-CH" dirty="0" err="1"/>
              <a:t>notebooks</a:t>
            </a: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34BDCF-1E27-4E7E-A9EE-2779832C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Find all </a:t>
            </a:r>
            <a:r>
              <a:rPr lang="de-CH" dirty="0" err="1"/>
              <a:t>my</a:t>
            </a:r>
            <a:r>
              <a:rPr lang="de-CH" dirty="0"/>
              <a:t> code </a:t>
            </a:r>
            <a:r>
              <a:rPr lang="de-CH" u="sng" dirty="0">
                <a:hlinkClick r:id="rId2"/>
              </a:rPr>
              <a:t>here</a:t>
            </a:r>
            <a:r>
              <a:rPr lang="de-CH" u="sng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25BFBF-21F2-4BA5-A119-077CE7FAC9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Benedikt Marxer, benedikt.marxer@unilu.ch</a:t>
            </a:r>
          </a:p>
        </p:txBody>
      </p:sp>
      <p:pic>
        <p:nvPicPr>
          <p:cNvPr id="1026" name="Picture 2" descr="File:External link font awesome.svg">
            <a:hlinkClick r:id="rId2"/>
            <a:extLst>
              <a:ext uri="{FF2B5EF4-FFF2-40B4-BE49-F238E27FC236}">
                <a16:creationId xmlns:a16="http://schemas.microsoft.com/office/drawing/2014/main" id="{9AF09459-DEAE-4DE7-9BA3-56AF54AC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94" y="5580000"/>
            <a:ext cx="432112" cy="4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429F2-6398-BE61-08A5-417065C9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2920-6948-AFA3-0CF0-05A2D2E9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sz="2400" dirty="0"/>
              <a:t>First Part: Architecture</a:t>
            </a:r>
          </a:p>
          <a:p>
            <a:pPr marL="728663" lvl="1" indent="-514350">
              <a:buFont typeface="+mj-lt"/>
              <a:buAutoNum type="arabicPeriod"/>
            </a:pPr>
            <a:r>
              <a:rPr lang="de-CH" sz="2000" dirty="0"/>
              <a:t>Baseline CNN</a:t>
            </a:r>
          </a:p>
          <a:p>
            <a:pPr marL="728663" lvl="1" indent="-514350">
              <a:buFont typeface="+mj-lt"/>
              <a:buAutoNum type="arabicPeriod"/>
            </a:pPr>
            <a:r>
              <a:rPr lang="de-CH" sz="2000" dirty="0" err="1"/>
              <a:t>Improved</a:t>
            </a:r>
            <a:r>
              <a:rPr lang="de-CH" sz="2000" dirty="0"/>
              <a:t> CNN</a:t>
            </a:r>
          </a:p>
          <a:p>
            <a:pPr marL="728663" lvl="1" indent="-514350">
              <a:buFont typeface="+mj-lt"/>
              <a:buAutoNum type="arabicPeriod"/>
            </a:pPr>
            <a:r>
              <a:rPr lang="de-CH" sz="2000" dirty="0" err="1"/>
              <a:t>Changes</a:t>
            </a:r>
            <a:endParaRPr lang="de-CH" sz="2000" dirty="0"/>
          </a:p>
          <a:p>
            <a:pPr marL="514350" indent="-514350">
              <a:buFont typeface="+mj-lt"/>
              <a:buAutoNum type="arabicPeriod"/>
            </a:pPr>
            <a:r>
              <a:rPr lang="de-CH" sz="2400" dirty="0"/>
              <a:t>Second Part: Evaluation</a:t>
            </a:r>
          </a:p>
          <a:p>
            <a:pPr marL="728663" lvl="1" indent="-514350">
              <a:buFont typeface="+mj-lt"/>
              <a:buAutoNum type="arabicPeriod"/>
            </a:pPr>
            <a:r>
              <a:rPr lang="de-CH" sz="2000" dirty="0"/>
              <a:t>Loss </a:t>
            </a:r>
            <a:r>
              <a:rPr lang="de-CH" sz="2000" dirty="0" err="1"/>
              <a:t>comparison</a:t>
            </a:r>
            <a:endParaRPr lang="de-CH" sz="2000" dirty="0"/>
          </a:p>
          <a:p>
            <a:pPr marL="728663" lvl="1" indent="-514350">
              <a:buFont typeface="+mj-lt"/>
              <a:buAutoNum type="arabicPeriod"/>
            </a:pPr>
            <a:r>
              <a:rPr lang="de-CH" sz="2000" dirty="0" err="1"/>
              <a:t>Accuracy</a:t>
            </a:r>
            <a:r>
              <a:rPr lang="de-CH" sz="2000" dirty="0"/>
              <a:t> </a:t>
            </a:r>
            <a:r>
              <a:rPr lang="de-CH" sz="2000" dirty="0" err="1"/>
              <a:t>comparison</a:t>
            </a:r>
            <a:endParaRPr lang="de-CH" sz="2000" dirty="0"/>
          </a:p>
          <a:p>
            <a:pPr marL="514350" indent="-514350">
              <a:buFont typeface="+mj-lt"/>
              <a:buAutoNum type="arabicPeriod"/>
            </a:pPr>
            <a:r>
              <a:rPr lang="de-CH" sz="2400" dirty="0"/>
              <a:t>Third Part: Interpretation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D023-83A8-3242-BF39-B502031D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34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5B5C27-178B-4995-A48A-B2015E0DF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8870E-DFF4-4C0E-BDE9-259B76BC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E11284-7ADB-4147-A3BC-D05499F3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Part: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908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124FF-2F34-45DA-BDED-89B52BD1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1.1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54D6A-88E8-420F-A1B1-F5A7A3DD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03A2D-3FBB-4A96-A293-4EFDB5FB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39999"/>
            <a:ext cx="5088763" cy="4950000"/>
          </a:xfrm>
        </p:spPr>
        <p:txBody>
          <a:bodyPr/>
          <a:lstStyle/>
          <a:p>
            <a:pPr marL="0" indent="0">
              <a:buNone/>
            </a:pPr>
            <a:r>
              <a:rPr lang="de-CH" sz="2400" b="1" dirty="0"/>
              <a:t>Baseline-CNN «</a:t>
            </a:r>
            <a:r>
              <a:rPr lang="de-CH" sz="2400" b="1" dirty="0" err="1"/>
              <a:t>ExamNet</a:t>
            </a:r>
            <a:r>
              <a:rPr lang="de-CH" sz="2400" b="1" dirty="0"/>
              <a:t>»</a:t>
            </a:r>
          </a:p>
          <a:p>
            <a:endParaRPr lang="de-CH" sz="2400" i="1" dirty="0"/>
          </a:p>
          <a:p>
            <a:r>
              <a:rPr lang="de-CH" sz="2400" i="1" dirty="0"/>
              <a:t>Fashion-</a:t>
            </a:r>
            <a:r>
              <a:rPr lang="de-CH" sz="2400" dirty="0"/>
              <a:t>MNIST </a:t>
            </a:r>
            <a:r>
              <a:rPr lang="de-CH" sz="2400" dirty="0" err="1"/>
              <a:t>database</a:t>
            </a:r>
            <a:endParaRPr lang="de-CH" sz="2400" dirty="0"/>
          </a:p>
          <a:p>
            <a:r>
              <a:rPr lang="de-CH" sz="2400" dirty="0"/>
              <a:t>28x28, 10 </a:t>
            </a:r>
            <a:r>
              <a:rPr lang="de-CH" sz="2400" dirty="0" err="1"/>
              <a:t>classes</a:t>
            </a:r>
            <a:endParaRPr lang="de-CH" sz="2400" dirty="0"/>
          </a:p>
          <a:p>
            <a:endParaRPr lang="de-CH" sz="2400" dirty="0"/>
          </a:p>
          <a:p>
            <a:r>
              <a:rPr lang="en-US" sz="2400" dirty="0"/>
              <a:t>Two convolutional layers</a:t>
            </a:r>
          </a:p>
          <a:p>
            <a:r>
              <a:rPr lang="en-US" sz="2400" dirty="0"/>
              <a:t>Three fully-connected layers</a:t>
            </a:r>
          </a:p>
          <a:p>
            <a:endParaRPr lang="en-US" sz="2400" dirty="0"/>
          </a:p>
          <a:p>
            <a:r>
              <a:rPr lang="en-US" sz="2400" dirty="0"/>
              <a:t>Non-linearity and max-pooling </a:t>
            </a:r>
            <a:br>
              <a:rPr lang="en-US" sz="2400" dirty="0"/>
            </a:br>
            <a:r>
              <a:rPr lang="en-US" sz="2400" dirty="0"/>
              <a:t>after convolution, + </a:t>
            </a:r>
            <a:r>
              <a:rPr lang="en-US" sz="2400" dirty="0" err="1"/>
              <a:t>softmax</a:t>
            </a:r>
            <a:endParaRPr lang="de-CH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095B3-136B-4A86-B3B6-2D2FFA67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GSERM Summer School ‘22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1A011EF-C6A9-41ED-8AAF-B3957DF8A5E7}"/>
              </a:ext>
            </a:extLst>
          </p:cNvPr>
          <p:cNvSpPr txBox="1">
            <a:spLocks/>
          </p:cNvSpPr>
          <p:nvPr/>
        </p:nvSpPr>
        <p:spPr>
          <a:xfrm>
            <a:off x="6816874" y="1800000"/>
            <a:ext cx="5088763" cy="459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kern="1200" cap="none" spc="0">
                <a:ln w="0"/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48C6DDA-8AB8-47ED-BAF7-C71C83D09C20}"/>
              </a:ext>
            </a:extLst>
          </p:cNvPr>
          <p:cNvGrpSpPr/>
          <p:nvPr/>
        </p:nvGrpSpPr>
        <p:grpSpPr>
          <a:xfrm>
            <a:off x="5376715" y="2443574"/>
            <a:ext cx="6734320" cy="2569582"/>
            <a:chOff x="5390769" y="2112979"/>
            <a:chExt cx="6184446" cy="210868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E5E819-BA13-4BB3-8857-7857F0A6B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7501" t="45399" r="15102" b="26132"/>
            <a:stretch/>
          </p:blipFill>
          <p:spPr>
            <a:xfrm>
              <a:off x="5390769" y="2112979"/>
              <a:ext cx="6184446" cy="185535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E461-55C9-4486-A37C-B2DE72451EB5}"/>
                </a:ext>
              </a:extLst>
            </p:cNvPr>
            <p:cNvSpPr txBox="1"/>
            <p:nvPr/>
          </p:nvSpPr>
          <p:spPr>
            <a:xfrm>
              <a:off x="7479848" y="3968334"/>
              <a:ext cx="2006289" cy="253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</a:t>
              </a:r>
              <a:r>
                <a:rPr lang="de-CH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ExamNet</a:t>
              </a:r>
              <a:r>
                <a:rPr lang="de-CH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9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124FF-2F34-45DA-BDED-89B52BD1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1.2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54D6A-88E8-420F-A1B1-F5A7A3DD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03A2D-3FBB-4A96-A293-4EFDB5FB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439999"/>
            <a:ext cx="4944747" cy="4950000"/>
          </a:xfrm>
        </p:spPr>
        <p:txBody>
          <a:bodyPr/>
          <a:lstStyle/>
          <a:p>
            <a:pPr marL="0" indent="0">
              <a:buNone/>
            </a:pPr>
            <a:r>
              <a:rPr lang="de-CH" sz="2400" b="1" dirty="0" err="1"/>
              <a:t>Improved</a:t>
            </a:r>
            <a:r>
              <a:rPr lang="de-CH" sz="2400" b="1" dirty="0"/>
              <a:t> CNN «</a:t>
            </a:r>
            <a:r>
              <a:rPr lang="de-CH" sz="2400" b="1" dirty="0" err="1"/>
              <a:t>ExamPassedNet</a:t>
            </a:r>
            <a:r>
              <a:rPr lang="de-CH" sz="2400" b="1" dirty="0"/>
              <a:t>»</a:t>
            </a:r>
          </a:p>
          <a:p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>
                <a:solidFill>
                  <a:srgbClr val="FF0000"/>
                </a:solidFill>
              </a:rPr>
              <a:t>Changes</a:t>
            </a:r>
            <a:r>
              <a:rPr lang="de-CH" sz="2400" dirty="0">
                <a:solidFill>
                  <a:srgbClr val="FF0000"/>
                </a:solidFill>
              </a:rPr>
              <a:t>:</a:t>
            </a:r>
          </a:p>
          <a:p>
            <a:endParaRPr lang="de-CH" sz="2400" dirty="0"/>
          </a:p>
          <a:p>
            <a:r>
              <a:rPr lang="en-US" sz="2000" dirty="0">
                <a:solidFill>
                  <a:srgbClr val="FF0000"/>
                </a:solidFill>
              </a:rPr>
              <a:t>Three</a:t>
            </a:r>
            <a:r>
              <a:rPr lang="en-US" sz="2000" dirty="0"/>
              <a:t> convolutional layers</a:t>
            </a:r>
          </a:p>
          <a:p>
            <a:r>
              <a:rPr lang="en-US" sz="2000" dirty="0"/>
              <a:t>Three fully-connected layers</a:t>
            </a:r>
          </a:p>
          <a:p>
            <a:endParaRPr lang="de-CH" dirty="0"/>
          </a:p>
          <a:p>
            <a:r>
              <a:rPr lang="en-US" sz="2000" dirty="0"/>
              <a:t>Non-linearity and max-pooling </a:t>
            </a:r>
            <a:br>
              <a:rPr lang="en-US" sz="2000" dirty="0"/>
            </a:br>
            <a:r>
              <a:rPr lang="en-US" sz="2000" dirty="0"/>
              <a:t>after convolution, + </a:t>
            </a:r>
            <a:r>
              <a:rPr lang="en-US" sz="2000" dirty="0" err="1"/>
              <a:t>softmax</a:t>
            </a:r>
            <a:endParaRPr lang="de-CH" sz="2000" dirty="0"/>
          </a:p>
          <a:p>
            <a:endParaRPr lang="de-CH" dirty="0"/>
          </a:p>
          <a:p>
            <a:r>
              <a:rPr lang="de-CH" sz="2000" dirty="0" err="1"/>
              <a:t>Constantly</a:t>
            </a:r>
            <a:r>
              <a:rPr lang="de-CH" sz="2000" dirty="0"/>
              <a:t> </a:t>
            </a:r>
            <a:r>
              <a:rPr lang="de-CH" sz="2000" dirty="0">
                <a:solidFill>
                  <a:srgbClr val="FF0000"/>
                </a:solidFill>
              </a:rPr>
              <a:t>28 </a:t>
            </a:r>
            <a:r>
              <a:rPr lang="de-CH" sz="2000" dirty="0" err="1">
                <a:solidFill>
                  <a:srgbClr val="FF0000"/>
                </a:solidFill>
              </a:rPr>
              <a:t>channels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/>
              <a:t>produced</a:t>
            </a:r>
            <a:r>
              <a:rPr lang="de-CH" sz="2000" dirty="0"/>
              <a:t> 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convolutions</a:t>
            </a:r>
            <a:endParaRPr lang="de-CH" sz="2000" dirty="0"/>
          </a:p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095B3-136B-4A86-B3B6-2D2FFA67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B18B71-04AB-4E00-A8CE-346FC9C713C4}"/>
              </a:ext>
            </a:extLst>
          </p:cNvPr>
          <p:cNvGrpSpPr/>
          <p:nvPr/>
        </p:nvGrpSpPr>
        <p:grpSpPr>
          <a:xfrm>
            <a:off x="5376714" y="2204864"/>
            <a:ext cx="6672902" cy="3037229"/>
            <a:chOff x="5109284" y="2060848"/>
            <a:chExt cx="6672902" cy="3037229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E5E819-BA13-4BB3-8857-7857F0A6B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2673" t="44529" r="22457" b="22645"/>
            <a:stretch/>
          </p:blipFill>
          <p:spPr>
            <a:xfrm>
              <a:off x="5109284" y="2060848"/>
              <a:ext cx="6672902" cy="2728527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E461-55C9-4486-A37C-B2DE72451EB5}"/>
                </a:ext>
              </a:extLst>
            </p:cNvPr>
            <p:cNvSpPr txBox="1"/>
            <p:nvPr/>
          </p:nvSpPr>
          <p:spPr>
            <a:xfrm>
              <a:off x="7065174" y="4789375"/>
              <a:ext cx="2761121" cy="308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de-CH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ExamPassedNet</a:t>
              </a:r>
              <a:r>
                <a:rPr lang="de-CH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2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EEDFB-F3DD-46A7-A222-12C877D6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1.3 </a:t>
            </a:r>
            <a:r>
              <a:rPr lang="de-CH" dirty="0" err="1"/>
              <a:t>Changes</a:t>
            </a:r>
            <a:r>
              <a:rPr lang="de-CH" dirty="0"/>
              <a:t> </a:t>
            </a:r>
            <a:r>
              <a:rPr lang="de-CH" dirty="0" err="1"/>
              <a:t>Explained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213B45-85F3-48B6-A723-D4303B2D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B38C4F0-6B11-4155-9C44-05542414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52" y="1491336"/>
            <a:ext cx="3960440" cy="585559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7326A-6FCC-45E5-8B2D-056360FC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2D5DAF-6FD4-49E5-B7ED-BE20891D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0"/>
          <a:stretch/>
        </p:blipFill>
        <p:spPr>
          <a:xfrm>
            <a:off x="309085" y="2204864"/>
            <a:ext cx="5856974" cy="331722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81AA857-C16F-4E54-903C-E5A9BA7119FC}"/>
              </a:ext>
            </a:extLst>
          </p:cNvPr>
          <p:cNvSpPr txBox="1"/>
          <p:nvPr/>
        </p:nvSpPr>
        <p:spPr>
          <a:xfrm>
            <a:off x="1311358" y="2038686"/>
            <a:ext cx="3852428" cy="1661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800" dirty="0">
                <a:solidFill>
                  <a:schemeClr val="bg2"/>
                </a:solidFill>
              </a:rPr>
              <a:t>(Symbol </a:t>
            </a:r>
            <a:r>
              <a:rPr lang="de-CH" sz="800" dirty="0" err="1">
                <a:solidFill>
                  <a:schemeClr val="bg2"/>
                </a:solidFill>
              </a:rPr>
              <a:t>picture</a:t>
            </a:r>
            <a:r>
              <a:rPr lang="de-CH" sz="800" dirty="0">
                <a:solidFill>
                  <a:schemeClr val="bg2"/>
                </a:solidFill>
              </a:rPr>
              <a:t>, wandb.ai)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3F694A-4A52-48C2-AA5A-DB7B1FCDFE7B}"/>
              </a:ext>
            </a:extLst>
          </p:cNvPr>
          <p:cNvSpPr txBox="1"/>
          <p:nvPr/>
        </p:nvSpPr>
        <p:spPr>
          <a:xfrm>
            <a:off x="6528842" y="1491336"/>
            <a:ext cx="5112567" cy="2729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1"/>
              <a:t>Many tries with different 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noProof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1"/>
              <a:t>WandB did not work out that well with Colab. It was extremely slow (prob. my fault), so essentially I did the same process manually:</a:t>
            </a:r>
          </a:p>
          <a:p>
            <a:pPr marL="800123" lvl="1" indent="-342900">
              <a:buFont typeface="Arial" panose="020B0604020202020204" pitchFamily="34" charset="0"/>
              <a:buChar char="•"/>
            </a:pPr>
            <a:r>
              <a:rPr lang="de-CH" noProof="1"/>
              <a:t>Tried different models, setteled for the most accurate as the «improved» model.</a:t>
            </a:r>
          </a:p>
          <a:p>
            <a:pPr marL="800123" lvl="1" indent="-342900">
              <a:buFont typeface="Arial" panose="020B0604020202020204" pitchFamily="34" charset="0"/>
              <a:buChar char="•"/>
            </a:pPr>
            <a:r>
              <a:rPr lang="de-CH" noProof="1"/>
              <a:t>Varied hyperparameters and layers/channels.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noProof="1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4FE3AD91-2F31-4715-81C6-A3CB9DC0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92772"/>
              </p:ext>
            </p:extLst>
          </p:nvPr>
        </p:nvGraphicFramePr>
        <p:xfrm>
          <a:off x="7969002" y="4149080"/>
          <a:ext cx="2517933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33">
                  <a:extLst>
                    <a:ext uri="{9D8B030D-6E8A-4147-A177-3AD203B41FA5}">
                      <a16:colId xmlns:a16="http://schemas.microsoft.com/office/drawing/2014/main" val="3851677510"/>
                    </a:ext>
                  </a:extLst>
                </a:gridCol>
              </a:tblGrid>
              <a:tr h="272218">
                <a:tc>
                  <a:txBody>
                    <a:bodyPr/>
                    <a:lstStyle/>
                    <a:p>
                      <a:r>
                        <a:rPr lang="de-CH" dirty="0"/>
                        <a:t>Hyperparameters (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completeness</a:t>
                      </a:r>
                      <a:r>
                        <a:rPr lang="de-CH" dirty="0"/>
                        <a:t>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2715"/>
                  </a:ext>
                </a:extLst>
              </a:tr>
              <a:tr h="1249413">
                <a:tc>
                  <a:txBody>
                    <a:bodyPr/>
                    <a:lstStyle/>
                    <a:p>
                      <a:pPr>
                        <a:buFont typeface="Symbol" panose="05050102010706020507" pitchFamily="18" charset="2"/>
                        <a:buChar char="-"/>
                      </a:pPr>
                      <a:r>
                        <a:rPr lang="de-CH" sz="1400" dirty="0"/>
                        <a:t>Negative log-</a:t>
                      </a:r>
                      <a:r>
                        <a:rPr lang="de-CH" sz="1400" dirty="0" err="1"/>
                        <a:t>likelihood</a:t>
                      </a:r>
                      <a:endParaRPr lang="de-CH" sz="1400" dirty="0"/>
                    </a:p>
                    <a:p>
                      <a:pPr>
                        <a:buFont typeface="Symbol" panose="05050102010706020507" pitchFamily="18" charset="2"/>
                        <a:buChar char="-"/>
                      </a:pPr>
                      <a:r>
                        <a:rPr lang="de-CH" sz="1400" dirty="0" err="1"/>
                        <a:t>Lr</a:t>
                      </a:r>
                      <a:r>
                        <a:rPr lang="de-CH" sz="1400" dirty="0"/>
                        <a:t> = 0.001</a:t>
                      </a:r>
                    </a:p>
                    <a:p>
                      <a:pPr>
                        <a:buFont typeface="Symbol" panose="05050102010706020507" pitchFamily="18" charset="2"/>
                        <a:buChar char="-"/>
                      </a:pPr>
                      <a:r>
                        <a:rPr lang="de-CH" sz="1400" dirty="0" err="1"/>
                        <a:t>Stochastic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gradient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descent</a:t>
                      </a:r>
                      <a:endParaRPr lang="de-CH" sz="1400" dirty="0"/>
                    </a:p>
                    <a:p>
                      <a:pPr>
                        <a:buFont typeface="Symbol" panose="05050102010706020507" pitchFamily="18" charset="2"/>
                        <a:buChar char="-"/>
                      </a:pPr>
                      <a:r>
                        <a:rPr lang="de-CH" sz="1400" dirty="0"/>
                        <a:t>50 / </a:t>
                      </a:r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75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epochs</a:t>
                      </a:r>
                      <a:endParaRPr lang="de-CH" sz="1400" dirty="0"/>
                    </a:p>
                    <a:p>
                      <a:pPr>
                        <a:buFont typeface="Symbol" panose="05050102010706020507" pitchFamily="18" charset="2"/>
                        <a:buChar char="-"/>
                      </a:pPr>
                      <a:r>
                        <a:rPr lang="de-CH" sz="1400" dirty="0"/>
                        <a:t>128 mini-batch </a:t>
                      </a:r>
                      <a:r>
                        <a:rPr lang="de-CH" sz="1400" dirty="0" err="1"/>
                        <a:t>size</a:t>
                      </a:r>
                      <a:endParaRPr lang="de-CH" sz="1400" dirty="0"/>
                    </a:p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5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7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7C1EBC-856A-4455-9546-19EFD847F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C9BD15-686A-49A1-AD40-B97AC5A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GSERM - Deep Learning Fundamentals and Applications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085C48-479B-4487-8FFF-8C8FDFEE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Second Part: Evaluation</a:t>
            </a:r>
          </a:p>
        </p:txBody>
      </p:sp>
    </p:spTree>
    <p:extLst>
      <p:ext uri="{BB962C8B-B14F-4D97-AF65-F5344CB8AC3E}">
        <p14:creationId xmlns:p14="http://schemas.microsoft.com/office/powerpoint/2010/main" val="313745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B2A5-B56D-4A03-B7E7-40CA658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2.1 Evaluation - Loss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CD06B4-00CB-45F0-9461-FBDB1AB4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FDF46-8E49-4EF3-A6B6-D0CC4208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531F610-7C28-4BAE-B5F4-5374B8238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08570"/>
              </p:ext>
            </p:extLst>
          </p:nvPr>
        </p:nvGraphicFramePr>
        <p:xfrm>
          <a:off x="2272030" y="1280957"/>
          <a:ext cx="68407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64196654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30484519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42822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ExamNet</a:t>
                      </a:r>
                      <a:r>
                        <a:rPr lang="de-CH" dirty="0"/>
                        <a:t> (</a:t>
                      </a:r>
                      <a:r>
                        <a:rPr lang="de-CH" dirty="0" err="1"/>
                        <a:t>Epoch</a:t>
                      </a:r>
                      <a:r>
                        <a:rPr lang="de-CH" dirty="0"/>
                        <a:t> 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ExamPassedNet</a:t>
                      </a:r>
                      <a:r>
                        <a:rPr lang="de-CH" dirty="0"/>
                        <a:t> (</a:t>
                      </a:r>
                      <a:r>
                        <a:rPr lang="de-CH" dirty="0" err="1"/>
                        <a:t>Epoch</a:t>
                      </a:r>
                      <a:r>
                        <a:rPr lang="de-CH" dirty="0"/>
                        <a:t> 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5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Training-</a:t>
                      </a:r>
                      <a:r>
                        <a:rPr lang="de-CH" dirty="0" err="1"/>
                        <a:t>loss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0.6975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Eval-loss</a:t>
                      </a:r>
                      <a:r>
                        <a:rPr lang="de-CH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/>
                        <a:t>0.7184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0.5599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61671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C06F42FE-07A8-4321-92FA-D09E5022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38" y="2636912"/>
            <a:ext cx="3600000" cy="25688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C58D69-207C-4715-BBE1-04F5D838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0" y="2636912"/>
            <a:ext cx="3600000" cy="256884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E291C5-5EF3-4AE0-A8BA-9D6A71B003A6}"/>
              </a:ext>
            </a:extLst>
          </p:cNvPr>
          <p:cNvSpPr txBox="1"/>
          <p:nvPr/>
        </p:nvSpPr>
        <p:spPr>
          <a:xfrm>
            <a:off x="2467931" y="5301208"/>
            <a:ext cx="6840759" cy="12687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/>
              <a:t>Training- and </a:t>
            </a:r>
            <a:r>
              <a:rPr lang="de-CH" dirty="0" err="1"/>
              <a:t>evaluation-losses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respectively</a:t>
            </a:r>
            <a:r>
              <a:rPr lang="de-CH" dirty="0"/>
              <a:t>, but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overall</a:t>
            </a:r>
            <a:r>
              <a:rPr lang="de-CH" dirty="0"/>
              <a:t>.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epochs</a:t>
            </a:r>
            <a:r>
              <a:rPr lang="de-CH" dirty="0"/>
              <a:t>. Not fully </a:t>
            </a:r>
            <a:r>
              <a:rPr lang="de-CH" dirty="0" err="1"/>
              <a:t>converged</a:t>
            </a:r>
            <a:r>
              <a:rPr lang="de-CH" dirty="0"/>
              <a:t>, </a:t>
            </a:r>
            <a:r>
              <a:rPr lang="de-CH" dirty="0" err="1"/>
              <a:t>possibly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98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B2A5-B56D-4A03-B7E7-40CA658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2.2 Evaluation - </a:t>
            </a:r>
            <a:r>
              <a:rPr lang="de-CH" dirty="0" err="1"/>
              <a:t>Accuracy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CD06B4-00CB-45F0-9461-FBDB1AB4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F5481D-800C-4F34-B3D6-C18BC0A4FD2D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1964F3-3BAA-45F2-8567-B29312CA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738" y="2708920"/>
            <a:ext cx="3600400" cy="3720665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FDF46-8E49-4EF3-A6B6-D0CC4208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GSERM Summer School ‘22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9F1D6A-1154-42A6-9AEC-AECACBFD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89" y="2708921"/>
            <a:ext cx="3600400" cy="3720665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531F610-7C28-4BAE-B5F4-5374B8238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44168"/>
              </p:ext>
            </p:extLst>
          </p:nvPr>
        </p:nvGraphicFramePr>
        <p:xfrm>
          <a:off x="2178909" y="1597738"/>
          <a:ext cx="68407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64196654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30484519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42822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ExamNet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ExamPassedNet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5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 err="1"/>
                        <a:t>Accuracy</a:t>
                      </a:r>
                      <a:endParaRPr lang="de-CH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dirty="0"/>
                        <a:t>0.7233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0.7963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402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A66FF84E-980E-432C-9CC8-A93970E84FA6}"/>
              </a:ext>
            </a:extLst>
          </p:cNvPr>
          <p:cNvSpPr txBox="1"/>
          <p:nvPr/>
        </p:nvSpPr>
        <p:spPr>
          <a:xfrm>
            <a:off x="9409162" y="3993188"/>
            <a:ext cx="1944216" cy="1019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CH" dirty="0"/>
              <a:t>2: Pullover</a:t>
            </a:r>
          </a:p>
          <a:p>
            <a:pPr lvl="1"/>
            <a:r>
              <a:rPr lang="de-CH" dirty="0"/>
              <a:t>4: </a:t>
            </a:r>
            <a:r>
              <a:rPr lang="de-CH" dirty="0" err="1"/>
              <a:t>Coats</a:t>
            </a:r>
            <a:endParaRPr lang="de-CH" dirty="0"/>
          </a:p>
          <a:p>
            <a:pPr lvl="1"/>
            <a:r>
              <a:rPr lang="de-CH" dirty="0"/>
              <a:t>6: Shirts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57C870-0F43-42B4-82E3-10DAA773A909}"/>
              </a:ext>
            </a:extLst>
          </p:cNvPr>
          <p:cNvSpPr txBox="1"/>
          <p:nvPr/>
        </p:nvSpPr>
        <p:spPr>
          <a:xfrm>
            <a:off x="9409162" y="2470235"/>
            <a:ext cx="1944216" cy="1019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accuracy</a:t>
            </a:r>
            <a:endParaRPr lang="de-CH" dirty="0"/>
          </a:p>
          <a:p>
            <a:pPr algn="ctr"/>
            <a:r>
              <a:rPr lang="de-CH" dirty="0"/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4033811158"/>
      </p:ext>
    </p:extLst>
  </p:cSld>
  <p:clrMapOvr>
    <a:masterClrMapping/>
  </p:clrMapOvr>
</p:sld>
</file>

<file path=ppt/theme/theme1.xml><?xml version="1.0" encoding="utf-8"?>
<a:theme xmlns:a="http://schemas.openxmlformats.org/drawingml/2006/main" name="HSG - AIML - Lecture">
  <a:themeElements>
    <a:clrScheme name="UNISG Grün">
      <a:dk1>
        <a:sysClr val="windowText" lastClr="000000"/>
      </a:dk1>
      <a:lt1>
        <a:sysClr val="window" lastClr="FFFFFF"/>
      </a:lt1>
      <a:dk2>
        <a:srgbClr val="115C2E"/>
      </a:dk2>
      <a:lt2>
        <a:srgbClr val="CCCCCC"/>
      </a:lt2>
      <a:accent1>
        <a:srgbClr val="115C2E"/>
      </a:accent1>
      <a:accent2>
        <a:srgbClr val="249662"/>
      </a:accent2>
      <a:accent3>
        <a:srgbClr val="54A47C"/>
      </a:accent3>
      <a:accent4>
        <a:srgbClr val="8FBFA9"/>
      </a:accent4>
      <a:accent5>
        <a:srgbClr val="ED904B"/>
      </a:accent5>
      <a:accent6>
        <a:srgbClr val="FAB73E"/>
      </a:accent6>
      <a:hlink>
        <a:srgbClr val="115C2E"/>
      </a:hlink>
      <a:folHlink>
        <a:srgbClr val="54A47C"/>
      </a:folHlink>
    </a:clrScheme>
    <a:fontScheme name="UNISG C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9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2700">
          <a:noFill/>
          <a:miter lim="800000"/>
          <a:headEnd/>
          <a:tailE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-9_HSG_Studierende_DE.potx" id="{B264E04F-562E-4543-AFA0-43F41F9B922C}" vid="{15FE8CA8-E397-4A3D-9B9B-DF4CF2D7C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Benutzerdefiniert</PresentationFormat>
  <Paragraphs>110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Nova</vt:lpstr>
      <vt:lpstr>Symbol</vt:lpstr>
      <vt:lpstr>Titillium Web</vt:lpstr>
      <vt:lpstr>HSG - AIML - Lecture</vt:lpstr>
      <vt:lpstr>My «awesome» Neural Network: ExamNet</vt:lpstr>
      <vt:lpstr>Content</vt:lpstr>
      <vt:lpstr>First Part: Architecture</vt:lpstr>
      <vt:lpstr>1.1 Architecture</vt:lpstr>
      <vt:lpstr>1.2 Architecture</vt:lpstr>
      <vt:lpstr>1.3 Changes Explained</vt:lpstr>
      <vt:lpstr>Second Part: Evaluation</vt:lpstr>
      <vt:lpstr>2.1 Evaluation - Loss</vt:lpstr>
      <vt:lpstr>2.2 Evaluation - Accuracy</vt:lpstr>
      <vt:lpstr>Third Part: Interpretation </vt:lpstr>
      <vt:lpstr>3.1 Interpretation</vt:lpstr>
      <vt:lpstr>Thank you for your attention (and for the course!)</vt:lpstr>
      <vt:lpstr>Find all my code here </vt:lpstr>
    </vt:vector>
  </TitlesOfParts>
  <Manager/>
  <Company>University of St.Gallen (HSG)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[AI:ML] Lectures Slides</dc:title>
  <dc:subject/>
  <dc:creator>Prof. Dr. Damian Borth</dc:creator>
  <cp:keywords/>
  <dc:description/>
  <cp:lastModifiedBy>Marxer Benedikt</cp:lastModifiedBy>
  <cp:revision>2098</cp:revision>
  <cp:lastPrinted>2018-12-13T17:50:02Z</cp:lastPrinted>
  <dcterms:created xsi:type="dcterms:W3CDTF">2016-04-12T09:28:03Z</dcterms:created>
  <dcterms:modified xsi:type="dcterms:W3CDTF">2022-07-15T09:16:39Z</dcterms:modified>
  <cp:category/>
</cp:coreProperties>
</file>