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notesMasterIdLst>
    <p:notesMasterId r:id="rId11"/>
  </p:notesMasterIdLst>
  <p:sldIdLst>
    <p:sldId id="1968" r:id="rId2"/>
    <p:sldId id="3165" r:id="rId3"/>
    <p:sldId id="3160" r:id="rId4"/>
    <p:sldId id="3145" r:id="rId5"/>
    <p:sldId id="3161" r:id="rId6"/>
    <p:sldId id="3162" r:id="rId7"/>
    <p:sldId id="3164" r:id="rId8"/>
    <p:sldId id="3163" r:id="rId9"/>
    <p:sldId id="3143" r:id="rId10"/>
  </p:sldIdLst>
  <p:sldSz cx="12193588" cy="6858000"/>
  <p:notesSz cx="6858000" cy="9144000"/>
  <p:defaultTextStyle>
    <a:defPPr>
      <a:defRPr lang="de-DE"/>
    </a:defPPr>
    <a:lvl1pPr marL="0" algn="l" defTabSz="914446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1pPr>
    <a:lvl2pPr marL="457223" algn="l" defTabSz="914446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2pPr>
    <a:lvl3pPr marL="914446" algn="l" defTabSz="914446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3pPr>
    <a:lvl4pPr marL="1371669" algn="l" defTabSz="914446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4pPr>
    <a:lvl5pPr marL="1828891" algn="l" defTabSz="914446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5pPr>
    <a:lvl6pPr marL="2286114" algn="l" defTabSz="914446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6pPr>
    <a:lvl7pPr marL="2743337" algn="l" defTabSz="914446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7pPr>
    <a:lvl8pPr marL="3200560" algn="l" defTabSz="914446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8pPr>
    <a:lvl9pPr marL="3657783" algn="l" defTabSz="914446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ur Sattarov" initials="T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D9"/>
    <a:srgbClr val="007B00"/>
    <a:srgbClr val="808080"/>
    <a:srgbClr val="009600"/>
    <a:srgbClr val="E48312"/>
    <a:srgbClr val="ED811E"/>
    <a:srgbClr val="F44F1A"/>
    <a:srgbClr val="1796FF"/>
    <a:srgbClr val="151EDA"/>
    <a:srgbClr val="23A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6" autoAdjust="0"/>
    <p:restoredTop sz="86395" autoAdjust="0"/>
  </p:normalViewPr>
  <p:slideViewPr>
    <p:cSldViewPr>
      <p:cViewPr varScale="1">
        <p:scale>
          <a:sx n="110" d="100"/>
          <a:sy n="110" d="100"/>
        </p:scale>
        <p:origin x="148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4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3B9F7-3989-4A99-88EB-B60FB78D3FB6}" type="datetimeFigureOut">
              <a:rPr lang="en-US" smtClean="0"/>
              <a:t>6/24/22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3EBA6-C39F-4A5F-84D2-2DF92FCB8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9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23" algn="l" defTabSz="9144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46" algn="l" defTabSz="9144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69" algn="l" defTabSz="9144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91" algn="l" defTabSz="9144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114" algn="l" defTabSz="9144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337" algn="l" defTabSz="9144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560" algn="l" defTabSz="9144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783" algn="l" defTabSz="9144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3EBA6-C39F-4A5F-84D2-2DF92FCB81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16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3EBA6-C39F-4A5F-84D2-2DF92FCB81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7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3EBA6-C39F-4A5F-84D2-2DF92FCB81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80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9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Times New Roman" charset="0"/>
                <a:cs typeface="Lucida Sans Unicode" charset="0"/>
              </a:rPr>
              <a:t>12/27/12</a:t>
            </a:r>
          </a:p>
        </p:txBody>
      </p:sp>
      <p:sp>
        <p:nvSpPr>
          <p:cNvPr id="174083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E46E21-A71D-EC42-8F66-94B3E488A333}" type="slidenum">
              <a:rPr lang="de-DE" sz="1200">
                <a:solidFill>
                  <a:srgbClr val="000000"/>
                </a:solidFill>
                <a:latin typeface="Times New Roman" charset="0"/>
                <a:cs typeface="Lucida Sans Unicode" charset="0"/>
              </a:rPr>
              <a:pPr eaLnBrk="1" hangingPunct="1"/>
              <a:t>4</a:t>
            </a:fld>
            <a:endParaRPr lang="de-DE" sz="1200">
              <a:solidFill>
                <a:srgbClr val="000000"/>
              </a:solidFill>
              <a:latin typeface="Times New Roman" charset="0"/>
              <a:cs typeface="Lucida Sans Unicode" charset="0"/>
            </a:endParaRPr>
          </a:p>
        </p:txBody>
      </p:sp>
      <p:sp>
        <p:nvSpPr>
          <p:cNvPr id="174084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085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63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3EBA6-C39F-4A5F-84D2-2DF92FCB81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1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Everybody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3EBA6-C39F-4A5F-84D2-2DF92FCB81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4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SG - AIML - Title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96BD5-BDE1-434B-86CF-4FE919DA75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481D-800C-4F34-B3D6-C18BC0A4FD2D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A68F6-3BB1-8949-B6FF-E197E87E0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GSERM - Deep Learning Fundamentals and Applications</a:t>
            </a:r>
            <a:endParaRPr lang="en-US" noProof="0" dirty="0"/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EDC575DE-B350-3245-AEF9-46ED3E1C378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5220000"/>
            <a:ext cx="10800000" cy="27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57150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None/>
              <a:defRPr lang="de-CH" altLang="de-DE" sz="1600" dirty="0">
                <a:solidFill>
                  <a:schemeClr val="tx1"/>
                </a:solidFill>
                <a:effectLst/>
                <a:latin typeface="Titillium Web" pitchFamily="2" charset="77"/>
                <a:ea typeface="+mn-ea"/>
                <a:cs typeface="+mn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sp>
        <p:nvSpPr>
          <p:cNvPr id="6" name="Title 24">
            <a:extLst>
              <a:ext uri="{FF2B5EF4-FFF2-40B4-BE49-F238E27FC236}">
                <a16:creationId xmlns:a16="http://schemas.microsoft.com/office/drawing/2014/main" id="{DC025265-3BE7-1148-A7E7-14C01C941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490000"/>
            <a:ext cx="10800000" cy="540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tillium Web" pitchFamily="2" charset="77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7" name="Text Placeholder 28">
            <a:extLst>
              <a:ext uri="{FF2B5EF4-FFF2-40B4-BE49-F238E27FC236}">
                <a16:creationId xmlns:a16="http://schemas.microsoft.com/office/drawing/2014/main" id="{9BDD4628-CB6B-FC4F-A2F3-5AE640E4A5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6120000"/>
            <a:ext cx="8640000" cy="360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Font typeface="Arial" panose="020B0604020202020204" pitchFamily="34" charset="0"/>
              <a:buNone/>
              <a:defRPr sz="1600">
                <a:effectLst/>
                <a:latin typeface="Titillium Web" pitchFamily="2" charset="77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/>
              <a:t>Authors</a:t>
            </a:r>
          </a:p>
        </p:txBody>
      </p:sp>
      <p:pic>
        <p:nvPicPr>
          <p:cNvPr id="8" name="Picture 3" descr="C:\Users\SBRAEN~1\AppData\Local\Temp\7zEFDEE.tmp\USG_Icon_E_RGB.jpg">
            <a:extLst>
              <a:ext uri="{FF2B5EF4-FFF2-40B4-BE49-F238E27FC236}">
                <a16:creationId xmlns:a16="http://schemas.microsoft.com/office/drawing/2014/main" id="{A392CCAC-B294-0E4A-A6E4-DD50D8079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15315" y="6098400"/>
            <a:ext cx="1958922" cy="4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picture containing colorful, covered, bunch, many&#10;&#10;Description automatically generated">
            <a:extLst>
              <a:ext uri="{FF2B5EF4-FFF2-40B4-BE49-F238E27FC236}">
                <a16:creationId xmlns:a16="http://schemas.microsoft.com/office/drawing/2014/main" id="{ECAB4EB7-DFCC-F947-B2D9-7C8E487180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7" t="13789" r="-7" b="32551"/>
          <a:stretch/>
        </p:blipFill>
        <p:spPr>
          <a:xfrm>
            <a:off x="794" y="1260000"/>
            <a:ext cx="12192000" cy="3680061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19D4158-09BC-4C3B-58EA-12A417836D0F}"/>
              </a:ext>
            </a:extLst>
          </p:cNvPr>
          <p:cNvGrpSpPr/>
          <p:nvPr userDrawn="1"/>
        </p:nvGrpSpPr>
        <p:grpSpPr>
          <a:xfrm>
            <a:off x="408162" y="188640"/>
            <a:ext cx="3600400" cy="864096"/>
            <a:chOff x="408162" y="188640"/>
            <a:chExt cx="3600400" cy="86409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C674C0-9D93-D12D-B0F4-5B3A574291AA}"/>
                </a:ext>
              </a:extLst>
            </p:cNvPr>
            <p:cNvSpPr/>
            <p:nvPr userDrawn="1"/>
          </p:nvSpPr>
          <p:spPr>
            <a:xfrm>
              <a:off x="408162" y="188640"/>
              <a:ext cx="3600400" cy="8640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4D213310-3EF3-EC39-10DE-50A69985F65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000" y="252000"/>
              <a:ext cx="3355207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0027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3447F2-03E5-C68C-CF10-7877B88B7A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481D-800C-4F34-B3D6-C18BC0A4FD2D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9557D-9E73-3F28-F5A2-583DFA39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GSERM - Deep Learning Fundamentals and Applications</a:t>
            </a:r>
            <a:endParaRPr lang="en-US" noProof="0" dirty="0"/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7E454B35-B8EA-E5AA-5C73-98D1FA88711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5220000"/>
            <a:ext cx="10800000" cy="27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57150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None/>
              <a:defRPr lang="de-CH" altLang="de-DE" sz="1600" dirty="0">
                <a:solidFill>
                  <a:schemeClr val="tx1"/>
                </a:solidFill>
                <a:effectLst/>
                <a:latin typeface="Titillium Web" pitchFamily="2" charset="77"/>
                <a:ea typeface="+mn-ea"/>
                <a:cs typeface="+mn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/>
              <a:t>Formatvorlage</a:t>
            </a:r>
            <a:r>
              <a:rPr lang="en-US" noProof="0" dirty="0"/>
              <a:t> des </a:t>
            </a:r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6" name="Title 24">
            <a:extLst>
              <a:ext uri="{FF2B5EF4-FFF2-40B4-BE49-F238E27FC236}">
                <a16:creationId xmlns:a16="http://schemas.microsoft.com/office/drawing/2014/main" id="{038626C3-CC56-4C16-F08F-1A9C49205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490000"/>
            <a:ext cx="10800000" cy="540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tillium Web" pitchFamily="2" charset="77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7" name="Text Placeholder 28">
            <a:extLst>
              <a:ext uri="{FF2B5EF4-FFF2-40B4-BE49-F238E27FC236}">
                <a16:creationId xmlns:a16="http://schemas.microsoft.com/office/drawing/2014/main" id="{A3334EF5-2BCB-DFB5-8FA5-D566C64D9EE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6120000"/>
            <a:ext cx="8640000" cy="360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Font typeface="Arial" panose="020B0604020202020204" pitchFamily="34" charset="0"/>
              <a:buNone/>
              <a:defRPr sz="1600">
                <a:effectLst/>
                <a:latin typeface="Titillium Web" pitchFamily="2" charset="77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/>
              <a:t>Authors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89AAB38-18F6-5FE6-C3CF-ADFB4A2ED9DE}"/>
              </a:ext>
            </a:extLst>
          </p:cNvPr>
          <p:cNvGrpSpPr/>
          <p:nvPr userDrawn="1"/>
        </p:nvGrpSpPr>
        <p:grpSpPr>
          <a:xfrm>
            <a:off x="408162" y="188640"/>
            <a:ext cx="3600400" cy="864096"/>
            <a:chOff x="408162" y="188640"/>
            <a:chExt cx="3600400" cy="86409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EFE60B2-E0FD-1852-8B6F-18387EEF8760}"/>
                </a:ext>
              </a:extLst>
            </p:cNvPr>
            <p:cNvSpPr/>
            <p:nvPr userDrawn="1"/>
          </p:nvSpPr>
          <p:spPr>
            <a:xfrm>
              <a:off x="408162" y="188640"/>
              <a:ext cx="3600400" cy="8640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231F4FE-2D6F-5153-9FCC-C4D4E109C95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000" y="252000"/>
              <a:ext cx="3355207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" name="Picture 10" descr="A picture containing accessory&#10;&#10;Description automatically generated">
            <a:extLst>
              <a:ext uri="{FF2B5EF4-FFF2-40B4-BE49-F238E27FC236}">
                <a16:creationId xmlns:a16="http://schemas.microsoft.com/office/drawing/2014/main" id="{492D599D-7C09-112E-2ACD-D38D2DE017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46862" b="-237"/>
          <a:stretch/>
        </p:blipFill>
        <p:spPr>
          <a:xfrm>
            <a:off x="0" y="1260804"/>
            <a:ext cx="12193587" cy="3660450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83311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SG - AIML - Slide Top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6680567"/>
            <a:ext cx="12193588" cy="172800"/>
          </a:xfrm>
          <a:prstGeom prst="rect">
            <a:avLst/>
          </a:prstGeom>
          <a:solidFill>
            <a:srgbClr val="00802F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>
              <a:solidFill>
                <a:srgbClr val="339933"/>
              </a:solidFill>
            </a:endParaRP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781211" y="6655411"/>
            <a:ext cx="691988" cy="223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Titillium Web" pitchFamily="2" charset="77"/>
              </a:defRPr>
            </a:lvl1pPr>
          </a:lstStyle>
          <a:p>
            <a:fld id="{1FF5481D-800C-4F34-B3D6-C18BC0A4FD2D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42CFF-77D8-7F45-910A-1D37BF5E85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719999" y="6651983"/>
            <a:ext cx="5445670" cy="197197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bg1"/>
                </a:solidFill>
                <a:latin typeface="Titillium Web" pitchFamily="2" charset="77"/>
              </a:defRPr>
            </a:lvl1pPr>
          </a:lstStyle>
          <a:p>
            <a:r>
              <a:rPr lang="en-US" noProof="0"/>
              <a:t>GSERM - Deep Learning Fundamentals and Applications</a:t>
            </a:r>
            <a:endParaRPr lang="en-US" noProof="0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C5A65098-7269-8147-A39E-F496852A7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0" y="288000"/>
            <a:ext cx="8233200" cy="54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r">
              <a:defRPr sz="3200" b="1">
                <a:solidFill>
                  <a:schemeClr val="tx1"/>
                </a:solidFill>
                <a:effectLst/>
                <a:latin typeface="Titillium Web" pitchFamily="2" charset="77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B72F4952-B697-CF47-90CD-D8CDC623BE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9999" y="1439999"/>
            <a:ext cx="10753200" cy="495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sz="2800">
                <a:effectLst/>
                <a:latin typeface="Titillium Web" pitchFamily="2" charset="77"/>
              </a:defRPr>
            </a:lvl1pPr>
            <a:lvl2pPr>
              <a:defRPr sz="2400">
                <a:effectLst/>
                <a:latin typeface="Titillium Web" pitchFamily="2" charset="77"/>
              </a:defRPr>
            </a:lvl2pPr>
            <a:lvl3pPr>
              <a:defRPr sz="2000">
                <a:effectLst/>
                <a:latin typeface="Titillium Web" pitchFamily="2" charset="77"/>
              </a:defRPr>
            </a:lvl3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511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orient="horz" pos="4020" userDrawn="1">
          <p15:clr>
            <a:srgbClr val="FBAE40"/>
          </p15:clr>
        </p15:guide>
        <p15:guide id="3" pos="439" userDrawn="1">
          <p15:clr>
            <a:srgbClr val="FBAE40"/>
          </p15:clr>
        </p15:guide>
        <p15:guide id="4" pos="724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SG - AIML - Slide Lower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6685200"/>
            <a:ext cx="12193588" cy="172800"/>
          </a:xfrm>
          <a:prstGeom prst="rect">
            <a:avLst/>
          </a:prstGeom>
          <a:solidFill>
            <a:srgbClr val="00802F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>
              <a:solidFill>
                <a:srgbClr val="339933"/>
              </a:solidFill>
            </a:endParaRP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86FF53AB-8BBE-9D42-B0F9-3E49FE4CE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81211" y="6655411"/>
            <a:ext cx="691988" cy="223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Titillium Web" pitchFamily="2" charset="77"/>
              </a:defRPr>
            </a:lvl1pPr>
          </a:lstStyle>
          <a:p>
            <a:fld id="{1FF5481D-800C-4F34-B3D6-C18BC0A4FD2D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B07586A-C6C5-DD43-A8A2-32A01A774C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719999" y="6651983"/>
            <a:ext cx="5445670" cy="197197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bg1"/>
                </a:solidFill>
                <a:latin typeface="Titillium Web" pitchFamily="2" charset="77"/>
              </a:defRPr>
            </a:lvl1pPr>
          </a:lstStyle>
          <a:p>
            <a:r>
              <a:rPr lang="en-US" noProof="0"/>
              <a:t>GSERM - Deep Learning Fundamentals and Applications</a:t>
            </a:r>
            <a:endParaRPr lang="en-US" noProof="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3A92FFA-CDCE-694E-B927-0DFB2E8F044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9999" y="1800000"/>
            <a:ext cx="10753200" cy="459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sz="2800">
                <a:effectLst/>
                <a:latin typeface="Titillium Web" pitchFamily="2" charset="77"/>
              </a:defRPr>
            </a:lvl1pPr>
            <a:lvl2pPr>
              <a:defRPr sz="2400">
                <a:effectLst/>
                <a:latin typeface="Titillium Web" pitchFamily="2" charset="77"/>
              </a:defRPr>
            </a:lvl2pPr>
            <a:lvl3pPr>
              <a:defRPr sz="2000">
                <a:effectLst/>
                <a:latin typeface="Titillium Web" pitchFamily="2" charset="77"/>
              </a:defRPr>
            </a:lvl3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0"/>
            <a:endParaRPr lang="en-US" noProof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0215D4F2-AB7F-1244-8447-228FA3DC9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080000"/>
            <a:ext cx="10730589" cy="370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3200" b="1">
                <a:solidFill>
                  <a:schemeClr val="tx1"/>
                </a:solidFill>
                <a:latin typeface="Titillium Web" pitchFamily="2" charset="77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5106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9" userDrawn="1">
          <p15:clr>
            <a:srgbClr val="FBAE40"/>
          </p15:clr>
        </p15:guide>
        <p15:guide id="2" pos="7242" userDrawn="1">
          <p15:clr>
            <a:srgbClr val="FBAE40"/>
          </p15:clr>
        </p15:guide>
        <p15:guide id="3" orient="horz" pos="1117" userDrawn="1">
          <p15:clr>
            <a:srgbClr val="547EBF"/>
          </p15:clr>
        </p15:guide>
        <p15:guide id="4" orient="horz" pos="4020" userDrawn="1">
          <p15:clr>
            <a:srgbClr val="547EB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90A9D-5E71-AE48-BB26-E437F906A882}"/>
              </a:ext>
            </a:extLst>
          </p:cNvPr>
          <p:cNvSpPr/>
          <p:nvPr userDrawn="1"/>
        </p:nvSpPr>
        <p:spPr>
          <a:xfrm>
            <a:off x="-23886" y="979802"/>
            <a:ext cx="12313368" cy="5898721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3">
            <a:extLst>
              <a:ext uri="{FF2B5EF4-FFF2-40B4-BE49-F238E27FC236}">
                <a16:creationId xmlns:a16="http://schemas.microsoft.com/office/drawing/2014/main" id="{50F909DB-1786-F041-B238-DC6D410AB8A9}"/>
              </a:ext>
            </a:extLst>
          </p:cNvPr>
          <p:cNvSpPr>
            <a:spLocks noChangeAspect="1"/>
          </p:cNvSpPr>
          <p:nvPr userDrawn="1"/>
        </p:nvSpPr>
        <p:spPr>
          <a:xfrm>
            <a:off x="6768752" y="4581128"/>
            <a:ext cx="5520730" cy="6049598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rgbClr val="0080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CE2ED5-BA0A-B145-B37B-FF868F3586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481D-800C-4F34-B3D6-C18BC0A4FD2D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7B6294-1F78-764D-9071-FE8A563EF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GSERM - Deep Learning Fundamentals and Applications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BF1B8C-811D-674A-815F-FC76B2F56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126" y="2492896"/>
            <a:ext cx="9793088" cy="249617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lnSpc>
                <a:spcPts val="5200"/>
              </a:lnSpc>
              <a:buFont typeface="+mj-lt"/>
              <a:buNone/>
              <a:defRPr sz="5000">
                <a:solidFill>
                  <a:schemeClr val="bg1"/>
                </a:solidFill>
                <a:latin typeface="Titillium Web" pitchFamily="2" charset="77"/>
              </a:defRPr>
            </a:lvl1pPr>
          </a:lstStyle>
          <a:p>
            <a:r>
              <a:rPr lang="de-CH" dirty="0"/>
              <a:t>Click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edit</a:t>
            </a:r>
            <a:r>
              <a:rPr lang="de-CH" dirty="0"/>
              <a:t>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724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HSG - AIML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288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7">
            <a:extLst>
              <a:ext uri="{FF2B5EF4-FFF2-40B4-BE49-F238E27FC236}">
                <a16:creationId xmlns:a16="http://schemas.microsoft.com/office/drawing/2014/main" id="{4CF15793-93D6-DA4D-92E2-0584E01F40CB}"/>
              </a:ext>
            </a:extLst>
          </p:cNvPr>
          <p:cNvSpPr/>
          <p:nvPr userDrawn="1"/>
        </p:nvSpPr>
        <p:spPr>
          <a:xfrm>
            <a:off x="0" y="6681600"/>
            <a:ext cx="12193588" cy="172800"/>
          </a:xfrm>
          <a:prstGeom prst="rect">
            <a:avLst/>
          </a:prstGeom>
          <a:solidFill>
            <a:srgbClr val="00802F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>
              <a:solidFill>
                <a:srgbClr val="339933"/>
              </a:solidFill>
            </a:endParaRPr>
          </a:p>
        </p:txBody>
      </p:sp>
      <p:sp>
        <p:nvSpPr>
          <p:cNvPr id="24" name="Foliennummernplatzhalter 5">
            <a:extLst>
              <a:ext uri="{FF2B5EF4-FFF2-40B4-BE49-F238E27FC236}">
                <a16:creationId xmlns:a16="http://schemas.microsoft.com/office/drawing/2014/main" id="{0703FBB0-1EDB-0445-B591-B97DFE1BF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81211" y="6655411"/>
            <a:ext cx="691988" cy="223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Titillium Web" pitchFamily="2" charset="77"/>
              </a:defRPr>
            </a:lvl1pPr>
          </a:lstStyle>
          <a:p>
            <a:fld id="{1FF5481D-800C-4F34-B3D6-C18BC0A4FD2D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F17B4AB1-041A-CA4E-B783-57DB69E77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9999" y="6660000"/>
            <a:ext cx="5445670" cy="197197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bg1"/>
                </a:solidFill>
                <a:latin typeface="Titillium Web" pitchFamily="2" charset="77"/>
              </a:defRPr>
            </a:lvl1pPr>
          </a:lstStyle>
          <a:p>
            <a:r>
              <a:rPr lang="en-US" noProof="0"/>
              <a:t>GSERM - Deep Learning Fundamentals and Applications</a:t>
            </a:r>
            <a:endParaRPr lang="en-US" noProof="0" dirty="0"/>
          </a:p>
        </p:txBody>
      </p:sp>
      <p:pic>
        <p:nvPicPr>
          <p:cNvPr id="6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D110A6-5135-79C2-419D-485CE6F86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70" y="252000"/>
            <a:ext cx="2064508" cy="44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352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1" r:id="rId3"/>
    <p:sldLayoutId id="2147483740" r:id="rId4"/>
    <p:sldLayoutId id="2147483747" r:id="rId5"/>
    <p:sldLayoutId id="2147483743" r:id="rId6"/>
  </p:sldLayoutIdLst>
  <p:hf hdr="0" dt="0"/>
  <p:txStyles>
    <p:titleStyle>
      <a:lvl1pPr algn="r" defTabSz="685800" rtl="0" eaLnBrk="1" latinLnBrk="0" hangingPunct="1">
        <a:spcBef>
          <a:spcPct val="0"/>
        </a:spcBef>
        <a:buNone/>
        <a:defRPr sz="3200" kern="1200">
          <a:solidFill>
            <a:schemeClr val="tx1">
              <a:lumMod val="85000"/>
              <a:lumOff val="15000"/>
            </a:schemeClr>
          </a:solidFill>
          <a:latin typeface="Titillium Web" pitchFamily="2" charset="77"/>
          <a:ea typeface="+mj-ea"/>
          <a:cs typeface="+mj-cs"/>
        </a:defRPr>
      </a:lvl1pPr>
    </p:titleStyle>
    <p:bodyStyle>
      <a:lvl1pPr marL="342900" marR="0" indent="-342900" algn="l" defTabSz="6858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+mj-lt"/>
        <a:buAutoNum type="arabicPeriod"/>
        <a:tabLst/>
        <a:defRPr sz="2800" b="0" kern="120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  <a:latin typeface="Titillium Web" pitchFamily="2" charset="77"/>
          <a:ea typeface="+mn-ea"/>
          <a:cs typeface="+mn-cs"/>
        </a:defRPr>
      </a:lvl1pPr>
      <a:lvl2pPr marL="557213" marR="0" indent="-214313" algn="l" defTabSz="6858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1500" kern="1200">
          <a:solidFill>
            <a:schemeClr val="tx1"/>
          </a:solidFill>
          <a:latin typeface="Titillium Web" pitchFamily="2" charset="77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1350" kern="1200">
          <a:solidFill>
            <a:schemeClr val="tx1"/>
          </a:solidFill>
          <a:latin typeface="Titillium Web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0DF00B-ECFD-F644-9B9F-2D87A18017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481D-800C-4F34-B3D6-C18BC0A4FD2D}" type="slidenum">
              <a:rPr lang="en-AU" smtClean="0"/>
              <a:pPr/>
              <a:t>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EB292-0DAD-6F42-8734-8A9F04A0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GSERM - Deep Learning Fundamentals and Applications</a:t>
            </a:r>
            <a:endParaRPr lang="en-US" noProof="0" dirty="0"/>
          </a:p>
        </p:txBody>
      </p:sp>
      <p:sp>
        <p:nvSpPr>
          <p:cNvPr id="11" name="Subtitle 7">
            <a:extLst>
              <a:ext uri="{FF2B5EF4-FFF2-40B4-BE49-F238E27FC236}">
                <a16:creationId xmlns:a16="http://schemas.microsoft.com/office/drawing/2014/main" id="{50BC7B73-7384-254A-A4DB-774346976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de-DE" dirty="0">
                <a:ln w="0">
                  <a:noFill/>
                </a:ln>
              </a:rPr>
              <a:t>GSERM - Deep Learning: Fundamentals and Applications</a:t>
            </a:r>
            <a:endParaRPr lang="en-US" dirty="0">
              <a:ln w="0">
                <a:noFill/>
              </a:ln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CD420CF-8FCD-2847-B017-E4FABBADC9D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Session 11: Wrap-up &amp; Exam Exercise Information</a:t>
            </a:r>
            <a:endParaRPr lang="en-AU" sz="200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2BEAACD-51F5-4F4E-B018-61E048A8AC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Damian Borth, </a:t>
            </a:r>
            <a:r>
              <a:rPr lang="en-AU" dirty="0" err="1"/>
              <a:t>Korbinian</a:t>
            </a:r>
            <a:r>
              <a:rPr lang="en-AU" dirty="0"/>
              <a:t> Riedhammer, Marco Schreyer</a:t>
            </a:r>
          </a:p>
        </p:txBody>
      </p:sp>
    </p:spTree>
    <p:extLst>
      <p:ext uri="{BB962C8B-B14F-4D97-AF65-F5344CB8AC3E}">
        <p14:creationId xmlns:p14="http://schemas.microsoft.com/office/powerpoint/2010/main" val="218055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A50CB34-D0CB-6244-834F-D05795142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706" y="2207710"/>
            <a:ext cx="1496192" cy="21045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EB1401-0320-B947-BCF0-EFA1D41B8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F5481D-800C-4F34-B3D6-C18BC0A4FD2D}" type="slidenum">
              <a:rPr lang="de-CH" smtClean="0"/>
              <a:pPr/>
              <a:t>2</a:t>
            </a:fld>
            <a:endParaRPr lang="de-CH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CCAA52-997E-8547-B038-E03D31FB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Team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1F280F-306B-B249-B78D-095857C6E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268" y="2207411"/>
            <a:ext cx="1585726" cy="21045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7F4295-AB92-2943-B0E4-7D5ECD9A4E45}"/>
              </a:ext>
            </a:extLst>
          </p:cNvPr>
          <p:cNvSpPr txBox="1"/>
          <p:nvPr/>
        </p:nvSpPr>
        <p:spPr>
          <a:xfrm>
            <a:off x="8020019" y="4512876"/>
            <a:ext cx="1320224" cy="783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latin typeface="Titillium Web" pitchFamily="2" charset="77"/>
              </a:rPr>
              <a:t>Marco </a:t>
            </a:r>
          </a:p>
          <a:p>
            <a:pPr algn="ctr"/>
            <a:r>
              <a:rPr lang="en-US" sz="2200" dirty="0">
                <a:latin typeface="Titillium Web" pitchFamily="2" charset="77"/>
              </a:rPr>
              <a:t>Schreyer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7C0CA5B-7EBA-4740-94CA-67D2847D274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GSERM - Deep Learning Fundamentals and Applications</a:t>
            </a:r>
            <a:endParaRPr lang="en-US" noProof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744FA7-28B0-614C-91A5-D27826AD3ED2}"/>
              </a:ext>
            </a:extLst>
          </p:cNvPr>
          <p:cNvSpPr txBox="1"/>
          <p:nvPr/>
        </p:nvSpPr>
        <p:spPr>
          <a:xfrm>
            <a:off x="5304706" y="4553259"/>
            <a:ext cx="1496192" cy="7027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 err="1">
                <a:latin typeface="Titillium Web" pitchFamily="2" charset="77"/>
              </a:rPr>
              <a:t>Korbinian</a:t>
            </a:r>
            <a:br>
              <a:rPr lang="en-US" sz="2200" dirty="0">
                <a:latin typeface="Titillium Web" pitchFamily="2" charset="77"/>
              </a:rPr>
            </a:br>
            <a:r>
              <a:rPr lang="en-US" sz="2200" dirty="0" err="1">
                <a:latin typeface="Titillium Web" pitchFamily="2" charset="77"/>
              </a:rPr>
              <a:t>Riedhammer</a:t>
            </a:r>
            <a:endParaRPr lang="en-US" sz="2200" dirty="0">
              <a:latin typeface="Titillium Web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6D55BA-480B-CA4F-9258-53AFCCC0E960}"/>
              </a:ext>
            </a:extLst>
          </p:cNvPr>
          <p:cNvSpPr txBox="1"/>
          <p:nvPr/>
        </p:nvSpPr>
        <p:spPr>
          <a:xfrm>
            <a:off x="2759930" y="4512876"/>
            <a:ext cx="1320224" cy="783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latin typeface="Titillium Web" pitchFamily="2" charset="77"/>
              </a:rPr>
              <a:t>Damian</a:t>
            </a:r>
            <a:br>
              <a:rPr lang="en-US" sz="2200" dirty="0">
                <a:latin typeface="Titillium Web" pitchFamily="2" charset="77"/>
              </a:rPr>
            </a:br>
            <a:r>
              <a:rPr lang="en-US" sz="2200" dirty="0">
                <a:latin typeface="Titillium Web" pitchFamily="2" charset="77"/>
              </a:rPr>
              <a:t>Borth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58F9EA-BF89-DB4A-93D3-8628E54894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629" t="4627" r="27358" b="22472"/>
          <a:stretch/>
        </p:blipFill>
        <p:spPr>
          <a:xfrm>
            <a:off x="2640410" y="2208011"/>
            <a:ext cx="1559264" cy="21045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8883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4E9749-C510-954B-8DC9-14AD0B2C1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F5481D-800C-4F34-B3D6-C18BC0A4FD2D}" type="slidenum">
              <a:rPr lang="de-CH" smtClean="0"/>
              <a:pPr/>
              <a:t>3</a:t>
            </a:fld>
            <a:endParaRPr lang="de-CH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A70FE83-72F0-D541-81DF-4103C5BCD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700DA35-3F93-6A40-97C1-8616785994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GSERM - Deep Learning Fundamentals and Applications</a:t>
            </a:r>
            <a:endParaRPr lang="en-US" noProof="0" dirty="0"/>
          </a:p>
        </p:txBody>
      </p:sp>
      <p:pic>
        <p:nvPicPr>
          <p:cNvPr id="7" name="Picture 6" descr="Table, calendar&#10;&#10;Description automatically generated">
            <a:extLst>
              <a:ext uri="{FF2B5EF4-FFF2-40B4-BE49-F238E27FC236}">
                <a16:creationId xmlns:a16="http://schemas.microsoft.com/office/drawing/2014/main" id="{F9608956-A825-3242-B265-04845B103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35" y="1717764"/>
            <a:ext cx="10620243" cy="387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03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D33E8F-DC3A-5945-BCC0-31252E3EEF94}"/>
              </a:ext>
            </a:extLst>
          </p:cNvPr>
          <p:cNvCxnSpPr>
            <a:cxnSpLocks/>
          </p:cNvCxnSpPr>
          <p:nvPr/>
        </p:nvCxnSpPr>
        <p:spPr>
          <a:xfrm>
            <a:off x="0" y="6688800"/>
            <a:ext cx="1219358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B7E0471-8436-ED1A-F388-49EE0565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Exercise</a:t>
            </a:r>
          </a:p>
        </p:txBody>
      </p:sp>
    </p:spTree>
    <p:extLst>
      <p:ext uri="{BB962C8B-B14F-4D97-AF65-F5344CB8AC3E}">
        <p14:creationId xmlns:p14="http://schemas.microsoft.com/office/powerpoint/2010/main" val="22217648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11A96-9D8E-7247-B6EB-88109372D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Exercise -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6A3D8-45FA-4947-9A86-1B75A4D98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get:</a:t>
            </a:r>
          </a:p>
          <a:p>
            <a:pPr lvl="1"/>
            <a:r>
              <a:rPr lang="en-US" dirty="0"/>
              <a:t>all the </a:t>
            </a:r>
            <a:r>
              <a:rPr lang="en-US" dirty="0" err="1"/>
              <a:t>Jupyter</a:t>
            </a:r>
            <a:r>
              <a:rPr lang="en-US" dirty="0"/>
              <a:t> notebook from the course</a:t>
            </a:r>
          </a:p>
          <a:p>
            <a:pPr lvl="1"/>
            <a:r>
              <a:rPr lang="en-US" dirty="0"/>
              <a:t>PowerPoint template</a:t>
            </a:r>
            <a:br>
              <a:rPr lang="en-US" sz="1800" dirty="0"/>
            </a:br>
            <a:endParaRPr lang="en-US" sz="1800" dirty="0"/>
          </a:p>
          <a:p>
            <a:r>
              <a:rPr lang="en-US" dirty="0"/>
              <a:t>You have you accomplish:</a:t>
            </a:r>
          </a:p>
          <a:p>
            <a:pPr lvl="1"/>
            <a:r>
              <a:rPr lang="en-US" dirty="0"/>
              <a:t>four inter-connected tasks</a:t>
            </a:r>
            <a:br>
              <a:rPr lang="en-US" sz="1800" dirty="0"/>
            </a:br>
            <a:endParaRPr lang="en-US" sz="1800" dirty="0"/>
          </a:p>
          <a:p>
            <a:r>
              <a:rPr lang="en-US" dirty="0"/>
              <a:t>We need to receive: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 (working code)</a:t>
            </a:r>
          </a:p>
          <a:p>
            <a:pPr lvl="1"/>
            <a:r>
              <a:rPr lang="en-US" dirty="0"/>
              <a:t>PowerPoint presentation as pdf or pptx (your documentation)</a:t>
            </a:r>
            <a:br>
              <a:rPr lang="en-US" sz="1800" dirty="0"/>
            </a:br>
            <a:endParaRPr lang="en-US" sz="1800" dirty="0"/>
          </a:p>
          <a:p>
            <a:r>
              <a:rPr lang="en-US" dirty="0"/>
              <a:t>Deadline:</a:t>
            </a:r>
            <a:r>
              <a:rPr lang="en-US" dirty="0">
                <a:solidFill>
                  <a:srgbClr val="FF0000"/>
                </a:solidFill>
              </a:rPr>
              <a:t> Sunday - July 17</a:t>
            </a:r>
            <a:r>
              <a:rPr lang="en-US" baseline="30000" dirty="0">
                <a:solidFill>
                  <a:srgbClr val="FF0000"/>
                </a:solidFill>
              </a:rPr>
              <a:t>th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-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end of day - St.Gallen time zone</a:t>
            </a:r>
          </a:p>
        </p:txBody>
      </p:sp>
      <p:sp>
        <p:nvSpPr>
          <p:cNvPr id="4" name="Footer Placeholder 16">
            <a:extLst>
              <a:ext uri="{FF2B5EF4-FFF2-40B4-BE49-F238E27FC236}">
                <a16:creationId xmlns:a16="http://schemas.microsoft.com/office/drawing/2014/main" id="{0CF1B894-4F4C-9B47-9310-A0A80E5941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719999" y="6651983"/>
            <a:ext cx="5445670" cy="197197"/>
          </a:xfrm>
        </p:spPr>
        <p:txBody>
          <a:bodyPr/>
          <a:lstStyle/>
          <a:p>
            <a:r>
              <a:rPr lang="en-US" noProof="0"/>
              <a:t>GSERM - Deep Learning Fundamentals and Applications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CFF5B-35BD-494F-8169-B7CC80B0F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F5481D-800C-4F34-B3D6-C18BC0A4FD2D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5718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11A96-9D8E-7247-B6EB-88109372D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Exercise -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6A3D8-45FA-4947-9A86-1B75A4D98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8" y="1439999"/>
            <a:ext cx="11353459" cy="4950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First Task</a:t>
            </a:r>
          </a:p>
          <a:p>
            <a:pPr marL="857250" lvl="1" indent="-514350">
              <a:buFont typeface="+mj-lt"/>
              <a:buAutoNum type="romanLcPeriod"/>
            </a:pPr>
            <a:r>
              <a:rPr lang="en-US" sz="2000" dirty="0"/>
              <a:t>Work with the Fashion-MNIST dataset</a:t>
            </a:r>
          </a:p>
          <a:p>
            <a:pPr marL="857250" lvl="1" indent="-514350">
              <a:buFont typeface="+mj-lt"/>
              <a:buAutoNum type="romanLcPeriod"/>
            </a:pPr>
            <a:r>
              <a:rPr lang="en-US" sz="2000" dirty="0"/>
              <a:t>Implement a CNN architecture to process the Fashion-MNIST dataset</a:t>
            </a:r>
          </a:p>
          <a:p>
            <a:pPr marL="800100" lvl="1" indent="-457200">
              <a:buFont typeface="+mj-lt"/>
              <a:buAutoNum type="romanL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Second Task</a:t>
            </a:r>
          </a:p>
          <a:p>
            <a:pPr marL="857250" lvl="1" indent="-514350">
              <a:buFont typeface="+mj-lt"/>
              <a:buAutoNum type="romanLcPeriod"/>
            </a:pPr>
            <a:r>
              <a:rPr lang="en-US" sz="2000" dirty="0"/>
              <a:t>Train your network</a:t>
            </a:r>
          </a:p>
          <a:p>
            <a:pPr marL="857250" lvl="1" indent="-514350">
              <a:buFont typeface="+mj-lt"/>
              <a:buAutoNum type="romanLcPeriod"/>
            </a:pPr>
            <a:r>
              <a:rPr lang="en-US" sz="2000" dirty="0"/>
              <a:t>Evaluate your CNN performance (at least accuracy and confusion matrix)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Third Task</a:t>
            </a:r>
          </a:p>
          <a:p>
            <a:pPr marL="857250" lvl="1" indent="-514350">
              <a:buFont typeface="+mj-lt"/>
              <a:buAutoNum type="romanLcPeriod"/>
            </a:pPr>
            <a:r>
              <a:rPr lang="en-US" sz="2000" dirty="0"/>
              <a:t>try to improve your initial performance (e.g., architecture (layers, filters), learning rate,  epochs, …)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Fourth Task</a:t>
            </a:r>
          </a:p>
          <a:p>
            <a:pPr marL="857250" lvl="1" indent="-514350">
              <a:buFont typeface="+mj-lt"/>
              <a:buAutoNum type="romanLcPeriod"/>
            </a:pPr>
            <a:r>
              <a:rPr lang="en-US" sz="2000" dirty="0"/>
              <a:t>document your work in the </a:t>
            </a:r>
            <a:r>
              <a:rPr lang="en-US" sz="2000"/>
              <a:t>PowerPoint presentation</a:t>
            </a:r>
            <a:endParaRPr lang="en-US" sz="2000" dirty="0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33173BD5-3B03-C746-AD83-1C4BD0683A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719999" y="6651983"/>
            <a:ext cx="5445670" cy="197197"/>
          </a:xfrm>
        </p:spPr>
        <p:txBody>
          <a:bodyPr/>
          <a:lstStyle/>
          <a:p>
            <a:r>
              <a:rPr lang="en-US" noProof="0"/>
              <a:t>GSERM - Deep Learning Fundamentals and Applications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84D8F-F275-584A-9976-C2851721B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F5481D-800C-4F34-B3D6-C18BC0A4FD2D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7786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11A96-9D8E-7247-B6EB-88109372D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Exercise – Suggest Slides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6A3D8-45FA-4947-9A86-1B75A4D98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1439999"/>
            <a:ext cx="11065427" cy="4950000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sz="2400" dirty="0"/>
              <a:t>Cover Sheet</a:t>
            </a:r>
          </a:p>
          <a:p>
            <a:pPr lvl="1">
              <a:spcBef>
                <a:spcPts val="800"/>
              </a:spcBef>
            </a:pPr>
            <a:r>
              <a:rPr lang="en-US" sz="2000" dirty="0"/>
              <a:t>your name</a:t>
            </a:r>
          </a:p>
          <a:p>
            <a:pPr>
              <a:spcBef>
                <a:spcPts val="800"/>
              </a:spcBef>
            </a:pPr>
            <a:r>
              <a:rPr lang="en-US" sz="2400" dirty="0">
                <a:solidFill>
                  <a:srgbClr val="FF0000"/>
                </a:solidFill>
              </a:rPr>
              <a:t>First</a:t>
            </a:r>
            <a:r>
              <a:rPr lang="en-US" sz="2400" dirty="0"/>
              <a:t> part</a:t>
            </a:r>
          </a:p>
          <a:p>
            <a:pPr lvl="1">
              <a:spcBef>
                <a:spcPts val="800"/>
              </a:spcBef>
            </a:pPr>
            <a:r>
              <a:rPr lang="en-US" sz="2000" dirty="0"/>
              <a:t>illustrate your CNN architecture</a:t>
            </a:r>
          </a:p>
          <a:p>
            <a:pPr lvl="1">
              <a:spcBef>
                <a:spcPts val="800"/>
              </a:spcBef>
            </a:pPr>
            <a:r>
              <a:rPr lang="en-US" sz="2000" dirty="0"/>
              <a:t>baseline CNN, improved CNN</a:t>
            </a:r>
          </a:p>
          <a:p>
            <a:pPr>
              <a:spcBef>
                <a:spcPts val="800"/>
              </a:spcBef>
            </a:pPr>
            <a:r>
              <a:rPr lang="en-US" sz="2400" dirty="0">
                <a:solidFill>
                  <a:srgbClr val="FF0000"/>
                </a:solidFill>
              </a:rPr>
              <a:t>Second</a:t>
            </a:r>
            <a:r>
              <a:rPr lang="en-US" sz="2400" dirty="0"/>
              <a:t> part</a:t>
            </a:r>
          </a:p>
          <a:p>
            <a:pPr lvl="1">
              <a:spcBef>
                <a:spcPts val="800"/>
              </a:spcBef>
            </a:pPr>
            <a:r>
              <a:rPr lang="en-US" sz="2000" dirty="0"/>
              <a:t>show your CNN evaluation (plots &amp; numbers)</a:t>
            </a:r>
          </a:p>
          <a:p>
            <a:pPr lvl="1">
              <a:spcBef>
                <a:spcPts val="800"/>
              </a:spcBef>
            </a:pPr>
            <a:r>
              <a:rPr lang="en-US" sz="2000" dirty="0"/>
              <a:t>baseline CNN, improved CNN</a:t>
            </a:r>
          </a:p>
          <a:p>
            <a:pPr>
              <a:spcBef>
                <a:spcPts val="800"/>
              </a:spcBef>
            </a:pPr>
            <a:r>
              <a:rPr lang="en-US" sz="2400" dirty="0">
                <a:solidFill>
                  <a:srgbClr val="FF0000"/>
                </a:solidFill>
              </a:rPr>
              <a:t>Third</a:t>
            </a:r>
            <a:r>
              <a:rPr lang="en-US" sz="2400" dirty="0"/>
              <a:t> part</a:t>
            </a:r>
          </a:p>
          <a:p>
            <a:pPr lvl="1">
              <a:spcBef>
                <a:spcPts val="800"/>
              </a:spcBef>
            </a:pPr>
            <a:r>
              <a:rPr lang="en-US" sz="2000" dirty="0"/>
              <a:t>your interpretation why your improved CNN is able / or not able to outperform the baseline CNN</a:t>
            </a:r>
          </a:p>
          <a:p>
            <a:pPr lvl="1">
              <a:spcBef>
                <a:spcPts val="800"/>
              </a:spcBef>
            </a:pPr>
            <a:r>
              <a:rPr lang="en-US" sz="2000" dirty="0"/>
              <a:t>use what you have learned during the lectures</a:t>
            </a:r>
          </a:p>
          <a:p>
            <a:pPr>
              <a:spcBef>
                <a:spcPts val="800"/>
              </a:spcBef>
            </a:pPr>
            <a:r>
              <a:rPr lang="en-US" sz="2400" dirty="0"/>
              <a:t>Additional ideas / illustrations / results are welcome</a:t>
            </a:r>
          </a:p>
          <a:p>
            <a:pPr lvl="1">
              <a:spcBef>
                <a:spcPts val="800"/>
              </a:spcBef>
            </a:pPr>
            <a:endParaRPr lang="en-US" sz="2000" dirty="0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3CAA3142-5B40-3B43-A2B0-470235DE2B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719999" y="6651983"/>
            <a:ext cx="5445670" cy="197197"/>
          </a:xfrm>
        </p:spPr>
        <p:txBody>
          <a:bodyPr/>
          <a:lstStyle/>
          <a:p>
            <a:r>
              <a:rPr lang="en-US" noProof="0"/>
              <a:t>GSERM - Deep Learning Fundamentals and Applications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DF965-3245-6D40-B8C0-377400A12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F5481D-800C-4F34-B3D6-C18BC0A4FD2D}" type="slidenum">
              <a:rPr lang="de-CH" smtClean="0"/>
              <a:pPr/>
              <a:t>7</a:t>
            </a:fld>
            <a:endParaRPr lang="de-CH" dirty="0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8B69006C-FDC8-DCCE-2F3E-FE97C75AB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676" y="1439998"/>
            <a:ext cx="4851803" cy="27090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11163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11A96-9D8E-7247-B6EB-88109372D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6A3D8-45FA-4947-9A86-1B75A4D98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Everybody has to send us her/his material individually</a:t>
            </a:r>
          </a:p>
          <a:p>
            <a:endParaRPr lang="en-US" dirty="0"/>
          </a:p>
          <a:p>
            <a:r>
              <a:rPr lang="en-US" dirty="0"/>
              <a:t>You can discuss the task and exchange ideas</a:t>
            </a:r>
          </a:p>
          <a:p>
            <a:endParaRPr lang="en-US" dirty="0"/>
          </a:p>
          <a:p>
            <a:r>
              <a:rPr lang="en-US" dirty="0"/>
              <a:t>You should not copy / paste code from your peers </a:t>
            </a:r>
          </a:p>
          <a:p>
            <a:pPr lvl="1"/>
            <a:r>
              <a:rPr lang="en-US" dirty="0"/>
              <a:t>this is plagiarism and a no-go in academia</a:t>
            </a:r>
          </a:p>
          <a:p>
            <a:pPr lvl="1"/>
            <a:r>
              <a:rPr lang="en-US" dirty="0"/>
              <a:t>however, as mentioned you can use the code from the Coding Labs !</a:t>
            </a:r>
          </a:p>
          <a:p>
            <a:endParaRPr lang="en-US" dirty="0"/>
          </a:p>
        </p:txBody>
      </p:sp>
      <p:sp>
        <p:nvSpPr>
          <p:cNvPr id="4" name="Footer Placeholder 16">
            <a:extLst>
              <a:ext uri="{FF2B5EF4-FFF2-40B4-BE49-F238E27FC236}">
                <a16:creationId xmlns:a16="http://schemas.microsoft.com/office/drawing/2014/main" id="{FE81E770-08C2-EF49-909F-071C8248360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719999" y="6651983"/>
            <a:ext cx="5445670" cy="197197"/>
          </a:xfrm>
        </p:spPr>
        <p:txBody>
          <a:bodyPr/>
          <a:lstStyle/>
          <a:p>
            <a:r>
              <a:rPr lang="en-US" noProof="0"/>
              <a:t>GSERM - Deep Learning Fundamentals and Applications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2BF486-7499-984B-B2C5-086FC92FC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F5481D-800C-4F34-B3D6-C18BC0A4FD2D}" type="slidenum">
              <a:rPr lang="de-CH" smtClean="0"/>
              <a:pPr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76874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DD63B72F-100D-964C-A105-7B2EAF91F2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" t="19271" r="-285" b="19271"/>
          <a:stretch/>
        </p:blipFill>
        <p:spPr>
          <a:xfrm>
            <a:off x="0" y="978915"/>
            <a:ext cx="12289482" cy="4248472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2F4010E-1B57-E747-88F7-3BFEB4CB7D33}"/>
              </a:ext>
            </a:extLst>
          </p:cNvPr>
          <p:cNvSpPr/>
          <p:nvPr/>
        </p:nvSpPr>
        <p:spPr>
          <a:xfrm>
            <a:off x="9303478" y="5627214"/>
            <a:ext cx="1365316" cy="373537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0E2CDA-628A-D647-BD90-E161DE4078B0}"/>
              </a:ext>
            </a:extLst>
          </p:cNvPr>
          <p:cNvSpPr txBox="1"/>
          <p:nvPr/>
        </p:nvSpPr>
        <p:spPr>
          <a:xfrm>
            <a:off x="624186" y="5444650"/>
            <a:ext cx="27783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>
                <a:latin typeface="Titillium Web" pitchFamily="2" charset="77"/>
                <a:cs typeface="Arial" panose="020B0604020202020204" pitchFamily="34" charset="0"/>
              </a:rPr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BF8FE9-4000-A742-979D-9C0058EF0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F5481D-800C-4F34-B3D6-C18BC0A4FD2D}" type="slidenum">
              <a:rPr lang="de-CH" smtClean="0"/>
              <a:pPr/>
              <a:t>9</a:t>
            </a:fld>
            <a:endParaRPr lang="de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CAC02-935E-FB4C-8CFA-F671A4AE664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GSERM - Deep Learning Fundamentals and Applications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0145583"/>
      </p:ext>
    </p:extLst>
  </p:cSld>
  <p:clrMapOvr>
    <a:masterClrMapping/>
  </p:clrMapOvr>
</p:sld>
</file>

<file path=ppt/theme/theme1.xml><?xml version="1.0" encoding="utf-8"?>
<a:theme xmlns:a="http://schemas.openxmlformats.org/drawingml/2006/main" name="HSG - AIML - Lecture">
  <a:themeElements>
    <a:clrScheme name="UNISG Grün">
      <a:dk1>
        <a:sysClr val="windowText" lastClr="000000"/>
      </a:dk1>
      <a:lt1>
        <a:sysClr val="window" lastClr="FFFFFF"/>
      </a:lt1>
      <a:dk2>
        <a:srgbClr val="115C2E"/>
      </a:dk2>
      <a:lt2>
        <a:srgbClr val="CCCCCC"/>
      </a:lt2>
      <a:accent1>
        <a:srgbClr val="115C2E"/>
      </a:accent1>
      <a:accent2>
        <a:srgbClr val="249662"/>
      </a:accent2>
      <a:accent3>
        <a:srgbClr val="54A47C"/>
      </a:accent3>
      <a:accent4>
        <a:srgbClr val="8FBFA9"/>
      </a:accent4>
      <a:accent5>
        <a:srgbClr val="ED904B"/>
      </a:accent5>
      <a:accent6>
        <a:srgbClr val="FAB73E"/>
      </a:accent6>
      <a:hlink>
        <a:srgbClr val="115C2E"/>
      </a:hlink>
      <a:folHlink>
        <a:srgbClr val="54A47C"/>
      </a:folHlink>
    </a:clrScheme>
    <a:fontScheme name="UNISG CD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ED9"/>
        </a:solidFill>
        <a:ln w="12700">
          <a:solidFill>
            <a:schemeClr val="tx1">
              <a:lumMod val="95000"/>
              <a:lumOff val="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12700">
          <a:noFill/>
          <a:miter lim="800000"/>
          <a:headEnd/>
          <a:tailEnd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no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16-9_HSG_Studierende_DE.potx" id="{B264E04F-562E-4543-AFA0-43F41F9B922C}" vid="{15FE8CA8-E397-4A3D-9B9B-DF4CF2D7CA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40099</TotalTime>
  <Words>373</Words>
  <Application>Microsoft Macintosh PowerPoint</Application>
  <PresentationFormat>Custom</PresentationFormat>
  <Paragraphs>78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Nova</vt:lpstr>
      <vt:lpstr>Times New Roman</vt:lpstr>
      <vt:lpstr>Titillium Web</vt:lpstr>
      <vt:lpstr>HSG - AIML - Lecture</vt:lpstr>
      <vt:lpstr>Session 11: Wrap-up &amp; Exam Exercise Information</vt:lpstr>
      <vt:lpstr>Lecture Team</vt:lpstr>
      <vt:lpstr>Course Plan</vt:lpstr>
      <vt:lpstr>Exam Exercise</vt:lpstr>
      <vt:lpstr>Exam Exercise - Setup</vt:lpstr>
      <vt:lpstr>Exam Exercise - Tasks</vt:lpstr>
      <vt:lpstr>Exam Exercise – Suggest Slides Structure</vt:lpstr>
      <vt:lpstr>Rules</vt:lpstr>
      <vt:lpstr>PowerPoint Presentation</vt:lpstr>
    </vt:vector>
  </TitlesOfParts>
  <Manager/>
  <Company>University of St.Gallen (HSG)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[AI:ML] Lectures Slides</dc:title>
  <dc:subject/>
  <dc:creator>Prof. Dr. Damian Borth</dc:creator>
  <cp:keywords/>
  <dc:description/>
  <cp:lastModifiedBy>Borth, Damian</cp:lastModifiedBy>
  <cp:revision>1926</cp:revision>
  <cp:lastPrinted>2018-12-13T17:50:02Z</cp:lastPrinted>
  <dcterms:created xsi:type="dcterms:W3CDTF">2016-04-12T09:28:03Z</dcterms:created>
  <dcterms:modified xsi:type="dcterms:W3CDTF">2022-06-24T12:32:13Z</dcterms:modified>
  <cp:category/>
</cp:coreProperties>
</file>