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50.xml" ContentType="application/vnd.openxmlformats-officedocument.theme+xml"/>
  <Override PartName="/ppt/theme/theme13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37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</p:sldMasterIdLst>
  <p:notesMasterIdLst>
    <p:notesMasterId r:id="rId54"/>
  </p:notesMasterIdLst>
  <p:sldIdLst>
    <p:sldId id="256" r:id="rId55"/>
    <p:sldId id="257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266" r:id="rId65"/>
    <p:sldId id="267" r:id="rId66"/>
    <p:sldId id="268" r:id="rId67"/>
    <p:sldId id="269" r:id="rId68"/>
    <p:sldId id="270" r:id="rId69"/>
    <p:sldId id="271" r:id="rId70"/>
    <p:sldId id="272" r:id="rId71"/>
    <p:sldId id="273" r:id="rId72"/>
    <p:sldId id="274" r:id="rId73"/>
    <p:sldId id="275" r:id="rId7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notesMaster" Target="notesMasters/notesMaster1.xml"/><Relationship Id="rId55" Type="http://schemas.openxmlformats.org/officeDocument/2006/relationships/slide" Target="slides/slide1.xml"/><Relationship Id="rId56" Type="http://schemas.openxmlformats.org/officeDocument/2006/relationships/slide" Target="slides/slide2.xml"/><Relationship Id="rId57" Type="http://schemas.openxmlformats.org/officeDocument/2006/relationships/slide" Target="slides/slide3.xml"/><Relationship Id="rId58" Type="http://schemas.openxmlformats.org/officeDocument/2006/relationships/slide" Target="slides/slide4.xml"/><Relationship Id="rId59" Type="http://schemas.openxmlformats.org/officeDocument/2006/relationships/slide" Target="slides/slide5.xml"/><Relationship Id="rId60" Type="http://schemas.openxmlformats.org/officeDocument/2006/relationships/slide" Target="slides/slide6.xml"/><Relationship Id="rId61" Type="http://schemas.openxmlformats.org/officeDocument/2006/relationships/slide" Target="slides/slide7.xml"/><Relationship Id="rId62" Type="http://schemas.openxmlformats.org/officeDocument/2006/relationships/slide" Target="slides/slide8.xml"/><Relationship Id="rId63" Type="http://schemas.openxmlformats.org/officeDocument/2006/relationships/slide" Target="slides/slide9.xml"/><Relationship Id="rId64" Type="http://schemas.openxmlformats.org/officeDocument/2006/relationships/slide" Target="slides/slide10.xml"/><Relationship Id="rId65" Type="http://schemas.openxmlformats.org/officeDocument/2006/relationships/slide" Target="slides/slide11.xml"/><Relationship Id="rId66" Type="http://schemas.openxmlformats.org/officeDocument/2006/relationships/slide" Target="slides/slide12.xml"/><Relationship Id="rId67" Type="http://schemas.openxmlformats.org/officeDocument/2006/relationships/slide" Target="slides/slide13.xml"/><Relationship Id="rId68" Type="http://schemas.openxmlformats.org/officeDocument/2006/relationships/slide" Target="slides/slide14.xml"/><Relationship Id="rId69" Type="http://schemas.openxmlformats.org/officeDocument/2006/relationships/slide" Target="slides/slide15.xml"/><Relationship Id="rId70" Type="http://schemas.openxmlformats.org/officeDocument/2006/relationships/slide" Target="slides/slide16.xml"/><Relationship Id="rId71" Type="http://schemas.openxmlformats.org/officeDocument/2006/relationships/slide" Target="slides/slide17.xml"/><Relationship Id="rId72" Type="http://schemas.openxmlformats.org/officeDocument/2006/relationships/slide" Target="slides/slide18.xml"/><Relationship Id="rId73" Type="http://schemas.openxmlformats.org/officeDocument/2006/relationships/slide" Target="slides/slide19.xml"/><Relationship Id="rId74" Type="http://schemas.openxmlformats.org/officeDocument/2006/relationships/slide" Target="slides/slide20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5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 idx="5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 idx="5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54CFDD5-C399-4008-BE51-CF599E0ED89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21E2C6-77E8-40AB-9C62-9307EDFC5EB0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86CDAA-B7D5-4BCC-A869-949AF2F7ACB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A1DB21-7BB8-49F2-800D-ED0485509A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1F0174-DF68-4890-A036-CAFFD4B56115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927F885-0B86-4078-873E-42D62E5F7D7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F4D1A5E-D082-48D4-8177-655B32DE157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2E48DC-A605-4E04-B1DD-26627302DF2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FFA4B3C-819D-4E62-99C0-1CBF5258E9C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206FCE3-23F6-4830-BF0A-18ECCFD2791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226430-A808-4B3A-92E0-E802CD8420C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6C17A20-F9C4-4331-84C0-B25B7F33F8F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F1B2C1C-7672-403B-AFFE-8A4D95C6DB2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96790D-D51D-422B-B3DC-7FAB15F7E0C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77F6D30-5997-47D7-A670-FF0027854FB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DB40B58-D30C-4C56-B3C9-C706DFACDE8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CF434ED-EE43-406B-AAC7-6B7A789B30F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BC513AD-7514-4C3E-A14C-585D04FBA69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F6F5902-4E3B-4370-91D4-D6A75B0D34E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5305C474-3F05-4FA9-AB58-96E22BA5A1C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167E382-7F71-4989-A926-130C0D2AB88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CE562AB-3C39-4ED3-81E2-1BA1BC0EF0A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8F568176-BA1F-41E7-A23F-0CC6D3DB02A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16D1D28-4D1E-4D9D-B0C0-2596C995AE9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E2C99B-18D4-41DB-A997-F3F83AE298A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6A324F3-CA28-437D-8E1C-B4EEB4A178D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56D09254-AD40-49DF-B1E9-5E9C16EA40F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50010E7-0F64-47FF-9BE6-19FF73E314A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5CC63BE-9E92-4529-9689-007802DBEA7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54E2DC8A-2D2F-4066-BDE7-7F51A485F25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843BE0B-577B-4794-97E6-5B2C1BB9502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0FA0E5A-2E37-465F-9188-62A212277C1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5D960A9E-E32E-4F49-AC38-3626BB3B982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23A4D6E-4FF0-4D62-BC88-434F6F0E830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2312C33-B6BA-49D4-968F-5FC2725BD7E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7C1C6BA-3A47-4576-BCC3-FF81EFFFA6DD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981C414B-7B1F-4520-9E17-94603A5EAAA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DBAE661-0ED1-4078-90D2-80D7472776E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D923783-1E05-4029-B2F9-C7625A715FE3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4654C8E3-B5A6-4119-B642-28C52F1DE21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304F2AC-875A-4291-B6F9-4ACC1BD72BB8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735E37E-34E8-4C2A-8933-54DD3ACECB4C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0894A3AE-077D-4087-9356-1173D3F46D8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CDAD4C9-18DC-44FB-B232-3FFAA64D973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1888C7C2-3DB3-42EA-B516-747EE1BF8257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B05EAEAC-2E8E-4140-A9B4-B182177FFBE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B6AD78-5158-46DE-9B52-CFD156C079B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39AE907-A45E-4F74-970A-1E44F65F354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1063D183-29FD-425F-9CF3-DAA270A1033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66CCC8C4-1780-4DCE-9866-4DA0E56530F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7A453-2A9D-4ABF-9CB7-7ECD997B2B8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A4D6BBC-6AD9-4DD0-8571-F523493E7A7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C57D2F-C1C9-4B12-8AAD-FBE689C0B3F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26B3CDC-F5DA-4AF4-9467-8C9AC8ECA594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95E568-7365-4AEC-A026-B1A71DA58054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dt" idx="1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900" spc="-1" strike="noStrike">
                <a:solidFill>
                  <a:schemeClr val="dk2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2A39E6-2D84-4E82-9636-B89290BA2160}" type="slidenum">
              <a:rPr b="0" lang="pt-BR" sz="900" spc="-1" strike="noStrike">
                <a:solidFill>
                  <a:schemeClr val="dk2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8560" y="1646280"/>
            <a:ext cx="3885840" cy="30934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94400" y="1646280"/>
            <a:ext cx="3885840" cy="30934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3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Google Shape;91;p20"/>
          <p:cNvSpPr/>
          <p:nvPr/>
        </p:nvSpPr>
        <p:spPr>
          <a:xfrm>
            <a:off x="2995560" y="4759920"/>
            <a:ext cx="315252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8dc641"/>
                </a:solidFill>
                <a:latin typeface="Trebuchet MS"/>
                <a:ea typeface="Trebuchet MS"/>
              </a:rPr>
              <a:t>Instituto Federal Sul-rio-grandense | câmpus Charqueadas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4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55E0D9A-0A65-4CD9-B4CE-710785CA7204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500"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ED4DF5-95B4-445E-BC6D-58893BCA52C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6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913F8B7-D43D-41A7-89A3-45A8CA659FAA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17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3397B62-1B4A-436A-9DE1-DB0B55B4DE15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18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189176F-DB59-4FE3-A331-56F2E5E31FB2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19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C4941A2-4D22-4BE7-909A-1A5D4244D4A7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0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055AD1D-A17D-49A6-9F35-CA4CF3006134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1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12E82CE-A906-4041-9D9B-26A6A469F661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22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7BEC4ED-E7AC-4976-8EC7-81FD176A654A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pt-BR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088EEA-EBAE-42F9-BDF0-3D270C807CC4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6019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28560" y="938160"/>
            <a:ext cx="7886520" cy="369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3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013124E-A17B-4FBD-BF77-46257269452F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4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EB9E198-B651-4C52-8A0D-40CF927D3E78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25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424A7CE-07DC-4032-B7AC-C4F3BC825025}" type="slidenum">
              <a: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0EFD3-9FB6-4682-A724-841B178F37C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7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4AD1279-C19A-4291-BA91-48C8BA482B81}" type="slidenum">
              <a: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28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D2FC16E-CBC4-4170-B565-B642347E0556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6019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8560" y="938160"/>
            <a:ext cx="7886520" cy="369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29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24674CD-5D24-4283-96FA-A81FD7FF532F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0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1148900-FC3E-463F-9942-FAEAC5DB02A2}" type="slidenum">
              <a: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31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E20A4DF-494D-4FFE-8DD0-DAFC23988D0A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2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95FFCF3-C542-49B5-975C-11C848E853DB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3B9881-EF9C-4CB9-B914-D3BFF75C87C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6019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8560" y="938160"/>
            <a:ext cx="7886520" cy="369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33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E271F54-7220-4C73-89EF-9E19D3101ED2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34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70CD9C9-2213-4FAD-BE9D-7190D44668CF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5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51EF48D-0D66-4F28-8FE9-F645142ACD30}" type="slidenum">
              <a:rPr b="1" lang="pt-BR" sz="900" spc="-1" strike="noStrike">
                <a:solidFill>
                  <a:schemeClr val="dk2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6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2B6EACD-1114-4D1D-B200-4F8731BB6EA1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4C1561-6E75-4E2F-90C1-11BDE3C5F207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8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43D4E29-470F-4746-971E-C35CEF92B57F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9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1C8EFD6-BDD6-44B1-9DC3-D2DC84B6DB15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40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0A7B8AC-56B5-4FA4-A78F-2C7161919189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1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1E060F2-0507-43DC-84A7-354DB08F9CB6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42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389FB70-44AD-4402-B5FA-11A7EAFF34C3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4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849E2D2-F3D9-4DDE-87EF-353047F39513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43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F2D8AA5-38D0-4657-B44E-A88AA89B6D28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6019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28560" y="938160"/>
            <a:ext cx="7886520" cy="369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44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6E6C49C-2868-4FB0-89A9-C88570913475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5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2C58F52-09B3-4DA2-B8F8-FCD744FB37D0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6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1211A7D-138A-46F8-A308-86A7FD04BE7B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47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4F53A27-4E3B-4E59-9E25-6DC3F680AC13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EAD742-72D7-4599-9B97-FDE1C28F8AF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9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1BC96A5-E037-45B2-9CEE-58B3DA935366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50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257CCDD-E44A-48C9-924D-E4565226D60B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51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B31281B-1997-4979-BCC4-C005F45E5350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C4D382-2437-4970-A0A1-A8F79E8BD06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D26AA7D-6F47-4DC3-A6EC-CBE6D10DDE63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9DA94C-0FCD-419C-A54B-10B74E980149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6889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3CC777-7666-4C25-B0F2-D83C4325A00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C404B0-E1BC-4C9F-BB91-72AFAD54046F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28560" y="1653120"/>
            <a:ext cx="7886520" cy="2979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6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4AF81AA-2D02-4DD5-9BBA-CC1A4FC45085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16720"/>
            <a:ext cx="7886520" cy="6019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938160"/>
            <a:ext cx="7886520" cy="369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7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3C86821-E470-4A5F-A6BD-6206159C924F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9;p17"/>
          <p:cNvSpPr/>
          <p:nvPr/>
        </p:nvSpPr>
        <p:spPr>
          <a:xfrm>
            <a:off x="1348200" y="1027080"/>
            <a:ext cx="6447240" cy="13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Trebuchet MS"/>
                <a:ea typeface="Trebuchet MS"/>
              </a:rPr>
              <a:t>MUITO</a:t>
            </a:r>
            <a:br>
              <a:rPr sz="3000"/>
            </a:br>
            <a:r>
              <a:rPr b="1" lang="pt-BR" sz="7200" spc="-1" strike="noStrike">
                <a:solidFill>
                  <a:schemeClr val="dk1"/>
                </a:solidFill>
                <a:latin typeface="Trebuchet MS"/>
                <a:ea typeface="Trebuchet MS"/>
              </a:rPr>
              <a:t>OBRIGADO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sldNum" idx="8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32E7809-D899-4FC9-B62A-BCFE84C2B5A4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pt-BR" sz="41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50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9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Google Shape;78;p18"/>
          <p:cNvSpPr/>
          <p:nvPr/>
        </p:nvSpPr>
        <p:spPr>
          <a:xfrm>
            <a:off x="2995560" y="4759920"/>
            <a:ext cx="315252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900" spc="-1" strike="noStrike">
                <a:solidFill>
                  <a:srgbClr val="8dc641"/>
                </a:solidFill>
                <a:latin typeface="Trebuchet MS"/>
                <a:ea typeface="Trebuchet MS"/>
              </a:rPr>
              <a:t>Instituto Federal Sul-rio-grandense | câmpus Charqueadas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0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9160BED-21C4-4CEA-8640-0D4A5789BDD7}" type="slidenum">
              <a:rPr b="1" lang="pt-BR" sz="900" spc="-1" strike="noStrike">
                <a:solidFill>
                  <a:schemeClr val="lt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chemeClr val="dk1"/>
                </a:solidFill>
                <a:latin typeface="Arial"/>
                <a:ea typeface="Arial"/>
              </a:rPr>
              <a:t>Desenvolvimento Web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2"/>
                </a:solidFill>
                <a:latin typeface="Arial"/>
                <a:ea typeface="Arial"/>
              </a:rPr>
              <a:t>Aula 8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ubTitle"/>
          </p:nvPr>
        </p:nvSpPr>
        <p:spPr>
          <a:xfrm>
            <a:off x="304920" y="430992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dk1"/>
                </a:solidFill>
                <a:latin typeface="Arial"/>
                <a:ea typeface="Arial"/>
              </a:rPr>
              <a:t>Prof. Calebe Conceição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344769-79A2-4914-B8D6-A8C0FD899EE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6111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1) Adicione um Botão3. Crie uma função que mostre novamente o título e associe a este botão.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Escolha um das formas de implementação de função estudadas.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2) Adicione um Botão 4. Crie uma função que alterne (adicione/remova) uma classe CSS no título &lt;h1&gt;.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Essa classe, chamada destaque, deve ser criada por você no CSS para adicionar uma cor de fundo ao título.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Associe a função ao clique deste novo botão.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Pesquise sobre o método classList.toggle().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Exemplo de classe CSS para usar: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.destaque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  </a:t>
            </a: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background-color: yellow;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E408BD-A655-4878-B5C8-ACA657FC6AFD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3) Adicione uma div vazia com o id="container" e um Botão 5.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Crie uma função que, a cada clique, crie um novo elemento de parágrafo (&lt;p&gt;) com o texto "Novo parágrafo!" e o adicione dentro da div container. Acompanhe o resultado da execução sobre o DOM usando F12 na aba Elements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4) Adicione um campo de texto (&lt;input type="text"&gt;) com id="campoTexto", um Botão 6 e um parágrafo vazio com id="exibirTexto". Crie uma função que leia o valor digitado no campo de texto e o exiba dentro do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parágrafo #exibirTexto. Associe a função ao clique do Botão 6.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Para ler o que foi digitado em um input, use a propriedade .value. Pesquise como usar.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5) Adicione um parágrafo que diga "Cliques: &lt;span id="contador"&gt;0&lt;/span&gt;" e um Botão 7. Crie uma função que  incremente o número dentro do span em 1 a cada vez que o Botão 7 for clicado.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Você precisará ler o conteúdo do span, convertê-lo para um número com parseInt(), somar 1 e depois  atualizar o conteúdo do span com o novo valor.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1"/>
                </a:solidFill>
                <a:latin typeface="Arial"/>
                <a:ea typeface="Arial"/>
              </a:rPr>
              <a:t>Parte 2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CFBC80-4C91-44CF-BAD6-90B80C5F079C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2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73D21F-A1EE-4136-AF2F-559B4DC77FC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1) Exibir Duas Cartas por Vez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Altere o código para comprar e exibir duas cartas ao mesmo tempo.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A API permite passar count=2 na URL da requisição.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2) Mostrar o Nome da Carta Abaixo da Imagem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Para cada carta exibida, mostre também o valor e o naipe (value e suit) abaixo da imagem.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use createElement('p') e appendChild().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3) Contar as Cartas Exibidas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Mostre na tela quantas cartas já foram exibidas desde o início da sessão (novo deck criado).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Crie uma variável global contador e atualize-a a cada clique.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1"/>
                </a:solidFill>
                <a:latin typeface="Arial"/>
                <a:ea typeface="Arial"/>
              </a:rPr>
              <a:t>Parte 3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6DD6F7-6D4A-4384-9B4E-46E740EA431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3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7D74AF-0F3B-4051-90EA-6B5ADA5424E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1666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1) Registrar as Requisições no Console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Faça o servidor imprimir no terminal a data, o método (GET) e a rota acessada por cada requisição.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2) Exibir Mensagem Personalizada na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Crie uma nova rota "saudacoes" e faça o servidor responder com uma mensagem que inclua o valor  de um parâmetro passado na URL, por exemplo: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http://localhost:3000/saudacoes?nome=Calebe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→ </a:t>
            </a: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Exibe “Olá, Calebe!”.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Manipule a url para alterar o nome da pessoa.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tente usar if (req.url.startsWith('/saudacoes')) { ... }.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3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4BADE4-5028-46E7-8A55-F327DC5390EB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3) Desafio Extra – HTML Dinâmico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No exercício anterior, gere uma resposta HTML personalizada conforme os parâmetros recebidos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(ex.: cor e mensagem).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Exemplo: /saudacoes?nome=Calebe&amp;cor=blue → retorna um &lt;h1 style="color:blue"&gt;Olá&lt;/h1&gt;.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1"/>
                </a:solidFill>
                <a:latin typeface="Arial"/>
                <a:ea typeface="Arial"/>
              </a:rPr>
              <a:t>Parte 4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BDD4F-9120-4D88-9958-F378788CC90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4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E4C7F0-684D-43DA-8967-D0FD284B24D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1) No lado servidor, trate campos vazios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Se algum campo estiver vazio, responda com uma mensagem de erro: “Por favor, preencha todos os campos.”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4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1C2653-7923-4FE6-885B-9C361CD399A4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2) Validações no formulário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Pesquise e descubra como incluir scripts de validação no formulário que impeçam  a requisição de ser feita se: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algum campo estiver vazio,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login sem @,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senha com menos de 3 caracteres.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Fizemos páginas web estáticas: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Usando HTML e CSS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O conteúdo é imutável.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Esse tipo de página são a principal característica da web 1.0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O que vimos nas últimas aulas?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C84D0-9243-4B3A-A316-18E6EDB6987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628560" y="2344680"/>
            <a:ext cx="7886520" cy="240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algn="ctr"/>
            <a:endParaRPr b="0" lang="pt-BR" sz="15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Num" idx="77"/>
          </p:nvPr>
        </p:nvSpPr>
        <p:spPr>
          <a:xfrm>
            <a:off x="8242560" y="4767120"/>
            <a:ext cx="5486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955073F-46FA-4694-BB22-FFD553181530}" type="slidenum">
              <a:rPr b="1" lang="pt-BR" sz="900" spc="-1" strike="noStrike">
                <a:solidFill>
                  <a:schemeClr val="dk1"/>
                </a:solidFill>
                <a:latin typeface="Trebuchet MS"/>
                <a:ea typeface="Trebuchet MS"/>
              </a:rPr>
              <a:t>&lt;número&gt;</a:t>
            </a:fld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ubTitle"/>
          </p:nvPr>
        </p:nvSpPr>
        <p:spPr>
          <a:xfrm>
            <a:off x="1827360" y="3645360"/>
            <a:ext cx="5489280" cy="2408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p>
            <a:pPr indent="0" algn="ctr">
              <a:buNone/>
            </a:pPr>
            <a:endParaRPr b="0" lang="pt-BR" sz="1400" spc="-1" strike="noStrike">
              <a:solidFill>
                <a:schemeClr val="dk2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O que vamos ver hoje: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Começaremos a adicionar dinamicidade às páginas.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Com scripts JavaScript do lado cliente.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Com scripts básicos JavaScript do lado servidor.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8CC6C8-0735-45FF-85AD-274D07ED0A3F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Hoje é hands-on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1111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 aula está organizada em 5 partes: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0 → Mostra como o JS pode ser incorporado ao frontend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 → Mostra como o JS pode ser usado para manipular o DOM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 → Mostra como o JS pode ser usado para buscar informações do servidor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3 → Mostra como enviar dados de usuário do front para o servidor (GET)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4 → Mostra como enviar dados de usuário do front para o servidor (POST)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5 → Demonstraremos detalhes do lado servidor com node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Manipulação de requisições, novas páginas, validações e redirecionamentos.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05C49F-456D-4FA1-A4DB-D31F7E350B0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1"/>
                </a:solidFill>
                <a:latin typeface="Arial"/>
                <a:ea typeface="Arial"/>
              </a:rPr>
              <a:t>Parte 0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77469C-57CF-45A5-9F7C-8599A10245A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9F8D9C-579B-4C5A-8F87-A1B4804056EB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1111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1) Explorando alternativas de implementação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Altere o script JS para usar template literals (Olá, ${nome}) ao invés de concatenação (+).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2) Interagir com o Console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Adicione três chamadas console.log() que exibam: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O nome do navegador (navigator.appName),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 data e hora atuais (new Date()),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E uma frase de sua escolha.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Observe tudo na aba Console do navegador (F12).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33" lnSpcReduction="10000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3) Executar Função ao Carregar a Página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Crie uma função chamada mostrarBoasVindas() que mostre uma mensagem no console.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Configure-a para ser chamada automaticamente assim que a página terminar de carregar.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pesquise sobre o evento window.onload.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4) Criar um Botão de Interação Simples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Adicione um botão no HTML com o texto “Dizer Olá”.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Associe uma função JavaScript que exibe um alert() quando o botão for clicado.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10ED0D-48E1-4743-A557-E17BE94D982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Parte 0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5) Desafio Extra – Combinar Interações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Faça com que o botão “Dizer Olá” exiba uma mensagem diferente dependendo do horário atual (manhã, tarde ou noite).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Dica: use new Date().getHours() e estruturas if...else.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672A6C-9CF6-4DA4-B6FA-A4EE840BBD20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600" spc="-1" strike="noStrike">
                <a:solidFill>
                  <a:schemeClr val="dk1"/>
                </a:solidFill>
                <a:latin typeface="Arial"/>
                <a:ea typeface="Arial"/>
              </a:rPr>
              <a:t>Parte 1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1D9F40-F7F5-46DA-A93E-3EBE49DB2EE0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2025-10-13T09:35:38Z</dcterms:modified>
  <cp:revision>1</cp:revision>
  <dc:subject/>
  <dc:title/>
</cp:coreProperties>
</file>