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7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426"/>
    <p:restoredTop sz="50000"/>
  </p:normalViewPr>
  <p:slideViewPr>
    <p:cSldViewPr showGuides="1">
      <p:cViewPr varScale="1">
        <p:scale>
          <a:sx n="131" d="100"/>
          <a:sy n="131" d="100"/>
        </p:scale>
        <p:origin x="1568" y="184"/>
      </p:cViewPr>
      <p:guideLst>
        <p:guide orient="horz" pos="2024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6" name="Rectangle 2"/>
          <p:cNvSpPr/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2" charset="0"/>
              <a:ea typeface="宋体" pitchFamily="2" charset="-122"/>
              <a:cs typeface="+mn-cs"/>
            </a:endParaRPr>
          </a:p>
        </p:txBody>
      </p:sp>
      <p:sp>
        <p:nvSpPr>
          <p:cNvPr id="129027" name="Rectangle 3"/>
          <p:cNvSpPr/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2" charset="0"/>
              <a:ea typeface="宋体" pitchFamily="2" charset="-122"/>
              <a:cs typeface="+mn-cs"/>
            </a:endParaRPr>
          </a:p>
        </p:txBody>
      </p:sp>
      <p:sp>
        <p:nvSpPr>
          <p:cNvPr id="129028" name="Rectangle 4"/>
          <p:cNvSpPr/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2" charset="0"/>
              <a:ea typeface="宋体" pitchFamily="2" charset="-122"/>
              <a:cs typeface="+mn-cs"/>
            </a:endParaRPr>
          </a:p>
        </p:txBody>
      </p:sp>
      <p:sp>
        <p:nvSpPr>
          <p:cNvPr id="129029" name="Rectangle 5"/>
          <p:cNvSpPr/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>
                <a:latin typeface="Comic Sans MS" panose="030F0702030302020204" pitchFamily="2" charset="0"/>
                <a:ea typeface="宋体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2"/>
          <p:cNvSpPr/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579" name="Rectangle 3"/>
          <p:cNvSpPr/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4582" name="Rectangle 6"/>
          <p:cNvSpPr/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583" name="Rectangle 7"/>
          <p:cNvSpPr/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b="0" strike="noStrike" noProof="1">
                <a:latin typeface="Times New Roman" panose="02020603050405020304" pitchFamily="18" charset="0"/>
                <a:ea typeface="宋体" pitchFamily="2" charset="-122"/>
                <a:cs typeface="+mn-cs"/>
              </a:rPr>
            </a:fld>
            <a:endParaRPr lang="zh-CN" altLang="en-US" sz="1200" b="0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3088"/>
          <p:cNvSpPr/>
          <p:nvPr/>
        </p:nvSpPr>
        <p:spPr>
          <a:xfrm>
            <a:off x="-1587" y="5157788"/>
            <a:ext cx="9145587" cy="170815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3089"/>
          <p:cNvSpPr/>
          <p:nvPr/>
        </p:nvSpPr>
        <p:spPr>
          <a:xfrm>
            <a:off x="0" y="0"/>
            <a:ext cx="9144000" cy="4935538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3090"/>
          <p:cNvSpPr/>
          <p:nvPr/>
        </p:nvSpPr>
        <p:spPr>
          <a:xfrm>
            <a:off x="1270000" y="4933950"/>
            <a:ext cx="7874000" cy="223838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矩形 3091"/>
          <p:cNvSpPr/>
          <p:nvPr/>
        </p:nvSpPr>
        <p:spPr>
          <a:xfrm>
            <a:off x="-9525" y="4935538"/>
            <a:ext cx="1282700" cy="22225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057" name="对象 3092"/>
          <p:cNvGraphicFramePr/>
          <p:nvPr/>
        </p:nvGraphicFramePr>
        <p:xfrm>
          <a:off x="1279525" y="5054600"/>
          <a:ext cx="23510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540000" imgH="609600" progId="Photoshop.Image.6">
                  <p:embed/>
                </p:oleObj>
              </mc:Choice>
              <mc:Fallback>
                <p:oleObj name="" r:id="rId2" imgW="2540000" imgH="6096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9525" y="5054600"/>
                        <a:ext cx="23510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对象 3093"/>
          <p:cNvGraphicFramePr/>
          <p:nvPr/>
        </p:nvGraphicFramePr>
        <p:xfrm>
          <a:off x="0" y="3500438"/>
          <a:ext cx="1266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2540000" imgH="2540000" progId="Photoshop.Image.6">
                  <p:embed/>
                </p:oleObj>
              </mc:Choice>
              <mc:Fallback>
                <p:oleObj name="" r:id="rId4" imgW="2540000" imgH="2540000" progId="Photoshop.Image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500438"/>
                        <a:ext cx="1266825" cy="143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矩形 3094"/>
          <p:cNvSpPr/>
          <p:nvPr/>
        </p:nvSpPr>
        <p:spPr>
          <a:xfrm>
            <a:off x="1266825" y="1125538"/>
            <a:ext cx="2368550" cy="4535487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0" name="矩形 3095"/>
          <p:cNvSpPr/>
          <p:nvPr/>
        </p:nvSpPr>
        <p:spPr>
          <a:xfrm flipH="1">
            <a:off x="8221663" y="0"/>
            <a:ext cx="95250" cy="20605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1" name="矩形 3096"/>
          <p:cNvSpPr/>
          <p:nvPr/>
        </p:nvSpPr>
        <p:spPr>
          <a:xfrm>
            <a:off x="250825" y="260350"/>
            <a:ext cx="8569325" cy="439261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2" name="矩形 3097"/>
          <p:cNvSpPr/>
          <p:nvPr/>
        </p:nvSpPr>
        <p:spPr>
          <a:xfrm>
            <a:off x="7775575" y="908050"/>
            <a:ext cx="1368425" cy="1439863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3" name="矩形 3098"/>
          <p:cNvSpPr/>
          <p:nvPr/>
        </p:nvSpPr>
        <p:spPr>
          <a:xfrm>
            <a:off x="611188" y="1916113"/>
            <a:ext cx="7921625" cy="1584325"/>
          </a:xfrm>
          <a:prstGeom prst="rect">
            <a:avLst/>
          </a:prstGeom>
          <a:noFill/>
          <a:ln w="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752600" y="3733800"/>
            <a:ext cx="60198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000">
                <a:solidFill>
                  <a:srgbClr val="84A1E8"/>
                </a:solidFill>
              </a:defRPr>
            </a:lvl2pPr>
            <a:lvl3pPr marL="914400" lvl="2" indent="0" algn="ctr">
              <a:buClr>
                <a:schemeClr val="tx1"/>
              </a:buClr>
              <a:buSzTx/>
              <a:buFontTx/>
              <a:buNone/>
              <a:defRPr sz="2000">
                <a:solidFill>
                  <a:srgbClr val="84A1E8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000">
                <a:solidFill>
                  <a:srgbClr val="84A1E8"/>
                </a:solidFill>
              </a:defRPr>
            </a:lvl5pPr>
          </a:lstStyle>
          <a:p>
            <a:pPr lvl="0" fontAlgn="base"/>
            <a:r>
              <a:rPr lang="en-US" altLang="zh-CN" strike="noStrike" noProof="1" dirty="0"/>
              <a:t>Click to edit Master subtitle style</a:t>
            </a:r>
            <a:endParaRPr lang="en-US" altLang="zh-CN" strike="noStrike" noProof="1" dirty="0"/>
          </a:p>
        </p:txBody>
      </p:sp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990600" y="1981200"/>
            <a:ext cx="7239000" cy="1524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4000" b="1"/>
            </a:lvl1pPr>
          </a:lstStyle>
          <a:p>
            <a:pPr lvl="0" fontAlgn="base"/>
            <a:r>
              <a:rPr lang="en-US" altLang="zh-CN" strike="noStrike" noProof="1" dirty="0"/>
              <a:t>Click to edit Master title style</a:t>
            </a:r>
            <a:endParaRPr lang="en-US" altLang="zh-CN" strike="noStrike" noProof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62" y="5782865"/>
            <a:ext cx="3006149" cy="106426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3363"/>
            <a:ext cx="2057400" cy="62769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3363"/>
            <a:ext cx="6052930" cy="6276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408"/>
            <a:ext cx="8229600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2063"/>
            <a:ext cx="4032504" cy="52482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940" y="45085"/>
            <a:ext cx="7886700" cy="98996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38"/>
          <p:cNvSpPr/>
          <p:nvPr/>
        </p:nvSpPr>
        <p:spPr>
          <a:xfrm>
            <a:off x="0" y="981075"/>
            <a:ext cx="250825" cy="5891213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39"/>
          <p:cNvSpPr/>
          <p:nvPr/>
        </p:nvSpPr>
        <p:spPr>
          <a:xfrm>
            <a:off x="0" y="0"/>
            <a:ext cx="1403350" cy="10528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40"/>
          <p:cNvSpPr/>
          <p:nvPr/>
        </p:nvSpPr>
        <p:spPr>
          <a:xfrm>
            <a:off x="1403350" y="0"/>
            <a:ext cx="7740650" cy="1052513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41"/>
          <p:cNvSpPr/>
          <p:nvPr/>
        </p:nvSpPr>
        <p:spPr>
          <a:xfrm>
            <a:off x="8820150" y="0"/>
            <a:ext cx="73025" cy="76517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42"/>
          <p:cNvSpPr/>
          <p:nvPr/>
        </p:nvSpPr>
        <p:spPr>
          <a:xfrm>
            <a:off x="1084580" y="135255"/>
            <a:ext cx="7880350" cy="772795"/>
          </a:xfrm>
          <a:prstGeom prst="rect">
            <a:avLst/>
          </a:prstGeom>
          <a:noFill/>
          <a:ln w="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直接连接符 1043"/>
          <p:cNvSpPr/>
          <p:nvPr/>
        </p:nvSpPr>
        <p:spPr>
          <a:xfrm>
            <a:off x="468313" y="6481763"/>
            <a:ext cx="8424862" cy="0"/>
          </a:xfrm>
          <a:prstGeom prst="line">
            <a:avLst/>
          </a:prstGeom>
          <a:ln w="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文本占位符 1026"/>
          <p:cNvSpPr>
            <a:spLocks noGrp="1"/>
          </p:cNvSpPr>
          <p:nvPr>
            <p:ph type="body"/>
          </p:nvPr>
        </p:nvSpPr>
        <p:spPr>
          <a:xfrm>
            <a:off x="457200" y="1262063"/>
            <a:ext cx="8229600" cy="5248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日期占位符 1027"/>
          <p:cNvSpPr>
            <a:spLocks noGrp="1"/>
          </p:cNvSpPr>
          <p:nvPr>
            <p:ph type="dt" sz="half" idx="2"/>
          </p:nvPr>
        </p:nvSpPr>
        <p:spPr>
          <a:xfrm>
            <a:off x="381000" y="6505575"/>
            <a:ext cx="2514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b="1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3098A3-1410-2A49-BE58-A21D81289B9B}" type="datetime7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7010400" y="6477000"/>
            <a:ext cx="1828800" cy="2270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 b="1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3505200" y="6448425"/>
            <a:ext cx="2133600" cy="22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 b="1">
                <a:latin typeface="Verdana" panose="020B0604030504040204" pitchFamily="34" charset="0"/>
                <a:ea typeface="宋体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Comic Sans MS" panose="030F0702030302020204" pitchFamily="2" charset="0"/>
            </a:endParaRPr>
          </a:p>
        </p:txBody>
      </p:sp>
      <p:sp>
        <p:nvSpPr>
          <p:cNvPr id="1037" name="矩形 1045"/>
          <p:cNvSpPr/>
          <p:nvPr/>
        </p:nvSpPr>
        <p:spPr>
          <a:xfrm>
            <a:off x="1187450" y="908050"/>
            <a:ext cx="7956550" cy="144463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8" name="矩形 1046"/>
          <p:cNvSpPr/>
          <p:nvPr/>
        </p:nvSpPr>
        <p:spPr>
          <a:xfrm>
            <a:off x="972185" y="0"/>
            <a:ext cx="546735" cy="105283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txBody>
          <a:bodyPr anchor="t" anchorCtr="0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9" name="标题 1025"/>
          <p:cNvSpPr>
            <a:spLocks noGrp="1"/>
          </p:cNvSpPr>
          <p:nvPr>
            <p:ph type="title"/>
          </p:nvPr>
        </p:nvSpPr>
        <p:spPr>
          <a:xfrm>
            <a:off x="1084580" y="233680"/>
            <a:ext cx="7526020" cy="5632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4"/>
          <a:stretch>
            <a:fillRect/>
          </a:stretch>
        </p:blipFill>
        <p:spPr>
          <a:xfrm>
            <a:off x="35560" y="13970"/>
            <a:ext cx="908685" cy="100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3C43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charset="0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Tx/>
        <a:buChar char="•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 idx="4294967295"/>
          </p:nvPr>
        </p:nvSpPr>
        <p:spPr>
          <a:xfrm>
            <a:off x="776605" y="1828800"/>
            <a:ext cx="8367395" cy="1143000"/>
          </a:xfrm>
        </p:spPr>
        <p:txBody>
          <a:bodyPr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数据结构</a:t>
            </a:r>
            <a:br>
              <a:rPr lang="zh-CN" altLang="en-US" sz="4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</a:br>
            <a:r>
              <a:rPr lang="zh-CN" altLang="en-US" sz="4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期末复习</a:t>
            </a:r>
            <a:endParaRPr lang="zh-CN" altLang="en-US" sz="480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marL="723900" indent="-723900" eaLnBrk="1" hangingPunct="1"/>
            <a:r>
              <a:rPr lang="zh-CN" altLang="en-US">
                <a:ea typeface="宋体" pitchFamily="2" charset="-122"/>
              </a:rPr>
              <a:t>优先队列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 sz="2800">
                <a:ea typeface="宋体" pitchFamily="2" charset="-122"/>
              </a:rPr>
              <a:t>优先队列的概念和性质。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掌握堆的定义和性质。</a:t>
            </a:r>
            <a:endParaRPr lang="en-US" altLang="zh-CN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重点掌握最大堆的插入、删除和初始化的方法，堆排序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重点掌握哈夫曼树及哈夫曼编码的性质，能够根据给定电文的频率构建哈夫曼树，求解相应字符的编码并计算电文的长度。</a:t>
            </a:r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marL="723900" indent="-723900" eaLnBrk="1" hangingPunct="1"/>
            <a:r>
              <a:rPr lang="zh-CN" altLang="en-US">
                <a:ea typeface="宋体" pitchFamily="2" charset="-122"/>
              </a:rPr>
              <a:t>搜索树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重点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6626" name="Rectangle 3"/>
          <p:cNvSpPr/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二叉搜索树的概念、特征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重点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掌握二叉搜索树的搜索、插入和删除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掌握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AVL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搜索树的定义、特征。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重点掌握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AVL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搜索树的插入和删除，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AVL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搜索树不平衡的类型及通过旋转解决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AVL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搜索树的不平衡。掌握通过逐点插入法建立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AVL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搜索树。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indent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>
                <a:ea typeface="宋体" pitchFamily="2" charset="-122"/>
              </a:rPr>
              <a:t>搜索树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重点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50" name="Rectangle 3"/>
          <p:cNvSpPr/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掌握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m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叉搜索树的特征。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了解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m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叉搜索树插入和删除元素的方法。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掌握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m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阶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B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树的定义和性质，二阶、三阶、四阶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B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树的相关性质。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掌握关于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m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阶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B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树高度、元素个数、外部节点数的关系，能够用相关定理求解问题。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重点掌握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B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树的插入和删除以及分裂、合并节点的方法。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0" marR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>
                <a:ea typeface="宋体" pitchFamily="2" charset="-122"/>
              </a:rPr>
              <a:t>搜索树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重点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7650" name="Rectangle 3"/>
          <p:cNvSpPr/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marR="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重点掌握利用逐点插入法构建二叉搜索树、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AVL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搜索树和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B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树并进行元素的搜索。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重点掌握二叉搜索树、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AVL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搜索树平均查找长度以及</a:t>
            </a:r>
            <a:r>
              <a:rPr kumimoji="0" lang="en-US" altLang="zh-CN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B</a:t>
            </a: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树磁盘访问次数的计算。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>
                <a:ea typeface="宋体" pitchFamily="2" charset="-122"/>
              </a:rPr>
              <a:t>图（重点）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>
                <a:ea typeface="宋体" pitchFamily="2" charset="-122"/>
              </a:rPr>
              <a:t>掌握图、有向图、无向图的定义以及相关的基本术语。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网络的定义。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掌握生成树的概念以及性质。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掌握无向图、有向图和网络的性质（重点）。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掌握图的邻接矩阵和邻接链表的表达，以及相关的特征。</a:t>
            </a: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重点掌握宽度优先搜索和深度优先搜索的方法，能够通过给定图或相应存储结构求解搜索序列。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>
                <a:ea typeface="宋体" pitchFamily="2" charset="-122"/>
              </a:rPr>
              <a:t>图（重点）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 sz="2800">
                <a:ea typeface="宋体" pitchFamily="2" charset="-122"/>
              </a:rPr>
              <a:t>图遍历的应用：掌握无向图的连通分量以及有向图的强连通分量的性质和求解方法；掌握宽度、深度优先生成树的求法以及相应的性质。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连通网的最小生成树，重点掌握</a:t>
            </a:r>
            <a:r>
              <a:rPr lang="en-US" altLang="zh-CN" sz="2800">
                <a:ea typeface="宋体" pitchFamily="2" charset="-122"/>
              </a:rPr>
              <a:t>Kruskal</a:t>
            </a:r>
            <a:r>
              <a:rPr lang="zh-CN" altLang="en-US" sz="2800">
                <a:ea typeface="宋体" pitchFamily="2" charset="-122"/>
              </a:rPr>
              <a:t>算法以及</a:t>
            </a:r>
            <a:r>
              <a:rPr lang="en-US" altLang="zh-CN" sz="2800">
                <a:ea typeface="宋体" pitchFamily="2" charset="-122"/>
              </a:rPr>
              <a:t>Prim</a:t>
            </a:r>
            <a:r>
              <a:rPr lang="zh-CN" altLang="en-US" sz="2800">
                <a:ea typeface="宋体" pitchFamily="2" charset="-122"/>
              </a:rPr>
              <a:t>算法的思想以及构建最小生成树的方法。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重点掌握有向无环图的性质、</a:t>
            </a:r>
            <a:r>
              <a:rPr lang="en-US" altLang="zh-CN" sz="2800">
                <a:ea typeface="宋体" pitchFamily="2" charset="-122"/>
              </a:rPr>
              <a:t>AOV</a:t>
            </a:r>
            <a:r>
              <a:rPr lang="zh-CN" altLang="en-US" sz="2800">
                <a:ea typeface="宋体" pitchFamily="2" charset="-122"/>
              </a:rPr>
              <a:t>网及拓扑排序的相关性质，掌握拓扑序列的求法。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重点掌握</a:t>
            </a:r>
            <a:r>
              <a:rPr lang="en-US" altLang="zh-CN" sz="2800">
                <a:ea typeface="宋体" pitchFamily="2" charset="-122"/>
              </a:rPr>
              <a:t>AOE</a:t>
            </a:r>
            <a:r>
              <a:rPr lang="zh-CN" altLang="en-US" sz="2800">
                <a:ea typeface="宋体" pitchFamily="2" charset="-122"/>
              </a:rPr>
              <a:t>网的相关知识和关键路径的确定、查找的方法 。</a:t>
            </a:r>
            <a:endParaRPr lang="en-US" altLang="zh-CN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重点掌握迪杰斯特拉</a:t>
            </a:r>
            <a:r>
              <a:rPr lang="en-US" altLang="zh-CN" sz="2800">
                <a:ea typeface="宋体" pitchFamily="2" charset="-122"/>
              </a:rPr>
              <a:t>(Dijkstra)</a:t>
            </a:r>
            <a:r>
              <a:rPr lang="zh-CN" altLang="en-US" sz="2800">
                <a:ea typeface="宋体" pitchFamily="2" charset="-122"/>
              </a:rPr>
              <a:t>算法思想，以及使用该算法求解单源最短路径的方法。掌握每一对顶点间最短路径的求法。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marL="723900" indent="-723900" eaLnBrk="1" hangingPunct="1"/>
            <a:r>
              <a:rPr lang="zh-CN" altLang="en-US">
                <a:ea typeface="宋体" pitchFamily="2" charset="-122"/>
              </a:rPr>
              <a:t>排序和查找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 sz="2800">
                <a:ea typeface="宋体" pitchFamily="2" charset="-122"/>
              </a:rPr>
              <a:t>重点掌握的排序：插入排序、折半插入排序、希尔排序、快速排序、选择排序、冒泡排序、堆排序、归并排序、箱子排序、基数排序的方法，能够对给定序列进行各种排序。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掌握各种排序的排序结果特点以及复杂度、稳定性。</a:t>
            </a:r>
            <a:endParaRPr lang="en-US" altLang="zh-CN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重点掌握的查找：顺序表查找（顺序查找、折半查找、索引顺序表查找），树表查找（二叉搜索树、</a:t>
            </a:r>
            <a:r>
              <a:rPr lang="en-US" altLang="zh-CN" sz="2800">
                <a:ea typeface="宋体" pitchFamily="2" charset="-122"/>
              </a:rPr>
              <a:t>AVL</a:t>
            </a:r>
            <a:r>
              <a:rPr lang="zh-CN" altLang="en-US" sz="2800">
                <a:ea typeface="宋体" pitchFamily="2" charset="-122"/>
              </a:rPr>
              <a:t>树、</a:t>
            </a:r>
            <a:r>
              <a:rPr lang="en-US" altLang="zh-CN" sz="2800">
                <a:ea typeface="宋体" pitchFamily="2" charset="-122"/>
              </a:rPr>
              <a:t>B</a:t>
            </a:r>
            <a:r>
              <a:rPr lang="zh-CN" altLang="en-US" sz="2800">
                <a:ea typeface="宋体" pitchFamily="2" charset="-122"/>
              </a:rPr>
              <a:t>树），哈希查找。掌握各种查找的等概率和非等概率（存储结构）下的成功、不成功的平均查找长度以及复杂性分析比较。</a:t>
            </a:r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r>
              <a:rPr lang="zh-CN" altLang="en-US"/>
              <a:t>其他重要注意事项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r>
              <a:rPr lang="zh-CN" altLang="en-US"/>
              <a:t>实验的提交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考试纪律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其他提醒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>
                <a:ea typeface="宋体" pitchFamily="2" charset="-122"/>
              </a:rPr>
              <a:t>程序性能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>
                <a:ea typeface="宋体" pitchFamily="2" charset="-122"/>
              </a:rPr>
              <a:t>空间复杂性的组成、分析。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时间复杂性的分析（主要掌握操作计数和执行步数分析程序时间复杂性的方法）。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掌握常用渐进符号描述程序的时空复杂性。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函数增长趋势的排序。</a:t>
            </a: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掌握存储结构和逻辑结构内涵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marL="723900" indent="-723900" eaLnBrk="1" hangingPunct="1"/>
            <a:r>
              <a:rPr lang="zh-CN" altLang="en-US">
                <a:ea typeface="宋体" pitchFamily="2" charset="-122"/>
              </a:rPr>
              <a:t>线性表（重点）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>
                <a:ea typeface="宋体" pitchFamily="2" charset="-122"/>
              </a:rPr>
              <a:t>线性表的公式化描述，元素映射公式。</a:t>
            </a: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重点掌握线性表的链表描述，包括如下内容：链表、链表遍历器、循环链表、带头结点的循环链表、双向链表的结构、性质以及相应的添加、删除和搜索元素的操作。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掌握链表和其他常用数据结构的联系，操作及应用。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>
                <a:ea typeface="宋体" pitchFamily="2" charset="-122"/>
              </a:rPr>
              <a:t>数组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>
                <a:ea typeface="宋体" pitchFamily="2" charset="-122"/>
              </a:rPr>
              <a:t>掌握数组的存储结构（包括一维、二维和多维数组）以及数组中元素在内存中实际位置的计算方法。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重点掌握矩阵的一些常用操作以及特殊方阵的性质。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>
                <a:ea typeface="宋体" pitchFamily="2" charset="-122"/>
              </a:rPr>
              <a:t>栈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>
                <a:ea typeface="宋体" pitchFamily="2" charset="-122"/>
              </a:rPr>
              <a:t>掌握栈的定义、性质，重点掌握利用栈解决问题。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掌握两个栈共享一个线性空间，达到较高的空间利用率。</a:t>
            </a: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重点掌握表达式的前缀、中缀、后缀形式以及用栈求解表达式的转化和计算问题。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>
                <a:ea typeface="宋体" pitchFamily="2" charset="-122"/>
              </a:rPr>
              <a:t>队列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>
                <a:ea typeface="宋体" pitchFamily="2" charset="-122"/>
              </a:rPr>
              <a:t>掌握队列的定义、性质，队列的操作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重点掌握队列的公式化描述、元素映射关系（线性、环状）及性质，相对应的添	加、删除、搜索元素时的操作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链表描述队列时，相对应的添加、删除、搜索元素时的操作。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marL="723900" indent="-723900" eaLnBrk="1" hangingPunct="1"/>
            <a:r>
              <a:rPr lang="zh-CN" altLang="en-US">
                <a:ea typeface="宋体" pitchFamily="2" charset="-122"/>
              </a:rPr>
              <a:t>散列表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查找的相关内容，性质等（具体见排序与查找）。</a:t>
            </a:r>
            <a:endParaRPr lang="zh-CN" altLang="en-US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分块查找</a:t>
            </a:r>
            <a:endParaRPr lang="zh-CN" altLang="en-US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散列表插入和删除元素操作，重点掌握使用开放地址法（线性探测再散列、二次探测再散列）解决冲突。掌握散列表查找的平均查找长度计算。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marL="723900" indent="-723900" eaLnBrk="1" hangingPunct="1"/>
            <a:r>
              <a:rPr lang="zh-CN" altLang="en-US">
                <a:ea typeface="宋体" pitchFamily="2" charset="-122"/>
              </a:rPr>
              <a:t>二叉树和其他树（重点）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p>
            <a:pPr eaLnBrk="1" hangingPunct="1"/>
            <a:r>
              <a:rPr lang="zh-CN" altLang="en-US" sz="2800">
                <a:ea typeface="宋体" pitchFamily="2" charset="-122"/>
              </a:rPr>
              <a:t>树的定义以及所有相关的基本术语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重点掌握二叉树、满二叉树和完全二叉树的定义、性质及</a:t>
            </a:r>
            <a:r>
              <a:rPr lang="en-US" altLang="zh-CN" sz="2800">
                <a:ea typeface="宋体" pitchFamily="2" charset="-122"/>
              </a:rPr>
              <a:t>5</a:t>
            </a:r>
            <a:r>
              <a:rPr lang="zh-CN" altLang="en-US" sz="2800">
                <a:ea typeface="宋体" pitchFamily="2" charset="-122"/>
              </a:rPr>
              <a:t>种特性</a:t>
            </a:r>
            <a:endParaRPr lang="en-US" altLang="zh-CN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二叉树的链表描述以及相关的操作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重点掌握二叉树的遍历及应用、掌握根据已知遍历序列求解其他遍历序列的方法，表达式树及遍历，掌握二叉树相关的遍历的递归和</a:t>
            </a:r>
            <a:r>
              <a:rPr lang="zh-CN" altLang="en-US" sz="2800">
                <a:ea typeface="宋体" pitchFamily="2" charset="-122"/>
              </a:rPr>
              <a:t>非递归算法。</a:t>
            </a:r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>
                <a:ea typeface="宋体" pitchFamily="2" charset="-122"/>
              </a:rPr>
              <a:t>二叉树和其他树（重点）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78" name="Rectangle 3"/>
          <p:cNvSpPr/>
          <p:nvPr>
            <p:ph idx="1"/>
          </p:nvPr>
        </p:nvSpPr>
        <p:spPr/>
        <p:txBody>
          <a:bodyPr vert="horz" wrap="square" lIns="91440" tIns="45720" rIns="91440" bIns="45720" anchor="t"/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树和森林的定义以及存储结构。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重点掌握树、森林、二叉树之间的相互转换和意义。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  <a:p>
            <a:pPr marL="342900" marR="0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0" lang="zh-CN" altLang="en-US" sz="32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  <a:sym typeface="+mn-ea"/>
              </a:rPr>
              <a:t>重点掌握树和森林的遍历方法以及与相应二叉树之间的遍历关系。</a:t>
            </a:r>
            <a:endParaRPr kumimoji="0" lang="zh-CN" altLang="en-US" sz="32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宋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">
      <a:dk1>
        <a:srgbClr val="1A1A70"/>
      </a:dk1>
      <a:lt1>
        <a:srgbClr val="FFFFFF"/>
      </a:lt1>
      <a:dk2>
        <a:srgbClr val="243D8C"/>
      </a:dk2>
      <a:lt2>
        <a:srgbClr val="DDDDDD"/>
      </a:lt2>
      <a:accent1>
        <a:srgbClr val="3E78C6"/>
      </a:accent1>
      <a:accent2>
        <a:srgbClr val="84A1E8"/>
      </a:accent2>
      <a:accent3>
        <a:srgbClr val="FFFFFF"/>
      </a:accent3>
      <a:accent4>
        <a:srgbClr val="15155F"/>
      </a:accent4>
      <a:accent5>
        <a:srgbClr val="AFBEDF"/>
      </a:accent5>
      <a:accent6>
        <a:srgbClr val="7690D0"/>
      </a:accent6>
      <a:hlink>
        <a:srgbClr val="90B54D"/>
      </a:hlink>
      <a:folHlink>
        <a:srgbClr val="F3C43F"/>
      </a:folHlink>
    </a:clrScheme>
    <a:fontScheme name="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E36"/>
        </a:accent4>
        <a:accent5>
          <a:srgbClr val="B9CCC3"/>
        </a:accent5>
        <a:accent6>
          <a:srgbClr val="91B5A1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D4473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53962"/>
        </a:accent4>
        <a:accent5>
          <a:srgbClr val="B8C4CD"/>
        </a:accent5>
        <a:accent6>
          <a:srgbClr val="7D96A2"/>
        </a:accent6>
        <a:hlink>
          <a:srgbClr val="6FA2E7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A1A70"/>
        </a:dk1>
        <a:lt1>
          <a:srgbClr val="FFFFFF"/>
        </a:lt1>
        <a:dk2>
          <a:srgbClr val="243D8C"/>
        </a:dk2>
        <a:lt2>
          <a:srgbClr val="DDDDDD"/>
        </a:lt2>
        <a:accent1>
          <a:srgbClr val="3E78C6"/>
        </a:accent1>
        <a:accent2>
          <a:srgbClr val="84A1E8"/>
        </a:accent2>
        <a:accent3>
          <a:srgbClr val="FFFFFF"/>
        </a:accent3>
        <a:accent4>
          <a:srgbClr val="15155F"/>
        </a:accent4>
        <a:accent5>
          <a:srgbClr val="AFBEDF"/>
        </a:accent5>
        <a:accent6>
          <a:srgbClr val="7690D0"/>
        </a:accent6>
        <a:hlink>
          <a:srgbClr val="90B54D"/>
        </a:hlink>
        <a:folHlink>
          <a:srgbClr val="F3C4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</Words>
  <Application>WPS 演示</Application>
  <PresentationFormat>ȫʾ(4:3)</PresentationFormat>
  <Paragraphs>116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汉仪书宋二KW</vt:lpstr>
      <vt:lpstr>Verdana</vt:lpstr>
      <vt:lpstr>Comic Sans MS</vt:lpstr>
      <vt:lpstr>Wingdings</vt:lpstr>
      <vt:lpstr>Times New Roman</vt:lpstr>
      <vt:lpstr>楷体_GB2312</vt:lpstr>
      <vt:lpstr>汉仪楷体简</vt:lpstr>
      <vt:lpstr>微软雅黑</vt:lpstr>
      <vt:lpstr>汉仪旗黑</vt:lpstr>
      <vt:lpstr>宋体</vt:lpstr>
      <vt:lpstr>Arial Unicode MS</vt:lpstr>
      <vt:lpstr>sample</vt:lpstr>
      <vt:lpstr>Photoshop.Image.6</vt:lpstr>
      <vt:lpstr>Photoshop.Image.6</vt:lpstr>
      <vt:lpstr>数据结构 期末复习</vt:lpstr>
      <vt:lpstr>程序性能</vt:lpstr>
      <vt:lpstr>线性表（重点）</vt:lpstr>
      <vt:lpstr>数组</vt:lpstr>
      <vt:lpstr>栈</vt:lpstr>
      <vt:lpstr>队列</vt:lpstr>
      <vt:lpstr>散列表</vt:lpstr>
      <vt:lpstr>二叉树和其他树（重点）</vt:lpstr>
      <vt:lpstr>二叉树和其他树（重点）</vt:lpstr>
      <vt:lpstr>优先队列</vt:lpstr>
      <vt:lpstr>搜索树(重点)</vt:lpstr>
      <vt:lpstr>搜索树(重点)</vt:lpstr>
      <vt:lpstr>搜索树(重点)</vt:lpstr>
      <vt:lpstr>图（重点）</vt:lpstr>
      <vt:lpstr>图（重点）</vt:lpstr>
      <vt:lpstr>排序和查找</vt:lpstr>
      <vt:lpstr>其他重要注意事项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</cp:lastModifiedBy>
  <cp:revision>342</cp:revision>
  <dcterms:created xsi:type="dcterms:W3CDTF">2022-12-13T07:47:51Z</dcterms:created>
  <dcterms:modified xsi:type="dcterms:W3CDTF">2022-12-13T07:47:51Z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783EE76B2A68225D44E39763B13E7E5E</vt:lpwstr>
  </property>
</Properties>
</file>