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75" r:id="rId6"/>
    <p:sldId id="259" r:id="rId7"/>
    <p:sldId id="274" r:id="rId8"/>
    <p:sldId id="297" r:id="rId9"/>
    <p:sldId id="267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6" r:id="rId18"/>
    <p:sldId id="290" r:id="rId19"/>
    <p:sldId id="292" r:id="rId20"/>
    <p:sldId id="293" r:id="rId21"/>
    <p:sldId id="294" r:id="rId22"/>
    <p:sldId id="295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76C"/>
    <a:srgbClr val="0D0D0D"/>
    <a:srgbClr val="000B9D"/>
    <a:srgbClr val="1436A9"/>
    <a:srgbClr val="001541"/>
    <a:srgbClr val="030042"/>
    <a:srgbClr val="B68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57353-1728-4877-8D77-56FC969D544E}" v="49" dt="2025-04-12T05:49:57.037"/>
    <p1510:client id="{3D82AE79-E5CB-DE41-B727-1AEB65C7DB26}" v="3309" dt="2025-04-12T07:33:48.263"/>
    <p1510:client id="{460B7B51-D876-E3BD-9849-100F24D527EB}" v="15" dt="2025-04-11T12:47:58.237"/>
    <p1510:client id="{5470C39A-34D9-9886-5947-E015E7EA88ED}" v="1" dt="2025-04-11T12:53:09.731"/>
    <p1510:client id="{FA0C614A-E4EF-FB65-2F19-515096280797}" v="12" dt="2025-04-11T12:52:41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4"/>
    <p:restoredTop sz="94669"/>
  </p:normalViewPr>
  <p:slideViewPr>
    <p:cSldViewPr snapToGrid="0">
      <p:cViewPr>
        <p:scale>
          <a:sx n="70" d="100"/>
          <a:sy n="70" d="100"/>
        </p:scale>
        <p:origin x="336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55782-6181-444F-921A-D0D889788F14}" type="datetimeFigureOut">
              <a:t>4/12/25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5FA57-E72E-473C-84BA-81BFDDF214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4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2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AD0A9-EE40-74C8-50BD-D2ED9659F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3442ED-653F-9E0F-E6C3-5E5E48681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1E6840-AE71-44B5-36BF-16083A15B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69454-9850-3115-40AC-71C617F87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1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21096-43A3-1549-2415-9DFF68307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012072-9657-EB88-D6DF-D95404E04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CBC2C-B55E-E4DC-F6EE-9F5BEC048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48F46-221E-656A-CFA0-E50EADBEA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26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C22F0-1212-DF5D-163D-26AEDC074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DEEEC-8A23-00BF-7E77-715784EA6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FCA295-EECC-6100-E112-C9D6F19CB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Additional:</a:t>
            </a:r>
          </a:p>
          <a:p>
            <a:r>
              <a:rPr lang="en-US">
                <a:solidFill>
                  <a:schemeClr val="bg1"/>
                </a:solidFill>
              </a:rPr>
              <a:t>-remove duplicates</a:t>
            </a:r>
          </a:p>
          <a:p>
            <a:r>
              <a:rPr lang="en-US">
                <a:solidFill>
                  <a:schemeClr val="bg1"/>
                </a:solidFill>
              </a:rPr>
              <a:t>-remove unwanted attributes – this is called feature extraction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BC984-C410-883D-CE22-76630C9EB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C65D0-07AD-8047-D002-A87046E7C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82B1F8-C95E-9353-E9EB-0F42B222E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3D6C44-3691-3954-7411-B48D27324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8D63B-1938-A9A5-7B39-3D8A039AD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208E3-3D5E-F0C2-EF15-DA7C4DFA1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E79D5-3821-8769-759F-AE490D4316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59425B-5E7E-C828-6DCD-3FE1EA4FE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backtest</a:t>
            </a:r>
            <a:r>
              <a:rPr lang="en-US">
                <a:solidFill>
                  <a:schemeClr val="bg1"/>
                </a:solidFill>
              </a:rPr>
              <a:t>: </a:t>
            </a:r>
          </a:p>
          <a:p>
            <a:r>
              <a:rPr lang="en-US">
                <a:solidFill>
                  <a:schemeClr val="bg1"/>
                </a:solidFill>
              </a:rPr>
              <a:t>Use 50% of data as train data to train model Test the model by making trading decision with test data forward test: </a:t>
            </a:r>
          </a:p>
          <a:p>
            <a:r>
              <a:rPr lang="en-US">
                <a:solidFill>
                  <a:schemeClr val="bg1"/>
                </a:solidFill>
              </a:rPr>
              <a:t>let the model to predict future data and make trading decision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Label the market regime for each data row with 3 condition: poor, moderate, ideal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Model should be able to predict the regime and trend correctly based on train data</a:t>
            </a:r>
          </a:p>
          <a:p>
            <a:r>
              <a:rPr lang="en-US">
                <a:solidFill>
                  <a:schemeClr val="bg1"/>
                </a:solidFill>
              </a:rPr>
              <a:t>Implement our strategy into the model for back and forward testing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Record and document model performance with metrics: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D3290-3056-0DA1-1BBE-7C00F6551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7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90C2C-7060-0895-BF23-2988C581B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CA8B4-1519-A509-364C-B3D7CD7849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9569B6-4F64-ED9A-5923-0065C5056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C0318-3463-3AB7-52B3-9C1A5D0D0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7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cs typeface="Segoe UI"/>
              </a:rPr>
              <a:t>Performance Metrics:</a:t>
            </a:r>
          </a:p>
          <a:p>
            <a:r>
              <a:rPr lang="en-US">
                <a:solidFill>
                  <a:srgbClr val="FFFFFF"/>
                </a:solidFill>
                <a:cs typeface="Segoe UI"/>
              </a:rPr>
              <a:t>Sharpe ratio &gt;= 1.8 </a:t>
            </a:r>
          </a:p>
          <a:p>
            <a:r>
              <a:rPr lang="en-US">
                <a:solidFill>
                  <a:srgbClr val="FFFFFF"/>
                </a:solidFill>
                <a:cs typeface="Segoe UI"/>
              </a:rPr>
              <a:t>MDD &gt;= -40%</a:t>
            </a:r>
          </a:p>
          <a:p>
            <a:r>
              <a:rPr lang="en-US">
                <a:solidFill>
                  <a:srgbClr val="FFFFFF"/>
                </a:solidFill>
                <a:cs typeface="Segoe UI"/>
              </a:rPr>
              <a:t>&gt; 3% of trade signals per data row</a:t>
            </a:r>
          </a:p>
          <a:p>
            <a:r>
              <a:rPr lang="en-US">
                <a:solidFill>
                  <a:schemeClr val="bg1"/>
                </a:solidFill>
                <a:cs typeface="Segoe UI"/>
              </a:rPr>
              <a:t>If the model achieves these metrics, it has a good performance</a:t>
            </a:r>
          </a:p>
          <a:p>
            <a:endParaRPr lang="en-US"/>
          </a:p>
          <a:p>
            <a:r>
              <a:rPr lang="en-US">
                <a:solidFill>
                  <a:srgbClr val="FFFFFF"/>
                </a:solidFill>
                <a:cs typeface="Segoe UI"/>
              </a:rPr>
              <a:t>Report &amp; Documentation:</a:t>
            </a:r>
          </a:p>
          <a:p>
            <a:r>
              <a:rPr lang="en-US">
                <a:solidFill>
                  <a:srgbClr val="FFFFFF"/>
                </a:solidFill>
                <a:cs typeface="Segoe UI"/>
              </a:rPr>
              <a:t>In the final phase after commencing testaments and analysis, our group shall dispense a summarized report to represent our findings for third-parties to acknowledge.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7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2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29DD8-5933-8E49-FBA2-35FE94C7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CF596-7C77-77C6-1EBC-37DF5E069B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9F717E-B1B9-7C11-068F-6D5C95781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13AB7-0714-A12F-F216-ED47BE624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3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Analyst should gather trading data from different sources with APIs.</a:t>
            </a:r>
          </a:p>
          <a:p>
            <a:r>
              <a:rPr lang="en-US">
                <a:solidFill>
                  <a:schemeClr val="bg1"/>
                </a:solidFill>
              </a:rPr>
              <a:t>Model should fulfill requirements such as short data interval, accounted trading fees, 3% trade signals vice versa.</a:t>
            </a:r>
          </a:p>
          <a:p>
            <a:r>
              <a:rPr lang="en-US">
                <a:solidFill>
                  <a:schemeClr val="bg1"/>
                </a:solidFill>
              </a:rPr>
              <a:t>Analyst will define trading strategies to be tested by the model.</a:t>
            </a:r>
          </a:p>
          <a:p>
            <a:r>
              <a:rPr lang="en-US"/>
              <a:t>Small note: To input these (e.g. requirements and strategies), we will be creating classes. For example, in Requirement class, we can have attributes like </a:t>
            </a:r>
            <a:r>
              <a:rPr lang="en-US" err="1"/>
              <a:t>trading_fees</a:t>
            </a:r>
            <a:r>
              <a:rPr lang="en-US"/>
              <a:t> and set values to those attributes.</a:t>
            </a:r>
          </a:p>
          <a:p>
            <a:r>
              <a:rPr lang="en-US"/>
              <a:t>Code will be written so that the </a:t>
            </a:r>
            <a:r>
              <a:rPr lang="en-US" err="1"/>
              <a:t>backtest</a:t>
            </a:r>
            <a:r>
              <a:rPr lang="en-US"/>
              <a:t> library will handle and process these special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7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95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35FF6-4EC3-8C47-5E2A-1F4C5712D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DAADB6-9A02-6B97-6663-2C9205693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88181D-A2CD-175C-E9D9-D826B5A2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Analyst should gather trading data from different sources with APIs.</a:t>
            </a:r>
          </a:p>
          <a:p>
            <a:r>
              <a:rPr lang="en-US">
                <a:solidFill>
                  <a:schemeClr val="bg1"/>
                </a:solidFill>
              </a:rPr>
              <a:t>Model should fulfill requirements such as short data interval, accounted trading fees, 3% trade signals vice versa.</a:t>
            </a:r>
          </a:p>
          <a:p>
            <a:r>
              <a:rPr lang="en-US">
                <a:solidFill>
                  <a:schemeClr val="bg1"/>
                </a:solidFill>
              </a:rPr>
              <a:t>Analyst will define trading strategies to be tested by the model.</a:t>
            </a:r>
          </a:p>
          <a:p>
            <a:r>
              <a:rPr lang="en-US"/>
              <a:t>Small note: To input these (e.g. requirements and strategies), we will be creating classes. For example, in Requirement class, we can have attributes like </a:t>
            </a:r>
            <a:r>
              <a:rPr lang="en-US" err="1"/>
              <a:t>trading_fees</a:t>
            </a:r>
            <a:r>
              <a:rPr lang="en-US"/>
              <a:t> and set values to those attributes.</a:t>
            </a:r>
          </a:p>
          <a:p>
            <a:r>
              <a:rPr lang="en-US"/>
              <a:t>Code will be written so that the </a:t>
            </a:r>
            <a:r>
              <a:rPr lang="en-US" err="1"/>
              <a:t>backtest</a:t>
            </a:r>
            <a:r>
              <a:rPr lang="en-US"/>
              <a:t> library will handle and process these special details.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0D024-35B4-3C2A-99FD-B82FE338F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70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45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87561-246C-1C68-9C1F-17411B06C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0F8929-7BB2-ABF7-1454-135F94399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53D0C0-5F92-CABE-EEE7-273E6D988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B6F7A-EF72-65D9-393E-8A8A515A3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3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9F58C-2FEE-BD47-7740-9472E5BE7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47224B-0966-71D1-BB07-9CA59B128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8D3C4D-54C0-D353-9BA4-A8F28EC3F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C467D-AF47-D50F-EDD2-547A8F76A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4F99-0E64-3CA1-949C-287CBA9E4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93E0D-DFCC-61C6-897E-41A7A6DB8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38F-9E54-C89F-6982-1A84B189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EF1A-A80E-B1AB-8DA0-3710220E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524F-CBCB-7D42-9BBC-05A39D51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47B3-FEA7-965E-58A7-0EF3E275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589E0-D9BF-CD2C-AC90-A1DF92A83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2E3E7-D3E3-1E17-F06D-EDC66FA2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6A51-25E6-DA4C-7897-A908C2D5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1214-8A50-A9C2-A6CC-68CD226B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6C6FB-1C1D-6A79-12EF-86E4C526D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5AA8A-3312-7FA7-1F04-9ED73D2B8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FFC80-1AC0-776E-A19B-A4B3DB8A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57BB6-DD07-C2DB-414B-A6208682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4A41-ED7F-A3F7-1201-6AE8DB42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0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B2D4-3D41-9DEB-8D3A-9C738A44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B9DE-ADCA-2CDA-B30E-3176543D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23FC0-0634-2CF3-6936-D50A84BC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B436-5128-1E2F-486B-8234CE36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62949-8C6C-1170-08DC-B14E4A03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79C-FDEF-F9A5-79B8-8C0843BB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8BBE2-3DE9-433B-B2C5-855BB0C3C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561FE-7EF7-052A-CB1C-86271EE0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C4248-6A32-6BD8-FB2E-0F9E5CA4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4FD0-E6A8-4E88-2D51-31C6D33A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BD25-15BB-19F6-B55E-E42C5DCB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5DD7-98D1-A510-7B71-D6B3D8FCA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57C8A-999C-5E73-1FBD-5904103B7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CA661-2AC0-CD9C-203E-AFF62DC8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9D845-EC9D-4B4C-C40E-54D4550A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959AC-FFCB-1C91-3A57-9885C236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4C32-BD7E-3574-F9E1-96D63846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36EA-7FBA-81D2-4861-EAEA0A91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C5753-6F0D-5809-B3B1-25E49F775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AD088-4043-8849-64C5-26ADA9C23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2B1A3-864A-4D2D-D8A0-71A6CAB49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B966E-B178-6CA6-1DD4-CD1FF440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1CF71-F0D0-7D8C-5E25-AC1BCD63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F97FE-C86B-AC5B-52D7-B0ABB962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B5F8-F0A9-E638-D83E-BE3729B6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8157A-594C-BDCD-EBF1-CF5D70E3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1633B-5563-D460-5092-F009535E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A950C-15C3-EB2B-F3F0-BC07E985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714C4-9292-EA28-B843-1D228D29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4BA92-D882-41B3-C7C8-7A0F7EF1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9852C-E506-90FD-3C27-AA2E075C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E058-3ED3-2B9F-7864-D2B6739B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9042-66D4-46EC-EAE3-758BB520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D0FF4-C511-D1A8-F6D1-041F04FC3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1CF81-3E87-F089-CBAC-82F6A6C2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F8D36-650D-93D8-FE91-A956F5B8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112ED-A511-0DFC-B803-B901B65F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EA65-993E-E5F7-827E-95EAE60C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F0718-4673-B26A-A21E-C37EA5A52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3CF20-538A-AB25-BEAA-303BC914E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51DCD-BEB0-575D-F7D7-78357634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1C80D-5A1C-77F2-8CA1-741C9758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E9FF-7B12-D22D-B1E8-ECF9D30F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19A92-A81A-847B-52AE-A8578958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DE1E8-91FD-8E75-4168-7764D4851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F3BE7-BFE8-911D-04D6-55029E37A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91663-1031-4506-B24F-A0854C8C646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1B67-60A4-3E6E-0698-E17684AE6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73EC0-8C0E-AB94-C15A-079BF9D40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0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65D34-880B-2729-925F-E4FF9B47A4E3}"/>
              </a:ext>
            </a:extLst>
          </p:cNvPr>
          <p:cNvSpPr txBox="1"/>
          <p:nvPr/>
        </p:nvSpPr>
        <p:spPr>
          <a:xfrm>
            <a:off x="5714443" y="1382411"/>
            <a:ext cx="613152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UM Hackathon 2025</a:t>
            </a:r>
            <a:endParaRPr 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DC035-7794-F48A-BECE-8653A3842E71}"/>
              </a:ext>
            </a:extLst>
          </p:cNvPr>
          <p:cNvSpPr txBox="1"/>
          <p:nvPr/>
        </p:nvSpPr>
        <p:spPr>
          <a:xfrm>
            <a:off x="5714443" y="2152469"/>
            <a:ext cx="4538870" cy="8206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Team Error 404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FB2D2AF-37FE-3132-115F-9200169B0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729" y="987643"/>
            <a:ext cx="4922442" cy="49224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4BAEDC-9311-342B-F00E-555CC73677DA}"/>
              </a:ext>
            </a:extLst>
          </p:cNvPr>
          <p:cNvSpPr txBox="1"/>
          <p:nvPr/>
        </p:nvSpPr>
        <p:spPr>
          <a:xfrm>
            <a:off x="5714443" y="3129485"/>
            <a:ext cx="3873328" cy="496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Members: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B62D1D-EA6A-1E29-F89D-526A25E7833F}"/>
              </a:ext>
            </a:extLst>
          </p:cNvPr>
          <p:cNvSpPr txBox="1"/>
          <p:nvPr/>
        </p:nvSpPr>
        <p:spPr>
          <a:xfrm>
            <a:off x="7107813" y="3129485"/>
            <a:ext cx="2726644" cy="18819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Lim Beng Rhui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Ng Xuan Jack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Chan Chun Ming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Eu Jun Hong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709DD-D3A5-872C-D1FC-2564DA3CF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8469" y="372893"/>
            <a:ext cx="8505162" cy="6010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791390-21B6-52C1-9C42-56D4C9DD19A3}"/>
              </a:ext>
            </a:extLst>
          </p:cNvPr>
          <p:cNvSpPr txBox="1"/>
          <p:nvPr/>
        </p:nvSpPr>
        <p:spPr>
          <a:xfrm>
            <a:off x="615729" y="-1963386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Conceptual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AC988-D263-B524-240A-B32A9614EC2F}"/>
              </a:ext>
            </a:extLst>
          </p:cNvPr>
          <p:cNvSpPr txBox="1"/>
          <p:nvPr/>
        </p:nvSpPr>
        <p:spPr>
          <a:xfrm>
            <a:off x="-5154039" y="1666167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Three components: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052C0-0DC2-C837-C6D1-4764B0D6EAAF}"/>
              </a:ext>
            </a:extLst>
          </p:cNvPr>
          <p:cNvSpPr txBox="1"/>
          <p:nvPr/>
        </p:nvSpPr>
        <p:spPr>
          <a:xfrm>
            <a:off x="-5154040" y="2083866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B35A5-D88F-4DBD-523F-8ED12F2C786B}"/>
              </a:ext>
            </a:extLst>
          </p:cNvPr>
          <p:cNvSpPr txBox="1"/>
          <p:nvPr/>
        </p:nvSpPr>
        <p:spPr>
          <a:xfrm>
            <a:off x="-5154040" y="3832501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Additional library: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5410F-15A0-D71B-2B38-396C420FCE8F}"/>
              </a:ext>
            </a:extLst>
          </p:cNvPr>
          <p:cNvSpPr txBox="1"/>
          <p:nvPr/>
        </p:nvSpPr>
        <p:spPr>
          <a:xfrm>
            <a:off x="-5154041" y="4250200"/>
            <a:ext cx="309692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backtrader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scikit-learn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008FA-7557-0801-41FC-60741646E102}"/>
              </a:ext>
            </a:extLst>
          </p:cNvPr>
          <p:cNvSpPr/>
          <p:nvPr/>
        </p:nvSpPr>
        <p:spPr>
          <a:xfrm>
            <a:off x="85559" y="-10054"/>
            <a:ext cx="12117458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D320C0-6A42-64B7-FC43-435D4D5B548C}"/>
              </a:ext>
            </a:extLst>
          </p:cNvPr>
          <p:cNvSpPr/>
          <p:nvPr/>
        </p:nvSpPr>
        <p:spPr>
          <a:xfrm rot="5400000">
            <a:off x="8699473" y="3365471"/>
            <a:ext cx="6858001" cy="149087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2CBD7C-B6C3-11E5-988C-4057677B37E0}"/>
              </a:ext>
            </a:extLst>
          </p:cNvPr>
          <p:cNvSpPr/>
          <p:nvPr/>
        </p:nvSpPr>
        <p:spPr>
          <a:xfrm>
            <a:off x="-5888" y="6720765"/>
            <a:ext cx="12117458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3562C-9200-09A2-1E3C-88791C4C71B2}"/>
              </a:ext>
            </a:extLst>
          </p:cNvPr>
          <p:cNvSpPr/>
          <p:nvPr/>
        </p:nvSpPr>
        <p:spPr>
          <a:xfrm rot="5400000">
            <a:off x="-3365474" y="3343438"/>
            <a:ext cx="6858001" cy="149087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2AEE6-F86B-2A3B-0FC9-C001F9AC5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FAEC0A-B0C2-3029-487A-3FEC1FEE4634}"/>
              </a:ext>
            </a:extLst>
          </p:cNvPr>
          <p:cNvSpPr txBox="1"/>
          <p:nvPr/>
        </p:nvSpPr>
        <p:spPr>
          <a:xfrm>
            <a:off x="601415" y="608748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Model Training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514BD-670C-B82D-8E4C-3E303C7C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15" t="12720" r="13347" b="30575"/>
          <a:stretch/>
        </p:blipFill>
        <p:spPr>
          <a:xfrm>
            <a:off x="4474322" y="263175"/>
            <a:ext cx="5728138" cy="62335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7FB7BF-9ABF-9CC8-1E88-B835E385E067}"/>
              </a:ext>
            </a:extLst>
          </p:cNvPr>
          <p:cNvSpPr txBox="1"/>
          <p:nvPr/>
        </p:nvSpPr>
        <p:spPr>
          <a:xfrm>
            <a:off x="672533" y="2305615"/>
            <a:ext cx="3736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Split dataset into training and testing sets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Apply classification algorithm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Evaluate model and improvise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E9FEB-32C8-F73C-FBB0-EC2EAD0D405B}"/>
              </a:ext>
            </a:extLst>
          </p:cNvPr>
          <p:cNvSpPr txBox="1"/>
          <p:nvPr/>
        </p:nvSpPr>
        <p:spPr>
          <a:xfrm>
            <a:off x="601414" y="18249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4E29D-751D-C31E-9E67-D7D80272B68D}"/>
              </a:ext>
            </a:extLst>
          </p:cNvPr>
          <p:cNvSpPr txBox="1"/>
          <p:nvPr/>
        </p:nvSpPr>
        <p:spPr>
          <a:xfrm>
            <a:off x="672533" y="5078142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972B9-8869-CA09-26DD-CA514BDB7C2F}"/>
              </a:ext>
            </a:extLst>
          </p:cNvPr>
          <p:cNvSpPr txBox="1"/>
          <p:nvPr/>
        </p:nvSpPr>
        <p:spPr>
          <a:xfrm>
            <a:off x="601413" y="4695539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A93436-BBBE-C797-1857-31DFE34F9D5D}"/>
              </a:ext>
            </a:extLst>
          </p:cNvPr>
          <p:cNvSpPr/>
          <p:nvPr/>
        </p:nvSpPr>
        <p:spPr>
          <a:xfrm>
            <a:off x="4854008" y="4261006"/>
            <a:ext cx="2127046" cy="634588"/>
          </a:xfrm>
          <a:prstGeom prst="roundRect">
            <a:avLst>
              <a:gd name="adj" fmla="val 6852"/>
            </a:avLst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54E6F-6146-9BD4-0D70-1AD86C6E0A50}"/>
              </a:ext>
            </a:extLst>
          </p:cNvPr>
          <p:cNvSpPr txBox="1"/>
          <p:nvPr/>
        </p:nvSpPr>
        <p:spPr>
          <a:xfrm>
            <a:off x="-3793610" y="2225024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Bull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Bear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A5D37A-E5A1-35F1-27D0-7044CD6100E7}"/>
              </a:ext>
            </a:extLst>
          </p:cNvPr>
          <p:cNvSpPr txBox="1"/>
          <p:nvPr/>
        </p:nvSpPr>
        <p:spPr>
          <a:xfrm>
            <a:off x="-3793609" y="18249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Types of market regime: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20104-44AC-2101-C40C-7ADA448CF64E}"/>
              </a:ext>
            </a:extLst>
          </p:cNvPr>
          <p:cNvSpPr txBox="1"/>
          <p:nvPr/>
        </p:nvSpPr>
        <p:spPr>
          <a:xfrm>
            <a:off x="-3793610" y="4384398"/>
            <a:ext cx="35602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HMM models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Clustering models 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(e.g. k-means algorithm)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8141B-2835-F553-9CC0-6F3430A0BF52}"/>
              </a:ext>
            </a:extLst>
          </p:cNvPr>
          <p:cNvSpPr txBox="1"/>
          <p:nvPr/>
        </p:nvSpPr>
        <p:spPr>
          <a:xfrm>
            <a:off x="-3793609" y="3984288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DEB3B-9AFB-606A-0E0E-B2C217DA7C77}"/>
              </a:ext>
            </a:extLst>
          </p:cNvPr>
          <p:cNvSpPr txBox="1"/>
          <p:nvPr/>
        </p:nvSpPr>
        <p:spPr>
          <a:xfrm>
            <a:off x="824933" y="7796930"/>
            <a:ext cx="3736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Split dataset into training and testing sets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Apply regression or 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time-series algorithm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Evaluate model and improvise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E2FF94-F7F5-416E-16BE-DC3C4903AF68}"/>
              </a:ext>
            </a:extLst>
          </p:cNvPr>
          <p:cNvSpPr txBox="1"/>
          <p:nvPr/>
        </p:nvSpPr>
        <p:spPr>
          <a:xfrm>
            <a:off x="753814" y="7316229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82D73A-E83E-1707-0539-9B512931C934}"/>
              </a:ext>
            </a:extLst>
          </p:cNvPr>
          <p:cNvSpPr txBox="1"/>
          <p:nvPr/>
        </p:nvSpPr>
        <p:spPr>
          <a:xfrm>
            <a:off x="824933" y="10569457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Polynomial regression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LSTM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84887-D318-A7A4-B395-AA45A1134324}"/>
              </a:ext>
            </a:extLst>
          </p:cNvPr>
          <p:cNvSpPr txBox="1"/>
          <p:nvPr/>
        </p:nvSpPr>
        <p:spPr>
          <a:xfrm>
            <a:off x="753813" y="1018685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8AED31-1C0C-A2B5-809B-6B4C1C74EF67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83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4B893-9E87-D1A1-55A6-F0612D872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831DE1-E080-3B9A-AF85-9F124DF8E924}"/>
              </a:ext>
            </a:extLst>
          </p:cNvPr>
          <p:cNvSpPr txBox="1"/>
          <p:nvPr/>
        </p:nvSpPr>
        <p:spPr>
          <a:xfrm>
            <a:off x="601415" y="608748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Model Training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49D76-1619-7C65-E538-6F9B3E4F89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15" t="12720" r="13347" b="30575"/>
          <a:stretch/>
        </p:blipFill>
        <p:spPr>
          <a:xfrm>
            <a:off x="4474322" y="263175"/>
            <a:ext cx="5728138" cy="62335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C6CDA-0E88-4E04-CFB8-472B0E093EAC}"/>
              </a:ext>
            </a:extLst>
          </p:cNvPr>
          <p:cNvSpPr txBox="1"/>
          <p:nvPr/>
        </p:nvSpPr>
        <p:spPr>
          <a:xfrm>
            <a:off x="672533" y="2305615"/>
            <a:ext cx="3736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Split dataset into training and testing sets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Apply regression or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time-series algorithm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Evaluate model and improvise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03BBB-E407-AFE8-5577-17299E4B9F60}"/>
              </a:ext>
            </a:extLst>
          </p:cNvPr>
          <p:cNvSpPr txBox="1"/>
          <p:nvPr/>
        </p:nvSpPr>
        <p:spPr>
          <a:xfrm>
            <a:off x="601414" y="18249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740B5-4FD5-4B7B-76F3-EE573E51ED20}"/>
              </a:ext>
            </a:extLst>
          </p:cNvPr>
          <p:cNvSpPr txBox="1"/>
          <p:nvPr/>
        </p:nvSpPr>
        <p:spPr>
          <a:xfrm>
            <a:off x="672533" y="5078142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Polynomial regression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LSTM 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325AE3F-4796-93DE-2FAC-5DFAFEEAFE05}"/>
              </a:ext>
            </a:extLst>
          </p:cNvPr>
          <p:cNvSpPr/>
          <p:nvPr/>
        </p:nvSpPr>
        <p:spPr>
          <a:xfrm>
            <a:off x="7745808" y="4250479"/>
            <a:ext cx="2127046" cy="634588"/>
          </a:xfrm>
          <a:prstGeom prst="roundRect">
            <a:avLst>
              <a:gd name="adj" fmla="val 6852"/>
            </a:avLst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DF6AF-2107-AC79-F513-F308436EF274}"/>
              </a:ext>
            </a:extLst>
          </p:cNvPr>
          <p:cNvSpPr txBox="1"/>
          <p:nvPr/>
        </p:nvSpPr>
        <p:spPr>
          <a:xfrm>
            <a:off x="601413" y="4695539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6D014-10CE-C09E-841F-4A9431C4BDB0}"/>
              </a:ext>
            </a:extLst>
          </p:cNvPr>
          <p:cNvSpPr txBox="1"/>
          <p:nvPr/>
        </p:nvSpPr>
        <p:spPr>
          <a:xfrm>
            <a:off x="-4425495" y="2399024"/>
            <a:ext cx="3736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Split dataset into training and testing sets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Apply classification algorithm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Evaluate model and improvise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21EDD5-2A8B-A8B6-1DE5-D1E0E69D028A}"/>
              </a:ext>
            </a:extLst>
          </p:cNvPr>
          <p:cNvSpPr txBox="1"/>
          <p:nvPr/>
        </p:nvSpPr>
        <p:spPr>
          <a:xfrm>
            <a:off x="-4496614" y="1918323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BB983-34D2-EB07-8AA1-DEC6295E03B5}"/>
              </a:ext>
            </a:extLst>
          </p:cNvPr>
          <p:cNvSpPr txBox="1"/>
          <p:nvPr/>
        </p:nvSpPr>
        <p:spPr>
          <a:xfrm>
            <a:off x="-4425495" y="5171551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FAFA0-5AFE-9086-E1E2-57FBDE18D646}"/>
              </a:ext>
            </a:extLst>
          </p:cNvPr>
          <p:cNvSpPr txBox="1"/>
          <p:nvPr/>
        </p:nvSpPr>
        <p:spPr>
          <a:xfrm>
            <a:off x="-4496615" y="4788948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429384-4AD8-24D5-E6E8-E2953E6D9A1B}"/>
              </a:ext>
            </a:extLst>
          </p:cNvPr>
          <p:cNvSpPr txBox="1"/>
          <p:nvPr/>
        </p:nvSpPr>
        <p:spPr>
          <a:xfrm>
            <a:off x="672533" y="7762521"/>
            <a:ext cx="37369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Perform final evaluation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Save models to be used in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02688-2306-51CC-53FB-1BADCC96561E}"/>
              </a:ext>
            </a:extLst>
          </p:cNvPr>
          <p:cNvSpPr txBox="1"/>
          <p:nvPr/>
        </p:nvSpPr>
        <p:spPr>
          <a:xfrm>
            <a:off x="601414" y="7281820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69FE1-0F83-5D85-42CD-79598F590701}"/>
              </a:ext>
            </a:extLst>
          </p:cNvPr>
          <p:cNvSpPr txBox="1"/>
          <p:nvPr/>
        </p:nvSpPr>
        <p:spPr>
          <a:xfrm>
            <a:off x="601413" y="9551721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Hybrid model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Output models separately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0E552E-D460-9D4C-AAB4-FA5AD44F59FF}"/>
              </a:ext>
            </a:extLst>
          </p:cNvPr>
          <p:cNvSpPr txBox="1"/>
          <p:nvPr/>
        </p:nvSpPr>
        <p:spPr>
          <a:xfrm>
            <a:off x="601414" y="9151611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B94D88-B8A1-D525-69D4-E6AA4FE0D4D2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8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40B5A-4CC6-7136-89AB-516D9CA5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C20FF-B975-A5FA-9C56-55DA9C98D5B4}"/>
              </a:ext>
            </a:extLst>
          </p:cNvPr>
          <p:cNvSpPr txBox="1"/>
          <p:nvPr/>
        </p:nvSpPr>
        <p:spPr>
          <a:xfrm>
            <a:off x="601415" y="608748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Model Training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A3ECB4-B0AD-C3B8-532F-A09A4A99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15" t="12720" r="13347" b="30575"/>
          <a:stretch/>
        </p:blipFill>
        <p:spPr>
          <a:xfrm>
            <a:off x="4474322" y="263175"/>
            <a:ext cx="5728138" cy="62335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971715-7C2A-C95C-A6D6-370EA0E23970}"/>
              </a:ext>
            </a:extLst>
          </p:cNvPr>
          <p:cNvSpPr txBox="1"/>
          <p:nvPr/>
        </p:nvSpPr>
        <p:spPr>
          <a:xfrm>
            <a:off x="672533" y="2305615"/>
            <a:ext cx="37369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Perform final evaluation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Save models to be used in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A65F1-500E-B1C2-BF31-7C029927BD94}"/>
              </a:ext>
            </a:extLst>
          </p:cNvPr>
          <p:cNvSpPr txBox="1"/>
          <p:nvPr/>
        </p:nvSpPr>
        <p:spPr>
          <a:xfrm>
            <a:off x="601414" y="18249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C35EC-D389-D4A8-E876-2204AD073A97}"/>
              </a:ext>
            </a:extLst>
          </p:cNvPr>
          <p:cNvSpPr txBox="1"/>
          <p:nvPr/>
        </p:nvSpPr>
        <p:spPr>
          <a:xfrm>
            <a:off x="601413" y="4094815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Hybrid model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Output models separately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6ADC0-3AAC-2289-A0A6-9164811C3CFE}"/>
              </a:ext>
            </a:extLst>
          </p:cNvPr>
          <p:cNvSpPr txBox="1"/>
          <p:nvPr/>
        </p:nvSpPr>
        <p:spPr>
          <a:xfrm>
            <a:off x="601414" y="3694705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DB2E2A7-D3F9-864E-DDE0-C6AA122E049E}"/>
              </a:ext>
            </a:extLst>
          </p:cNvPr>
          <p:cNvSpPr/>
          <p:nvPr/>
        </p:nvSpPr>
        <p:spPr>
          <a:xfrm>
            <a:off x="6293918" y="5127781"/>
            <a:ext cx="2127046" cy="634588"/>
          </a:xfrm>
          <a:prstGeom prst="roundRect">
            <a:avLst>
              <a:gd name="adj" fmla="val 6852"/>
            </a:avLst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5DA27-B5CC-87E6-5C9F-532CE77DA7D5}"/>
              </a:ext>
            </a:extLst>
          </p:cNvPr>
          <p:cNvSpPr txBox="1"/>
          <p:nvPr/>
        </p:nvSpPr>
        <p:spPr>
          <a:xfrm>
            <a:off x="-3928965" y="2305615"/>
            <a:ext cx="3736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Split dataset into training and testing sets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Apply regression or 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time-series algorithm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Evaluate model and improvise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EC6AB-A04C-D0AE-7A23-C9EDCC68315A}"/>
              </a:ext>
            </a:extLst>
          </p:cNvPr>
          <p:cNvSpPr txBox="1"/>
          <p:nvPr/>
        </p:nvSpPr>
        <p:spPr>
          <a:xfrm>
            <a:off x="-4000084" y="18249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BFEAD-8F4F-8D90-3649-DDDD0AD5FAE1}"/>
              </a:ext>
            </a:extLst>
          </p:cNvPr>
          <p:cNvSpPr txBox="1"/>
          <p:nvPr/>
        </p:nvSpPr>
        <p:spPr>
          <a:xfrm>
            <a:off x="-3928965" y="5078142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Polynomial regression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LSTM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7DC21B-A9FD-AC03-C71E-5A27D476CC10}"/>
              </a:ext>
            </a:extLst>
          </p:cNvPr>
          <p:cNvSpPr txBox="1"/>
          <p:nvPr/>
        </p:nvSpPr>
        <p:spPr>
          <a:xfrm>
            <a:off x="-4000085" y="4695539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19BCD-D822-9883-4A0A-555D48173372}"/>
              </a:ext>
            </a:extLst>
          </p:cNvPr>
          <p:cNvSpPr txBox="1"/>
          <p:nvPr/>
        </p:nvSpPr>
        <p:spPr>
          <a:xfrm>
            <a:off x="601415" y="7251681"/>
            <a:ext cx="428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This is how we train our ML models.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55E25-D5D1-80B4-CA26-9D79E172B24A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95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2AEB-6E2F-9FB0-F062-6D1369555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5D960A-2AEE-1955-941A-F0885E00D2DF}"/>
              </a:ext>
            </a:extLst>
          </p:cNvPr>
          <p:cNvSpPr txBox="1"/>
          <p:nvPr/>
        </p:nvSpPr>
        <p:spPr>
          <a:xfrm>
            <a:off x="601415" y="608748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Model Training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583E1C-10B0-15BC-6CCD-C8F7C0E2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15" t="12720" r="13347" b="30575"/>
          <a:stretch/>
        </p:blipFill>
        <p:spPr>
          <a:xfrm>
            <a:off x="4474322" y="263175"/>
            <a:ext cx="5728138" cy="6233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064702-1149-8879-7D73-D775EC56D57D}"/>
              </a:ext>
            </a:extLst>
          </p:cNvPr>
          <p:cNvSpPr txBox="1"/>
          <p:nvPr/>
        </p:nvSpPr>
        <p:spPr>
          <a:xfrm>
            <a:off x="601415" y="1765279"/>
            <a:ext cx="428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This is how we train our ML models.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4FC0AA-CE0F-163E-1B64-700174670B43}"/>
              </a:ext>
            </a:extLst>
          </p:cNvPr>
          <p:cNvSpPr txBox="1"/>
          <p:nvPr/>
        </p:nvSpPr>
        <p:spPr>
          <a:xfrm>
            <a:off x="-3928965" y="2305615"/>
            <a:ext cx="37369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Perform final evaluation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Save models to be used in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DD8A1-A4A2-9DE7-3022-0F051817915C}"/>
              </a:ext>
            </a:extLst>
          </p:cNvPr>
          <p:cNvSpPr txBox="1"/>
          <p:nvPr/>
        </p:nvSpPr>
        <p:spPr>
          <a:xfrm>
            <a:off x="-4000084" y="18249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F89B5-345E-D23B-9000-ED9F0A9A42B4}"/>
              </a:ext>
            </a:extLst>
          </p:cNvPr>
          <p:cNvSpPr txBox="1"/>
          <p:nvPr/>
        </p:nvSpPr>
        <p:spPr>
          <a:xfrm>
            <a:off x="-4000085" y="4094815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Hybrid model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Output models separately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15C99-2487-CA63-E717-5AB95C9D0185}"/>
              </a:ext>
            </a:extLst>
          </p:cNvPr>
          <p:cNvSpPr txBox="1"/>
          <p:nvPr/>
        </p:nvSpPr>
        <p:spPr>
          <a:xfrm>
            <a:off x="-4000084" y="3694705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DF304-F166-446D-74C5-AF260BABD3FE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3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FF7D-05EA-A58E-55AB-164604487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0A88824-355B-5965-6CB4-9E45C737A043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1C419-8BEA-F467-C39F-B57BEF07D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75" y="-2929467"/>
            <a:ext cx="17198302" cy="1215319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5D0A4D9-7055-3BE3-6668-F58A72DAB117}"/>
              </a:ext>
            </a:extLst>
          </p:cNvPr>
          <p:cNvGrpSpPr>
            <a:grpSpLocks noChangeAspect="1"/>
          </p:cNvGrpSpPr>
          <p:nvPr/>
        </p:nvGrpSpPr>
        <p:grpSpPr>
          <a:xfrm>
            <a:off x="-205204" y="-109728"/>
            <a:ext cx="14559308" cy="9067298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757E6B-DA2E-4F46-6C7F-F9913CEFD91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03F306E7-E1F7-C362-F28D-70B9FF9FE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2C59E2-67EA-6DFF-3328-51E5F5FF58B8}"/>
              </a:ext>
            </a:extLst>
          </p:cNvPr>
          <p:cNvSpPr txBox="1"/>
          <p:nvPr/>
        </p:nvSpPr>
        <p:spPr>
          <a:xfrm>
            <a:off x="569534" y="588295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41B9F-F579-E674-7723-BFCF4392EC8F}"/>
              </a:ext>
            </a:extLst>
          </p:cNvPr>
          <p:cNvSpPr txBox="1"/>
          <p:nvPr/>
        </p:nvSpPr>
        <p:spPr>
          <a:xfrm>
            <a:off x="569532" y="1924568"/>
            <a:ext cx="3096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and label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future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trend based on regime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8DC10-41B9-6F94-E00F-DF23743F9E2C}"/>
              </a:ext>
            </a:extLst>
          </p:cNvPr>
          <p:cNvSpPr txBox="1"/>
          <p:nvPr/>
        </p:nvSpPr>
        <p:spPr>
          <a:xfrm>
            <a:off x="569533" y="134876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components: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2ED22-2EAD-A384-817E-0A1769C05BB5}"/>
              </a:ext>
            </a:extLst>
          </p:cNvPr>
          <p:cNvSpPr txBox="1"/>
          <p:nvPr/>
        </p:nvSpPr>
        <p:spPr>
          <a:xfrm>
            <a:off x="721934" y="8026401"/>
            <a:ext cx="365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7176B-43C7-D2B8-767E-82602F83E232}"/>
              </a:ext>
            </a:extLst>
          </p:cNvPr>
          <p:cNvSpPr txBox="1"/>
          <p:nvPr/>
        </p:nvSpPr>
        <p:spPr>
          <a:xfrm>
            <a:off x="721932" y="9362674"/>
            <a:ext cx="30969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import and preprocessing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Fitting data to model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3CA3B-B890-BD7E-5DB5-6B497EA67863}"/>
              </a:ext>
            </a:extLst>
          </p:cNvPr>
          <p:cNvSpPr txBox="1"/>
          <p:nvPr/>
        </p:nvSpPr>
        <p:spPr>
          <a:xfrm>
            <a:off x="721933" y="8786870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components:</a:t>
            </a:r>
          </a:p>
        </p:txBody>
      </p:sp>
    </p:spTree>
    <p:extLst>
      <p:ext uri="{BB962C8B-B14F-4D97-AF65-F5344CB8AC3E}">
        <p14:creationId xmlns:p14="http://schemas.microsoft.com/office/powerpoint/2010/main" val="748008102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BF45C-C5A7-E1D1-E461-729A93F98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47676C3-97FE-6FEF-9D7F-8110C6001B18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195B8-ED3B-5EE6-0818-049987B2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604" y="986470"/>
            <a:ext cx="7476443" cy="528323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A477426-384B-2D5D-0A84-498793F264E1}"/>
              </a:ext>
            </a:extLst>
          </p:cNvPr>
          <p:cNvGrpSpPr>
            <a:grpSpLocks noChangeAspect="1"/>
          </p:cNvGrpSpPr>
          <p:nvPr/>
        </p:nvGrpSpPr>
        <p:grpSpPr>
          <a:xfrm>
            <a:off x="-5745678" y="-1733997"/>
            <a:ext cx="21618580" cy="13463697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18E54E-BA08-BF8A-41E6-30E44FBFA0E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97C92959-7E5B-2463-D0DD-7CCE8D4FE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4479974-06A9-EF84-79BF-4E0C4FD7D763}"/>
              </a:ext>
            </a:extLst>
          </p:cNvPr>
          <p:cNvSpPr txBox="1"/>
          <p:nvPr/>
        </p:nvSpPr>
        <p:spPr>
          <a:xfrm>
            <a:off x="569534" y="588295"/>
            <a:ext cx="365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26328-C8E7-7E05-3700-02D118053707}"/>
              </a:ext>
            </a:extLst>
          </p:cNvPr>
          <p:cNvSpPr txBox="1"/>
          <p:nvPr/>
        </p:nvSpPr>
        <p:spPr>
          <a:xfrm>
            <a:off x="569532" y="1924568"/>
            <a:ext cx="30969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import and preprocessing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Fitting data to model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7B9BC-024D-8A66-A909-A0BA06CCE544}"/>
              </a:ext>
            </a:extLst>
          </p:cNvPr>
          <p:cNvSpPr txBox="1"/>
          <p:nvPr/>
        </p:nvSpPr>
        <p:spPr>
          <a:xfrm>
            <a:off x="569533" y="134876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components: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82869-C894-A0A8-0E4C-B455B29B69B6}"/>
              </a:ext>
            </a:extLst>
          </p:cNvPr>
          <p:cNvSpPr txBox="1"/>
          <p:nvPr/>
        </p:nvSpPr>
        <p:spPr>
          <a:xfrm>
            <a:off x="721934" y="-4509731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EAA7C-CFDD-B21E-56C5-CC2512739403}"/>
              </a:ext>
            </a:extLst>
          </p:cNvPr>
          <p:cNvSpPr txBox="1"/>
          <p:nvPr/>
        </p:nvSpPr>
        <p:spPr>
          <a:xfrm>
            <a:off x="721932" y="-3173458"/>
            <a:ext cx="3096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and label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future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trend based on regime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7800C-8AD3-E2F5-7CD3-23A33D7903DB}"/>
              </a:ext>
            </a:extLst>
          </p:cNvPr>
          <p:cNvSpPr txBox="1"/>
          <p:nvPr/>
        </p:nvSpPr>
        <p:spPr>
          <a:xfrm>
            <a:off x="721933" y="-3749262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components: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8F9F2-5D8C-57AB-AAED-1A2D2DB7B1F3}"/>
              </a:ext>
            </a:extLst>
          </p:cNvPr>
          <p:cNvSpPr txBox="1"/>
          <p:nvPr/>
        </p:nvSpPr>
        <p:spPr>
          <a:xfrm>
            <a:off x="569532" y="8153560"/>
            <a:ext cx="3928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null or missing data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out unused data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data format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 (if needed)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B2CB8-06B0-0C1C-C60F-3B53C97FEB81}"/>
              </a:ext>
            </a:extLst>
          </p:cNvPr>
          <p:cNvSpPr txBox="1"/>
          <p:nvPr/>
        </p:nvSpPr>
        <p:spPr>
          <a:xfrm>
            <a:off x="569533" y="7130136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Import and Preprocessing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05701-4D69-EF2B-536F-1EF81C052697}"/>
              </a:ext>
            </a:extLst>
          </p:cNvPr>
          <p:cNvSpPr txBox="1"/>
          <p:nvPr/>
        </p:nvSpPr>
        <p:spPr>
          <a:xfrm>
            <a:off x="569533" y="7641848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</p:spTree>
    <p:extLst>
      <p:ext uri="{BB962C8B-B14F-4D97-AF65-F5344CB8AC3E}">
        <p14:creationId xmlns:p14="http://schemas.microsoft.com/office/powerpoint/2010/main" val="122363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3E41C-AC0E-3B09-B94C-EE0D52961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B340CE1-E308-6BE8-47D5-BCCD9AD93732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19CE7-A7C8-86B7-7DFF-9C59C5D6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63" y="1499548"/>
            <a:ext cx="14976806" cy="1058337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41B5CF6-2516-AAEA-EE18-6740CC8D7CC8}"/>
              </a:ext>
            </a:extLst>
          </p:cNvPr>
          <p:cNvGrpSpPr>
            <a:grpSpLocks noChangeAspect="1"/>
          </p:cNvGrpSpPr>
          <p:nvPr/>
        </p:nvGrpSpPr>
        <p:grpSpPr>
          <a:xfrm>
            <a:off x="-664543" y="-299166"/>
            <a:ext cx="15327601" cy="9545779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88CA64-A3DB-52C3-3003-57C7E56CEB2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66886433-5D0C-E66C-36D0-02D6F9B84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FCC5C3-87AD-9F05-F4A8-CE69FB63458E}"/>
              </a:ext>
            </a:extLst>
          </p:cNvPr>
          <p:cNvSpPr txBox="1"/>
          <p:nvPr/>
        </p:nvSpPr>
        <p:spPr>
          <a:xfrm>
            <a:off x="569534" y="588295"/>
            <a:ext cx="365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BFA17-DCB9-CB4F-2820-433F2BB8BF4E}"/>
              </a:ext>
            </a:extLst>
          </p:cNvPr>
          <p:cNvSpPr txBox="1"/>
          <p:nvPr/>
        </p:nvSpPr>
        <p:spPr>
          <a:xfrm>
            <a:off x="569532" y="2372188"/>
            <a:ext cx="3928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null or missing data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out unused data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data format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 (if needed)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2FB04-B08D-9621-B4D3-831DDAD70742}"/>
              </a:ext>
            </a:extLst>
          </p:cNvPr>
          <p:cNvSpPr txBox="1"/>
          <p:nvPr/>
        </p:nvSpPr>
        <p:spPr>
          <a:xfrm>
            <a:off x="569533" y="1348764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Import and Preprocessing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42809-755B-1416-0D4E-8CBDCBB3055F}"/>
              </a:ext>
            </a:extLst>
          </p:cNvPr>
          <p:cNvSpPr txBox="1"/>
          <p:nvPr/>
        </p:nvSpPr>
        <p:spPr>
          <a:xfrm>
            <a:off x="569533" y="1860476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554C9-542C-F7A6-4726-025A99540FD1}"/>
              </a:ext>
            </a:extLst>
          </p:cNvPr>
          <p:cNvSpPr txBox="1"/>
          <p:nvPr/>
        </p:nvSpPr>
        <p:spPr>
          <a:xfrm>
            <a:off x="-4031966" y="1924568"/>
            <a:ext cx="30969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import and preprocessing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Fitting data to model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16927-F0F3-CC2F-71CD-5D39E8119898}"/>
              </a:ext>
            </a:extLst>
          </p:cNvPr>
          <p:cNvSpPr txBox="1"/>
          <p:nvPr/>
        </p:nvSpPr>
        <p:spPr>
          <a:xfrm>
            <a:off x="-4031965" y="134876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components: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1E053-5317-38CC-C353-F0773704F18C}"/>
              </a:ext>
            </a:extLst>
          </p:cNvPr>
          <p:cNvSpPr txBox="1"/>
          <p:nvPr/>
        </p:nvSpPr>
        <p:spPr>
          <a:xfrm>
            <a:off x="569532" y="-1078937"/>
            <a:ext cx="3928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data for 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9F43B-1485-F098-2E6D-2EC754B9EAE3}"/>
              </a:ext>
            </a:extLst>
          </p:cNvPr>
          <p:cNvSpPr txBox="1"/>
          <p:nvPr/>
        </p:nvSpPr>
        <p:spPr>
          <a:xfrm>
            <a:off x="569533" y="-2102361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Fitting Data to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4D6B8-C2BC-9071-1AF1-D41966E6839E}"/>
              </a:ext>
            </a:extLst>
          </p:cNvPr>
          <p:cNvSpPr txBox="1"/>
          <p:nvPr/>
        </p:nvSpPr>
        <p:spPr>
          <a:xfrm>
            <a:off x="569533" y="-1590649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68AAC5-E38B-B835-3ABB-AA8DDD77D884}"/>
              </a:ext>
            </a:extLst>
          </p:cNvPr>
          <p:cNvSpPr txBox="1"/>
          <p:nvPr/>
        </p:nvSpPr>
        <p:spPr>
          <a:xfrm>
            <a:off x="569532" y="7825306"/>
            <a:ext cx="392889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data into equal intervals (e.g. years)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data into the models: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market regime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regime</a:t>
            </a:r>
          </a:p>
          <a:p>
            <a:pPr marL="800100" lvl="1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trend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CF836-A371-5517-D6C2-DD51333639F6}"/>
              </a:ext>
            </a:extLst>
          </p:cNvPr>
          <p:cNvSpPr txBox="1"/>
          <p:nvPr/>
        </p:nvSpPr>
        <p:spPr>
          <a:xfrm>
            <a:off x="569533" y="7313594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981230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43371-D634-C76C-3EEE-8F4858B47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4E461FA-F8E7-17FF-84E6-0951B660B0CD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84D1A-F968-FE9C-5238-D1D5D3C74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63" y="-919974"/>
            <a:ext cx="14976806" cy="1058337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3D2B11E-90F7-5277-CDF9-71F1713D09B3}"/>
              </a:ext>
            </a:extLst>
          </p:cNvPr>
          <p:cNvGrpSpPr>
            <a:grpSpLocks noChangeAspect="1"/>
          </p:cNvGrpSpPr>
          <p:nvPr/>
        </p:nvGrpSpPr>
        <p:grpSpPr>
          <a:xfrm>
            <a:off x="-664543" y="-299166"/>
            <a:ext cx="15327601" cy="9545779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A9126BE-38EE-7AEB-E273-56667E56984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B3ADD7EF-F519-BB3D-685B-08C81AAD1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5B25F0C-4020-DC2A-9AB1-121C37618A38}"/>
              </a:ext>
            </a:extLst>
          </p:cNvPr>
          <p:cNvSpPr txBox="1"/>
          <p:nvPr/>
        </p:nvSpPr>
        <p:spPr>
          <a:xfrm>
            <a:off x="569534" y="588295"/>
            <a:ext cx="365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82AE4-419E-8CCB-09AC-DDA1759DD5C7}"/>
              </a:ext>
            </a:extLst>
          </p:cNvPr>
          <p:cNvSpPr txBox="1"/>
          <p:nvPr/>
        </p:nvSpPr>
        <p:spPr>
          <a:xfrm>
            <a:off x="569532" y="2372188"/>
            <a:ext cx="3928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data for 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E0F72-3A7A-18BC-42F4-15C0A89593C7}"/>
              </a:ext>
            </a:extLst>
          </p:cNvPr>
          <p:cNvSpPr txBox="1"/>
          <p:nvPr/>
        </p:nvSpPr>
        <p:spPr>
          <a:xfrm>
            <a:off x="569533" y="1348764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Fitting Data to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5C9F9A-0906-A166-387D-BC879DED9C6E}"/>
              </a:ext>
            </a:extLst>
          </p:cNvPr>
          <p:cNvSpPr txBox="1"/>
          <p:nvPr/>
        </p:nvSpPr>
        <p:spPr>
          <a:xfrm>
            <a:off x="569533" y="1860476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632BF-39D5-67F0-69EB-32E220D6A25E}"/>
              </a:ext>
            </a:extLst>
          </p:cNvPr>
          <p:cNvSpPr txBox="1"/>
          <p:nvPr/>
        </p:nvSpPr>
        <p:spPr>
          <a:xfrm>
            <a:off x="569532" y="3725257"/>
            <a:ext cx="392889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data into equal intervals (e.g. years)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data into the models: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market regime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regime</a:t>
            </a:r>
          </a:p>
          <a:p>
            <a:pPr marL="800100" lvl="1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trend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DB0CE-06E7-8D99-7B1A-D5B932346987}"/>
              </a:ext>
            </a:extLst>
          </p:cNvPr>
          <p:cNvSpPr txBox="1"/>
          <p:nvPr/>
        </p:nvSpPr>
        <p:spPr>
          <a:xfrm>
            <a:off x="569533" y="3213545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A36FE-92C9-B0E2-57F3-1BF5F3E2C492}"/>
              </a:ext>
            </a:extLst>
          </p:cNvPr>
          <p:cNvSpPr txBox="1"/>
          <p:nvPr/>
        </p:nvSpPr>
        <p:spPr>
          <a:xfrm>
            <a:off x="-5000448" y="2524588"/>
            <a:ext cx="3928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null or missing data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out unused data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data format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 (if needed)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7DC1-E316-94EB-A082-F923266B4FAB}"/>
              </a:ext>
            </a:extLst>
          </p:cNvPr>
          <p:cNvSpPr txBox="1"/>
          <p:nvPr/>
        </p:nvSpPr>
        <p:spPr>
          <a:xfrm>
            <a:off x="-5000447" y="1501164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Import and Preprocessing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297BE-2FD9-B69D-DD7C-B878F96BB064}"/>
              </a:ext>
            </a:extLst>
          </p:cNvPr>
          <p:cNvSpPr txBox="1"/>
          <p:nvPr/>
        </p:nvSpPr>
        <p:spPr>
          <a:xfrm>
            <a:off x="-5000447" y="2012876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B56939-5BC0-7599-96CD-5147DFC3F08E}"/>
              </a:ext>
            </a:extLst>
          </p:cNvPr>
          <p:cNvSpPr txBox="1"/>
          <p:nvPr/>
        </p:nvSpPr>
        <p:spPr>
          <a:xfrm>
            <a:off x="-5265915" y="7863504"/>
            <a:ext cx="39288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existing data for 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newly predicted market trend for forward testing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 strategy to be tested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each simulated transaction made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D626D-5D25-DFDB-04A8-00DA68BC1BE7}"/>
              </a:ext>
            </a:extLst>
          </p:cNvPr>
          <p:cNvSpPr txBox="1"/>
          <p:nvPr/>
        </p:nvSpPr>
        <p:spPr>
          <a:xfrm>
            <a:off x="-5265914" y="6840080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3C4C5-84A9-50F6-34CD-443475F2EF49}"/>
              </a:ext>
            </a:extLst>
          </p:cNvPr>
          <p:cNvSpPr txBox="1"/>
          <p:nvPr/>
        </p:nvSpPr>
        <p:spPr>
          <a:xfrm>
            <a:off x="-5265914" y="7351792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</p:spTree>
    <p:extLst>
      <p:ext uri="{BB962C8B-B14F-4D97-AF65-F5344CB8AC3E}">
        <p14:creationId xmlns:p14="http://schemas.microsoft.com/office/powerpoint/2010/main" val="2995715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0F176-3074-35D1-3ADC-C38A9F517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57962A8-94DF-01CE-81CD-29F50EEC806C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642D2-5395-2038-C784-0D4E9287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94" y="-3231156"/>
            <a:ext cx="14976806" cy="1058337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1382D23-67BB-CBE9-FE36-C2AFA0EBDFB0}"/>
              </a:ext>
            </a:extLst>
          </p:cNvPr>
          <p:cNvGrpSpPr>
            <a:grpSpLocks noChangeAspect="1"/>
          </p:cNvGrpSpPr>
          <p:nvPr/>
        </p:nvGrpSpPr>
        <p:grpSpPr>
          <a:xfrm>
            <a:off x="-664543" y="-299166"/>
            <a:ext cx="15327601" cy="9545779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64C14E-64E1-3E9E-EF62-283A569F6DE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7E479659-5FA4-AD2A-CE1A-6C36A6EAE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E9F8D1-65D6-E969-54FC-86F0E544EDD1}"/>
              </a:ext>
            </a:extLst>
          </p:cNvPr>
          <p:cNvSpPr txBox="1"/>
          <p:nvPr/>
        </p:nvSpPr>
        <p:spPr>
          <a:xfrm>
            <a:off x="569534" y="588295"/>
            <a:ext cx="365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9E074-458B-4806-36FA-C890F8438E87}"/>
              </a:ext>
            </a:extLst>
          </p:cNvPr>
          <p:cNvSpPr txBox="1"/>
          <p:nvPr/>
        </p:nvSpPr>
        <p:spPr>
          <a:xfrm>
            <a:off x="569532" y="2372188"/>
            <a:ext cx="39288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existing data for 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newly predicted market trend for forward testing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 strategy to be tested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each simulated transaction made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AA63D-83A1-9851-9268-703C48972398}"/>
              </a:ext>
            </a:extLst>
          </p:cNvPr>
          <p:cNvSpPr txBox="1"/>
          <p:nvPr/>
        </p:nvSpPr>
        <p:spPr>
          <a:xfrm>
            <a:off x="569533" y="1348764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C1CB56-E60C-A197-B758-5800C2926B72}"/>
              </a:ext>
            </a:extLst>
          </p:cNvPr>
          <p:cNvSpPr txBox="1"/>
          <p:nvPr/>
        </p:nvSpPr>
        <p:spPr>
          <a:xfrm>
            <a:off x="569533" y="1860476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AFADA-6E6F-3D45-3E18-429EDCE44CBC}"/>
              </a:ext>
            </a:extLst>
          </p:cNvPr>
          <p:cNvSpPr txBox="1"/>
          <p:nvPr/>
        </p:nvSpPr>
        <p:spPr>
          <a:xfrm>
            <a:off x="-5477311" y="2401687"/>
            <a:ext cx="3928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data for 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569F0-C5BC-BC69-E21B-1ED2661348D4}"/>
              </a:ext>
            </a:extLst>
          </p:cNvPr>
          <p:cNvSpPr txBox="1"/>
          <p:nvPr/>
        </p:nvSpPr>
        <p:spPr>
          <a:xfrm>
            <a:off x="-5477310" y="1378263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Fitting Data to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D5698-DBCC-D9F1-7CFE-57EFFB52FAE4}"/>
              </a:ext>
            </a:extLst>
          </p:cNvPr>
          <p:cNvSpPr txBox="1"/>
          <p:nvPr/>
        </p:nvSpPr>
        <p:spPr>
          <a:xfrm>
            <a:off x="-5477310" y="1889975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B6F7B-21A4-960E-39FB-5EF5FFF961FA}"/>
              </a:ext>
            </a:extLst>
          </p:cNvPr>
          <p:cNvSpPr txBox="1"/>
          <p:nvPr/>
        </p:nvSpPr>
        <p:spPr>
          <a:xfrm>
            <a:off x="687517" y="8002292"/>
            <a:ext cx="392889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data into equal intervals (e.g. years)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data into the models: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market regime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regime</a:t>
            </a:r>
          </a:p>
          <a:p>
            <a:pPr marL="800100" lvl="1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trend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A3964-B7C9-85F4-FD4F-25C8B8C3B520}"/>
              </a:ext>
            </a:extLst>
          </p:cNvPr>
          <p:cNvSpPr txBox="1"/>
          <p:nvPr/>
        </p:nvSpPr>
        <p:spPr>
          <a:xfrm>
            <a:off x="687518" y="7490580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2520974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6EFC8-0D96-40D3-5527-D28A0838A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EF849EC-2D4C-8ABD-5F0D-1E2C23713701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13FFE-9522-4E2C-51BB-E63530DD3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94" y="-5474246"/>
            <a:ext cx="14976806" cy="1058337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6F2B718-D5F6-143F-C441-C2CAF9947B9A}"/>
              </a:ext>
            </a:extLst>
          </p:cNvPr>
          <p:cNvGrpSpPr>
            <a:grpSpLocks noChangeAspect="1"/>
          </p:cNvGrpSpPr>
          <p:nvPr/>
        </p:nvGrpSpPr>
        <p:grpSpPr>
          <a:xfrm>
            <a:off x="-664543" y="-299166"/>
            <a:ext cx="15327601" cy="9545779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CD320CF-684E-5BFB-249A-BDE7FD00C3F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D0D0D">
                <a:alpha val="74902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91B159C4-D9B1-69E9-0893-A80CBD225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5D23D2F-6643-83D0-26AF-393B12819EE8}"/>
              </a:ext>
            </a:extLst>
          </p:cNvPr>
          <p:cNvSpPr txBox="1"/>
          <p:nvPr/>
        </p:nvSpPr>
        <p:spPr>
          <a:xfrm>
            <a:off x="569534" y="588295"/>
            <a:ext cx="365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78FEE-0065-9347-481B-693D3C94F04B}"/>
              </a:ext>
            </a:extLst>
          </p:cNvPr>
          <p:cNvSpPr txBox="1"/>
          <p:nvPr/>
        </p:nvSpPr>
        <p:spPr>
          <a:xfrm>
            <a:off x="569532" y="2372188"/>
            <a:ext cx="3928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all transactions made and calculate statistics (e.g. total transaction count)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formula to calculate the associated metrics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2EA53-993E-2ED8-D638-1DA59D89648F}"/>
              </a:ext>
            </a:extLst>
          </p:cNvPr>
          <p:cNvSpPr txBox="1"/>
          <p:nvPr/>
        </p:nvSpPr>
        <p:spPr>
          <a:xfrm>
            <a:off x="569533" y="1348764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4D917-5875-195E-AD75-006E8055B207}"/>
              </a:ext>
            </a:extLst>
          </p:cNvPr>
          <p:cNvSpPr txBox="1"/>
          <p:nvPr/>
        </p:nvSpPr>
        <p:spPr>
          <a:xfrm>
            <a:off x="569533" y="1860476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86BB3-0FD4-09D5-11DE-E036A918FD8D}"/>
              </a:ext>
            </a:extLst>
          </p:cNvPr>
          <p:cNvSpPr txBox="1"/>
          <p:nvPr/>
        </p:nvSpPr>
        <p:spPr>
          <a:xfrm>
            <a:off x="721932" y="8335454"/>
            <a:ext cx="39288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existing data for 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newly predicted market trend for forward testing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 strategy to be tested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each simulated transaction made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E3D1-5759-2829-8846-55B1CBBFC553}"/>
              </a:ext>
            </a:extLst>
          </p:cNvPr>
          <p:cNvSpPr txBox="1"/>
          <p:nvPr/>
        </p:nvSpPr>
        <p:spPr>
          <a:xfrm>
            <a:off x="721933" y="7312030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47042-3002-620C-6F00-8B154F96B0D0}"/>
              </a:ext>
            </a:extLst>
          </p:cNvPr>
          <p:cNvSpPr txBox="1"/>
          <p:nvPr/>
        </p:nvSpPr>
        <p:spPr>
          <a:xfrm>
            <a:off x="721933" y="7823742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03903-BA2E-FCDA-EB7D-E27C85170526}"/>
              </a:ext>
            </a:extLst>
          </p:cNvPr>
          <p:cNvSpPr txBox="1"/>
          <p:nvPr/>
        </p:nvSpPr>
        <p:spPr>
          <a:xfrm>
            <a:off x="569532" y="-5146444"/>
            <a:ext cx="5018403" cy="511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report with details like: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metrics: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Sharpe ratio (SR)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drawdown (MDD)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and Loss (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PnL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 and charts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Equity curve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signal timeline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list of trade records / transactions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7F8BA-9C45-ED2D-7BB7-510C74EF8D91}"/>
              </a:ext>
            </a:extLst>
          </p:cNvPr>
          <p:cNvSpPr txBox="1"/>
          <p:nvPr/>
        </p:nvSpPr>
        <p:spPr>
          <a:xfrm>
            <a:off x="6645874" y="-886548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7427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FCA36-466B-0455-6238-7D803EEB5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912849-659C-B051-B5E5-6AB5A86C1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10" y="434924"/>
            <a:ext cx="8505162" cy="6010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48F35F-C495-0C45-C51F-A98E24759EE1}"/>
              </a:ext>
            </a:extLst>
          </p:cNvPr>
          <p:cNvSpPr txBox="1"/>
          <p:nvPr/>
        </p:nvSpPr>
        <p:spPr>
          <a:xfrm>
            <a:off x="569534" y="588295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Conceptual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B8927-3DC0-12DE-7A2E-F5FE2F4E3566}"/>
              </a:ext>
            </a:extLst>
          </p:cNvPr>
          <p:cNvSpPr txBox="1"/>
          <p:nvPr/>
        </p:nvSpPr>
        <p:spPr>
          <a:xfrm>
            <a:off x="569533" y="1795846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Three components: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8F39C-1686-6A6C-6F68-1BB56746CD40}"/>
              </a:ext>
            </a:extLst>
          </p:cNvPr>
          <p:cNvSpPr txBox="1"/>
          <p:nvPr/>
        </p:nvSpPr>
        <p:spPr>
          <a:xfrm>
            <a:off x="569532" y="2213545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FC0070-2C52-16BB-EEE0-205B5FB9FEB5}"/>
              </a:ext>
            </a:extLst>
          </p:cNvPr>
          <p:cNvSpPr txBox="1"/>
          <p:nvPr/>
        </p:nvSpPr>
        <p:spPr>
          <a:xfrm>
            <a:off x="569532" y="3962180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FD7F29-C6AC-6FDB-C8B5-1B5291339B69}"/>
              </a:ext>
            </a:extLst>
          </p:cNvPr>
          <p:cNvSpPr txBox="1"/>
          <p:nvPr/>
        </p:nvSpPr>
        <p:spPr>
          <a:xfrm>
            <a:off x="569531" y="4379879"/>
            <a:ext cx="309692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backtrader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scikit-learn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7619E-7AF3-1069-6538-DF81CD89C526}"/>
              </a:ext>
            </a:extLst>
          </p:cNvPr>
          <p:cNvSpPr txBox="1"/>
          <p:nvPr/>
        </p:nvSpPr>
        <p:spPr>
          <a:xfrm>
            <a:off x="-7696289" y="-1948425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26222C-F90B-C9F8-C152-F9319EB3EAD1}"/>
              </a:ext>
            </a:extLst>
          </p:cNvPr>
          <p:cNvSpPr txBox="1"/>
          <p:nvPr/>
        </p:nvSpPr>
        <p:spPr>
          <a:xfrm>
            <a:off x="-7630574" y="4027057"/>
            <a:ext cx="3096929" cy="26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Trading data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b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funds and fees)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DEB1F-BAA1-7144-27DE-875400312EED}"/>
              </a:ext>
            </a:extLst>
          </p:cNvPr>
          <p:cNvSpPr txBox="1"/>
          <p:nvPr/>
        </p:nvSpPr>
        <p:spPr>
          <a:xfrm>
            <a:off x="5714443" y="-2363680"/>
            <a:ext cx="613152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UM Hackathon 2025</a:t>
            </a:r>
            <a:endParaRPr 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88849-F629-A4AE-D89D-55BBBAEF8E5C}"/>
              </a:ext>
            </a:extLst>
          </p:cNvPr>
          <p:cNvSpPr txBox="1"/>
          <p:nvPr/>
        </p:nvSpPr>
        <p:spPr>
          <a:xfrm>
            <a:off x="5714443" y="-1593622"/>
            <a:ext cx="4538870" cy="8206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Team Error 404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5DD054C-1CC4-5485-5A6F-6B08F86A1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460609" y="987643"/>
            <a:ext cx="4922442" cy="49224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B702061-7C03-DB1F-AC63-0AB2F6EACF28}"/>
              </a:ext>
            </a:extLst>
          </p:cNvPr>
          <p:cNvSpPr txBox="1"/>
          <p:nvPr/>
        </p:nvSpPr>
        <p:spPr>
          <a:xfrm>
            <a:off x="5714443" y="7436015"/>
            <a:ext cx="3873328" cy="496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Members: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2DFBA3-B874-52B2-B035-3F3D211B98F1}"/>
              </a:ext>
            </a:extLst>
          </p:cNvPr>
          <p:cNvSpPr txBox="1"/>
          <p:nvPr/>
        </p:nvSpPr>
        <p:spPr>
          <a:xfrm>
            <a:off x="7107813" y="7436015"/>
            <a:ext cx="2726644" cy="18819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Lim Beng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Rhui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Ng Xuan Jack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Chan Chun Ming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Eu Jun Hong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233549-0A0E-4CCE-51C5-A864510D6433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7E55E-2F24-1A57-8B8C-FB582D840807}"/>
              </a:ext>
            </a:extLst>
          </p:cNvPr>
          <p:cNvSpPr/>
          <p:nvPr/>
        </p:nvSpPr>
        <p:spPr>
          <a:xfrm>
            <a:off x="85559" y="-300340"/>
            <a:ext cx="12117458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F4833C-61BF-A3C8-125E-530201C37946}"/>
              </a:ext>
            </a:extLst>
          </p:cNvPr>
          <p:cNvSpPr/>
          <p:nvPr/>
        </p:nvSpPr>
        <p:spPr>
          <a:xfrm rot="5400000">
            <a:off x="8989757" y="3365471"/>
            <a:ext cx="6858001" cy="149087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F844FD-A2EF-2DD9-0C56-19C6E6F87A20}"/>
              </a:ext>
            </a:extLst>
          </p:cNvPr>
          <p:cNvSpPr/>
          <p:nvPr/>
        </p:nvSpPr>
        <p:spPr>
          <a:xfrm>
            <a:off x="-5888" y="7025568"/>
            <a:ext cx="12117458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4B9211-C8B1-E5D4-3FF3-0A8E5D5AFA25}"/>
              </a:ext>
            </a:extLst>
          </p:cNvPr>
          <p:cNvGrpSpPr>
            <a:grpSpLocks noChangeAspect="1"/>
          </p:cNvGrpSpPr>
          <p:nvPr/>
        </p:nvGrpSpPr>
        <p:grpSpPr>
          <a:xfrm>
            <a:off x="-27394700" y="-10280073"/>
            <a:ext cx="53711037" cy="33450353"/>
            <a:chOff x="0" y="0"/>
            <a:chExt cx="14173200" cy="8826841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B446830-947A-F55F-D48B-C12FBA573D4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3" name="Picture 22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97193354-89DF-1730-07AA-F606D6A21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411631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DFF0-0549-1630-4D1B-F69FAA50F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122DB0-F72D-45DF-529D-388522881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621" y="-8257926"/>
            <a:ext cx="19518307" cy="13792629"/>
          </a:xfrm>
          <a:prstGeom prst="rect">
            <a:avLst/>
          </a:prstGeom>
        </p:spPr>
      </p:pic>
      <p:pic>
        <p:nvPicPr>
          <p:cNvPr id="20" name="Picture 2" descr="Thank you background with lettering in watercolor stain">
            <a:extLst>
              <a:ext uri="{FF2B5EF4-FFF2-40B4-BE49-F238E27FC236}">
                <a16:creationId xmlns:a16="http://schemas.microsoft.com/office/drawing/2014/main" id="{68B3C99F-DB1C-3B72-E8AD-C52BCC16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6" b="7570"/>
          <a:stretch/>
        </p:blipFill>
        <p:spPr bwMode="auto">
          <a:xfrm>
            <a:off x="5573083" y="3003017"/>
            <a:ext cx="640080" cy="56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7360F7-A013-AC99-DA25-B68A25692E7B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F7D799-5C4D-8103-20A3-6C41BE03BB26}"/>
              </a:ext>
            </a:extLst>
          </p:cNvPr>
          <p:cNvSpPr/>
          <p:nvPr/>
        </p:nvSpPr>
        <p:spPr>
          <a:xfrm rot="5400000">
            <a:off x="-3626729" y="3343438"/>
            <a:ext cx="6858001" cy="149087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6FE2B-691A-A05F-6D7B-A9B0C3339150}"/>
              </a:ext>
            </a:extLst>
          </p:cNvPr>
          <p:cNvSpPr/>
          <p:nvPr/>
        </p:nvSpPr>
        <p:spPr>
          <a:xfrm>
            <a:off x="85559" y="-242287"/>
            <a:ext cx="12117458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9ADFA-B3B1-4D6A-6EED-5B0F86AB9DE7}"/>
              </a:ext>
            </a:extLst>
          </p:cNvPr>
          <p:cNvSpPr/>
          <p:nvPr/>
        </p:nvSpPr>
        <p:spPr>
          <a:xfrm rot="5400000">
            <a:off x="8931701" y="3365471"/>
            <a:ext cx="6858001" cy="149087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CBCFC-3987-40FE-0303-401200CD946D}"/>
              </a:ext>
            </a:extLst>
          </p:cNvPr>
          <p:cNvSpPr/>
          <p:nvPr/>
        </p:nvSpPr>
        <p:spPr>
          <a:xfrm>
            <a:off x="-5888" y="6952992"/>
            <a:ext cx="12117458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60ACEB-BB49-A439-052D-7A6DEDD48E93}"/>
              </a:ext>
            </a:extLst>
          </p:cNvPr>
          <p:cNvGrpSpPr>
            <a:grpSpLocks noChangeAspect="1"/>
          </p:cNvGrpSpPr>
          <p:nvPr/>
        </p:nvGrpSpPr>
        <p:grpSpPr>
          <a:xfrm>
            <a:off x="-2343359" y="-1250066"/>
            <a:ext cx="17889689" cy="11141405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3EDF6F7-B689-438F-4CB4-C4095EA725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4902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BC881296-964F-6C19-F885-AEDEA6361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5AA08FF-B19C-FDAC-AFED-6F3431681B09}"/>
              </a:ext>
            </a:extLst>
          </p:cNvPr>
          <p:cNvSpPr txBox="1"/>
          <p:nvPr/>
        </p:nvSpPr>
        <p:spPr>
          <a:xfrm>
            <a:off x="569534" y="588295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FC729-36F2-88CB-66AE-5E74BDA4B295}"/>
              </a:ext>
            </a:extLst>
          </p:cNvPr>
          <p:cNvSpPr txBox="1"/>
          <p:nvPr/>
        </p:nvSpPr>
        <p:spPr>
          <a:xfrm>
            <a:off x="569532" y="1254358"/>
            <a:ext cx="5018403" cy="511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report with details like: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metrics: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Sharpe ratio (SR)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drawdown (MDD)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and Loss (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PnL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 and charts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Equity curve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signal timeline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list of trade records / transactions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1333A-7C51-520B-C048-D78D84BADFED}"/>
              </a:ext>
            </a:extLst>
          </p:cNvPr>
          <p:cNvSpPr txBox="1"/>
          <p:nvPr/>
        </p:nvSpPr>
        <p:spPr>
          <a:xfrm>
            <a:off x="569532" y="8772991"/>
            <a:ext cx="3928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all transactions made and calculate statistics (e.g. total transaction count)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formula to calculate the associated metrics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report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52DF6-AD57-A8A6-0549-64754D3590F6}"/>
              </a:ext>
            </a:extLst>
          </p:cNvPr>
          <p:cNvSpPr txBox="1"/>
          <p:nvPr/>
        </p:nvSpPr>
        <p:spPr>
          <a:xfrm>
            <a:off x="569533" y="7749567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FE86B-AE08-5FDB-C5CA-C83D2ECE85D4}"/>
              </a:ext>
            </a:extLst>
          </p:cNvPr>
          <p:cNvSpPr txBox="1"/>
          <p:nvPr/>
        </p:nvSpPr>
        <p:spPr>
          <a:xfrm>
            <a:off x="569533" y="8261279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B6F4C-3DCB-EDFA-A481-D09C776AD49C}"/>
              </a:ext>
            </a:extLst>
          </p:cNvPr>
          <p:cNvSpPr txBox="1"/>
          <p:nvPr/>
        </p:nvSpPr>
        <p:spPr>
          <a:xfrm>
            <a:off x="-4179446" y="1384708"/>
            <a:ext cx="365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144691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F95A3-B943-E301-B05B-E306EA741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569973A-E8FB-A848-B53F-C26B0432AD3C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33FD75-5DE6-0F9F-8C47-CCDA919DFB99}"/>
              </a:ext>
            </a:extLst>
          </p:cNvPr>
          <p:cNvSpPr/>
          <p:nvPr/>
        </p:nvSpPr>
        <p:spPr>
          <a:xfrm>
            <a:off x="85559" y="-10054"/>
            <a:ext cx="12117458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E27FA1-E7D0-7DAE-92A9-8B397DED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621" y="-8257926"/>
            <a:ext cx="19518307" cy="13792629"/>
          </a:xfrm>
          <a:prstGeom prst="rect">
            <a:avLst/>
          </a:prstGeom>
        </p:spPr>
      </p:pic>
      <p:pic>
        <p:nvPicPr>
          <p:cNvPr id="1026" name="Picture 2" descr="Thank you background with lettering in watercolor stain">
            <a:extLst>
              <a:ext uri="{FF2B5EF4-FFF2-40B4-BE49-F238E27FC236}">
                <a16:creationId xmlns:a16="http://schemas.microsoft.com/office/drawing/2014/main" id="{3443A1FF-2B7B-7D2F-2063-4D5E08DC4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6" b="7570"/>
          <a:stretch/>
        </p:blipFill>
        <p:spPr bwMode="auto">
          <a:xfrm>
            <a:off x="2667000" y="422329"/>
            <a:ext cx="6858000" cy="60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DACC69-6BDA-2935-36A7-70B710E98A0A}"/>
              </a:ext>
            </a:extLst>
          </p:cNvPr>
          <p:cNvSpPr/>
          <p:nvPr/>
        </p:nvSpPr>
        <p:spPr>
          <a:xfrm rot="5400000">
            <a:off x="-3365474" y="3343438"/>
            <a:ext cx="6858001" cy="149087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845C27-3555-5C24-1385-D8056F48C5A9}"/>
              </a:ext>
            </a:extLst>
          </p:cNvPr>
          <p:cNvSpPr/>
          <p:nvPr/>
        </p:nvSpPr>
        <p:spPr>
          <a:xfrm rot="5400000">
            <a:off x="8699473" y="3365471"/>
            <a:ext cx="6858001" cy="149087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D2492-CDD8-4654-098A-56E52B3DBF94}"/>
              </a:ext>
            </a:extLst>
          </p:cNvPr>
          <p:cNvSpPr/>
          <p:nvPr/>
        </p:nvSpPr>
        <p:spPr>
          <a:xfrm>
            <a:off x="-5888" y="6720765"/>
            <a:ext cx="12117458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BE653F-FDBF-FDEC-79D0-C1608591C211}"/>
              </a:ext>
            </a:extLst>
          </p:cNvPr>
          <p:cNvGrpSpPr>
            <a:grpSpLocks noChangeAspect="1"/>
          </p:cNvGrpSpPr>
          <p:nvPr/>
        </p:nvGrpSpPr>
        <p:grpSpPr>
          <a:xfrm rot="18822086">
            <a:off x="-29876589" y="-8641885"/>
            <a:ext cx="66547678" cy="41444802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9BF75C-A9DE-F22A-3E76-02C3B7E8DED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7A492007-767B-C93D-729C-083ABB38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921B235-EC76-0907-3BB0-9921FB8E10C7}"/>
              </a:ext>
            </a:extLst>
          </p:cNvPr>
          <p:cNvSpPr txBox="1"/>
          <p:nvPr/>
        </p:nvSpPr>
        <p:spPr>
          <a:xfrm rot="18786542">
            <a:off x="-12443849" y="5788931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1C4C5-D3EA-6283-6191-6262C1EC4E8A}"/>
              </a:ext>
            </a:extLst>
          </p:cNvPr>
          <p:cNvSpPr txBox="1"/>
          <p:nvPr/>
        </p:nvSpPr>
        <p:spPr>
          <a:xfrm rot="18786542">
            <a:off x="-10718711" y="4854808"/>
            <a:ext cx="5018403" cy="511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report with details like: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metrics: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Sharpe ratio (SR)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drawdown (MDD)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and Loss (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PnL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 and charts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Equity curve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signal timeline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list of trade records / transactions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54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CCE45-796E-2597-16D3-10E3C0524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07888-D71F-1A11-2A39-5B21A5B76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66" y="746406"/>
            <a:ext cx="12251541" cy="8657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A6F7F-9DAE-9BAF-7067-3646AF709FE3}"/>
              </a:ext>
            </a:extLst>
          </p:cNvPr>
          <p:cNvSpPr txBox="1"/>
          <p:nvPr/>
        </p:nvSpPr>
        <p:spPr>
          <a:xfrm>
            <a:off x="-3442028" y="588295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Conceptual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09DF6-6BE1-BF8C-0F05-56FB228204F4}"/>
              </a:ext>
            </a:extLst>
          </p:cNvPr>
          <p:cNvSpPr txBox="1"/>
          <p:nvPr/>
        </p:nvSpPr>
        <p:spPr>
          <a:xfrm>
            <a:off x="-3442029" y="1795846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Three components: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E93DA-8C5E-3CB6-2CF0-400C261ABF50}"/>
              </a:ext>
            </a:extLst>
          </p:cNvPr>
          <p:cNvSpPr txBox="1"/>
          <p:nvPr/>
        </p:nvSpPr>
        <p:spPr>
          <a:xfrm>
            <a:off x="-3442030" y="2213545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9787B-FFFF-0E44-ADD4-28180474F90C}"/>
              </a:ext>
            </a:extLst>
          </p:cNvPr>
          <p:cNvSpPr txBox="1"/>
          <p:nvPr/>
        </p:nvSpPr>
        <p:spPr>
          <a:xfrm>
            <a:off x="599026" y="7442800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Additional library: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6DFF8-8B29-B0F5-2668-7645CF8D5EB4}"/>
              </a:ext>
            </a:extLst>
          </p:cNvPr>
          <p:cNvSpPr txBox="1"/>
          <p:nvPr/>
        </p:nvSpPr>
        <p:spPr>
          <a:xfrm>
            <a:off x="599025" y="7860499"/>
            <a:ext cx="309692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backtrader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scikit-learn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6C171-713B-36B3-74F1-3F1BAA51ADF5}"/>
              </a:ext>
            </a:extLst>
          </p:cNvPr>
          <p:cNvSpPr/>
          <p:nvPr/>
        </p:nvSpPr>
        <p:spPr>
          <a:xfrm rot="5400000">
            <a:off x="-379326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94447D-F59F-2C15-E1A0-2A3804013037}"/>
              </a:ext>
            </a:extLst>
          </p:cNvPr>
          <p:cNvGrpSpPr>
            <a:grpSpLocks noChangeAspect="1"/>
          </p:cNvGrpSpPr>
          <p:nvPr/>
        </p:nvGrpSpPr>
        <p:grpSpPr>
          <a:xfrm>
            <a:off x="-5451038" y="-2005225"/>
            <a:ext cx="21618580" cy="13463697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CC63578-EB0A-D794-EAE0-2D9866F134A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F55AF1C4-4D68-57E6-2B50-694AEED1B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03C51C-9971-B744-95E4-25BEFFD46DBF}"/>
              </a:ext>
            </a:extLst>
          </p:cNvPr>
          <p:cNvSpPr txBox="1"/>
          <p:nvPr/>
        </p:nvSpPr>
        <p:spPr>
          <a:xfrm>
            <a:off x="599026" y="588295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89110-CF59-3B8B-BFBF-C13D61541595}"/>
              </a:ext>
            </a:extLst>
          </p:cNvPr>
          <p:cNvSpPr txBox="1"/>
          <p:nvPr/>
        </p:nvSpPr>
        <p:spPr>
          <a:xfrm>
            <a:off x="599025" y="1254358"/>
            <a:ext cx="3096929" cy="26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Trading data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b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funds and fees)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075D6-1D3E-84C9-CAA7-FC0F5786E7EF}"/>
              </a:ext>
            </a:extLst>
          </p:cNvPr>
          <p:cNvSpPr txBox="1"/>
          <p:nvPr/>
        </p:nvSpPr>
        <p:spPr>
          <a:xfrm>
            <a:off x="569534" y="-4288505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57EE4-D956-990C-F209-A125D59F5394}"/>
              </a:ext>
            </a:extLst>
          </p:cNvPr>
          <p:cNvSpPr txBox="1"/>
          <p:nvPr/>
        </p:nvSpPr>
        <p:spPr>
          <a:xfrm>
            <a:off x="569532" y="-2952232"/>
            <a:ext cx="3096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and label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future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trend based on regime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DA969-C047-930D-4E0D-6F58E11729FB}"/>
              </a:ext>
            </a:extLst>
          </p:cNvPr>
          <p:cNvSpPr txBox="1"/>
          <p:nvPr/>
        </p:nvSpPr>
        <p:spPr>
          <a:xfrm>
            <a:off x="569533" y="-3528036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components:</a:t>
            </a:r>
          </a:p>
        </p:txBody>
      </p:sp>
    </p:spTree>
    <p:extLst>
      <p:ext uri="{BB962C8B-B14F-4D97-AF65-F5344CB8AC3E}">
        <p14:creationId xmlns:p14="http://schemas.microsoft.com/office/powerpoint/2010/main" val="4068692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6C1C7-7F43-0488-500B-177DAC615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6119A0-A5AA-BEC1-B5BA-B8C917DEC86E}"/>
              </a:ext>
            </a:extLst>
          </p:cNvPr>
          <p:cNvSpPr txBox="1"/>
          <p:nvPr/>
        </p:nvSpPr>
        <p:spPr>
          <a:xfrm>
            <a:off x="713071" y="565257"/>
            <a:ext cx="6792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An Example of Strategy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4FF6BD-65EF-9B31-0CA1-08F055AB908E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396EE0-CA8F-63A1-1A68-7F4E95F6D279}"/>
              </a:ext>
            </a:extLst>
          </p:cNvPr>
          <p:cNvGrpSpPr/>
          <p:nvPr/>
        </p:nvGrpSpPr>
        <p:grpSpPr>
          <a:xfrm>
            <a:off x="713071" y="442688"/>
            <a:ext cx="11106456" cy="6088915"/>
            <a:chOff x="788382" y="635130"/>
            <a:chExt cx="11106456" cy="608891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C4AF606-33E3-A75E-B618-A352C32F96C3}"/>
                </a:ext>
              </a:extLst>
            </p:cNvPr>
            <p:cNvSpPr/>
            <p:nvPr/>
          </p:nvSpPr>
          <p:spPr>
            <a:xfrm>
              <a:off x="788382" y="2314256"/>
              <a:ext cx="1578272" cy="697975"/>
            </a:xfrm>
            <a:prstGeom prst="roundRect">
              <a:avLst>
                <a:gd name="adj" fmla="val 50000"/>
              </a:avLst>
            </a:prstGeom>
            <a:solidFill>
              <a:srgbClr val="1436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AA2EE0D6-62D1-2696-581C-E99EF8BAD78B}"/>
                </a:ext>
              </a:extLst>
            </p:cNvPr>
            <p:cNvSpPr/>
            <p:nvPr/>
          </p:nvSpPr>
          <p:spPr>
            <a:xfrm>
              <a:off x="4876306" y="6026070"/>
              <a:ext cx="1578272" cy="69797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HOLD</a:t>
              </a:r>
            </a:p>
          </p:txBody>
        </p:sp>
        <p:sp>
          <p:nvSpPr>
            <p:cNvPr id="62" name="Diamond 61">
              <a:extLst>
                <a:ext uri="{FF2B5EF4-FFF2-40B4-BE49-F238E27FC236}">
                  <a16:creationId xmlns:a16="http://schemas.microsoft.com/office/drawing/2014/main" id="{6847F942-C6ED-22F4-DC6D-C6CB318B7385}"/>
                </a:ext>
              </a:extLst>
            </p:cNvPr>
            <p:cNvSpPr/>
            <p:nvPr/>
          </p:nvSpPr>
          <p:spPr>
            <a:xfrm>
              <a:off x="2662138" y="1785429"/>
              <a:ext cx="1773771" cy="1809795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Flow total &gt; 0.68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E93AFC5-B924-9F77-C6A7-F60138AE6FBB}"/>
                </a:ext>
              </a:extLst>
            </p:cNvPr>
            <p:cNvSpPr/>
            <p:nvPr/>
          </p:nvSpPr>
          <p:spPr>
            <a:xfrm>
              <a:off x="10207732" y="635130"/>
              <a:ext cx="1578272" cy="69797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BUY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9FB6C8F6-A5FC-6AAD-0352-17A5DCA36833}"/>
                </a:ext>
              </a:extLst>
            </p:cNvPr>
            <p:cNvSpPr/>
            <p:nvPr/>
          </p:nvSpPr>
          <p:spPr>
            <a:xfrm>
              <a:off x="9132564" y="4395082"/>
              <a:ext cx="1578272" cy="69797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SELL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097E838-19F1-3D96-BDC1-3224DC68CD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67599" y="1782054"/>
              <a:ext cx="1801368" cy="1802438"/>
              <a:chOff x="5144409" y="3052226"/>
              <a:chExt cx="1808721" cy="1809795"/>
            </a:xfrm>
          </p:grpSpPr>
          <p:sp>
            <p:nvSpPr>
              <p:cNvPr id="68" name="Diamond 67">
                <a:extLst>
                  <a:ext uri="{FF2B5EF4-FFF2-40B4-BE49-F238E27FC236}">
                    <a16:creationId xmlns:a16="http://schemas.microsoft.com/office/drawing/2014/main" id="{33507050-73B3-9451-11A7-E606F191B13B}"/>
                  </a:ext>
                </a:extLst>
              </p:cNvPr>
              <p:cNvSpPr/>
              <p:nvPr/>
            </p:nvSpPr>
            <p:spPr>
              <a:xfrm>
                <a:off x="5161884" y="3052226"/>
                <a:ext cx="1773771" cy="1809795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89A29A2-548A-B93C-4A97-F58FAFDC0E3B}"/>
                  </a:ext>
                </a:extLst>
              </p:cNvPr>
              <p:cNvSpPr txBox="1"/>
              <p:nvPr/>
            </p:nvSpPr>
            <p:spPr>
              <a:xfrm>
                <a:off x="5144409" y="3620877"/>
                <a:ext cx="18087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Transaction count &lt; 7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C88E3C-6709-8AE1-E800-90C63E76C8F1}"/>
                </a:ext>
              </a:extLst>
            </p:cNvPr>
            <p:cNvGrpSpPr/>
            <p:nvPr/>
          </p:nvGrpSpPr>
          <p:grpSpPr>
            <a:xfrm>
              <a:off x="4767599" y="3839172"/>
              <a:ext cx="1808721" cy="1809795"/>
              <a:chOff x="8591640" y="3052473"/>
              <a:chExt cx="1808721" cy="1809795"/>
            </a:xfrm>
          </p:grpSpPr>
          <p:sp>
            <p:nvSpPr>
              <p:cNvPr id="71" name="Diamond 70">
                <a:extLst>
                  <a:ext uri="{FF2B5EF4-FFF2-40B4-BE49-F238E27FC236}">
                    <a16:creationId xmlns:a16="http://schemas.microsoft.com/office/drawing/2014/main" id="{BD7B7F8E-17E7-AA7D-FECF-4736CDE3914A}"/>
                  </a:ext>
                </a:extLst>
              </p:cNvPr>
              <p:cNvSpPr/>
              <p:nvPr/>
            </p:nvSpPr>
            <p:spPr>
              <a:xfrm>
                <a:off x="8609115" y="3052473"/>
                <a:ext cx="1773771" cy="1809795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E2A570F-708D-F64C-DE95-EF55665230B3}"/>
                  </a:ext>
                </a:extLst>
              </p:cNvPr>
              <p:cNvSpPr txBox="1"/>
              <p:nvPr/>
            </p:nvSpPr>
            <p:spPr>
              <a:xfrm>
                <a:off x="8591640" y="3671526"/>
                <a:ext cx="18087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Transaction count &gt; 24</a:t>
                </a:r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A3B11FE-F034-D531-40B6-755037BE982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41" y="2686952"/>
              <a:ext cx="2918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E2D3409-A6A3-7DF5-E2D2-81299C91A823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6568967" y="4742666"/>
              <a:ext cx="381115" cy="14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C91BF399-264B-38E2-5621-B90FC51C12D6}"/>
                </a:ext>
              </a:extLst>
            </p:cNvPr>
            <p:cNvCxnSpPr>
              <a:cxnSpLocks/>
              <a:stCxn id="62" idx="2"/>
              <a:endCxn id="61" idx="1"/>
            </p:cNvCxnSpPr>
            <p:nvPr/>
          </p:nvCxnSpPr>
          <p:spPr>
            <a:xfrm rot="16200000" flipH="1">
              <a:off x="2822748" y="4321500"/>
              <a:ext cx="2779834" cy="132728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2E0425A-8FE9-DA85-B5A5-B5A1139AB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6308" y="1339613"/>
              <a:ext cx="0" cy="4272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58BBBF3-8C12-3A3C-CE66-FAEBDB77592F}"/>
                </a:ext>
              </a:extLst>
            </p:cNvPr>
            <p:cNvCxnSpPr>
              <a:cxnSpLocks/>
            </p:cNvCxnSpPr>
            <p:nvPr/>
          </p:nvCxnSpPr>
          <p:spPr>
            <a:xfrm>
              <a:off x="5675522" y="3577756"/>
              <a:ext cx="0" cy="2743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A99C8D4-158A-8C10-DEA8-B2522916B3AF}"/>
                </a:ext>
              </a:extLst>
            </p:cNvPr>
            <p:cNvSpPr txBox="1"/>
            <p:nvPr/>
          </p:nvSpPr>
          <p:spPr>
            <a:xfrm>
              <a:off x="3123905" y="3504847"/>
              <a:ext cx="586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3DEFF1D-AC2E-EFEB-00E3-16F5F1232A5F}"/>
                </a:ext>
              </a:extLst>
            </p:cNvPr>
            <p:cNvSpPr txBox="1"/>
            <p:nvPr/>
          </p:nvSpPr>
          <p:spPr>
            <a:xfrm>
              <a:off x="4353829" y="2330684"/>
              <a:ext cx="57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F37AB90-90F8-7C2E-03E9-42AC2EF7F1F4}"/>
                </a:ext>
              </a:extLst>
            </p:cNvPr>
            <p:cNvSpPr txBox="1"/>
            <p:nvPr/>
          </p:nvSpPr>
          <p:spPr>
            <a:xfrm>
              <a:off x="6498508" y="4388416"/>
              <a:ext cx="550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3F4DFF8-1840-2767-EB98-824D9CF24A75}"/>
                </a:ext>
              </a:extLst>
            </p:cNvPr>
            <p:cNvSpPr txBox="1"/>
            <p:nvPr/>
          </p:nvSpPr>
          <p:spPr>
            <a:xfrm>
              <a:off x="6486448" y="2358360"/>
              <a:ext cx="473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5449871-D782-980B-6865-EAA0EEB1EAA8}"/>
                </a:ext>
              </a:extLst>
            </p:cNvPr>
            <p:cNvSpPr txBox="1"/>
            <p:nvPr/>
          </p:nvSpPr>
          <p:spPr>
            <a:xfrm>
              <a:off x="5254054" y="5517144"/>
              <a:ext cx="428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C16EC5-7F16-891D-AEF2-A63ED968AED2}"/>
                </a:ext>
              </a:extLst>
            </p:cNvPr>
            <p:cNvSpPr txBox="1"/>
            <p:nvPr/>
          </p:nvSpPr>
          <p:spPr>
            <a:xfrm>
              <a:off x="5254054" y="3457261"/>
              <a:ext cx="484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BD72F0B-1E1B-DCDB-EA03-56DCB07E796A}"/>
                </a:ext>
              </a:extLst>
            </p:cNvPr>
            <p:cNvGrpSpPr/>
            <p:nvPr/>
          </p:nvGrpSpPr>
          <p:grpSpPr>
            <a:xfrm>
              <a:off x="6950082" y="3839172"/>
              <a:ext cx="1808721" cy="1809795"/>
              <a:chOff x="10699101" y="1304821"/>
              <a:chExt cx="1808721" cy="1809795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4B695EF9-DADA-787C-2745-5C8D8D3B006B}"/>
                  </a:ext>
                </a:extLst>
              </p:cNvPr>
              <p:cNvSpPr/>
              <p:nvPr/>
            </p:nvSpPr>
            <p:spPr>
              <a:xfrm>
                <a:off x="10716576" y="1304821"/>
                <a:ext cx="1773771" cy="1809795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82669D-4DFE-1DE8-D6CB-245526CE0FCD}"/>
                  </a:ext>
                </a:extLst>
              </p:cNvPr>
              <p:cNvSpPr txBox="1"/>
              <p:nvPr/>
            </p:nvSpPr>
            <p:spPr>
              <a:xfrm>
                <a:off x="10699101" y="1886553"/>
                <a:ext cx="18087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Bear </a:t>
                </a:r>
                <a:b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market?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3B2F725-C953-C757-1ECC-FC84716DEE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94540" y="1767828"/>
              <a:ext cx="1800298" cy="1801368"/>
              <a:chOff x="10660765" y="3294662"/>
              <a:chExt cx="1808721" cy="1809795"/>
            </a:xfrm>
          </p:grpSpPr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0392585F-4042-2EB0-ACCF-31C2D801B6D3}"/>
                  </a:ext>
                </a:extLst>
              </p:cNvPr>
              <p:cNvSpPr/>
              <p:nvPr/>
            </p:nvSpPr>
            <p:spPr>
              <a:xfrm>
                <a:off x="10678240" y="3294662"/>
                <a:ext cx="1773771" cy="1809795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4DAD5D-6ABD-831B-29F9-BEBA8A7F5EBE}"/>
                  </a:ext>
                </a:extLst>
              </p:cNvPr>
              <p:cNvSpPr txBox="1"/>
              <p:nvPr/>
            </p:nvSpPr>
            <p:spPr>
              <a:xfrm>
                <a:off x="10660765" y="3876394"/>
                <a:ext cx="18087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Bull </a:t>
                </a:r>
                <a:b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market?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D2663ED-E730-0EDA-3B19-3A9189B6357F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4453303" y="2670245"/>
              <a:ext cx="31429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AAACDE-3BD2-9805-5EA4-ACB2D9C85D59}"/>
                </a:ext>
              </a:extLst>
            </p:cNvPr>
            <p:cNvCxnSpPr>
              <a:cxnSpLocks/>
            </p:cNvCxnSpPr>
            <p:nvPr/>
          </p:nvCxnSpPr>
          <p:spPr>
            <a:xfrm>
              <a:off x="6560418" y="2677645"/>
              <a:ext cx="353993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720EED8-B67D-F917-A351-D469DB4F0B8B}"/>
                </a:ext>
              </a:extLst>
            </p:cNvPr>
            <p:cNvCxnSpPr>
              <a:cxnSpLocks/>
            </p:cNvCxnSpPr>
            <p:nvPr/>
          </p:nvCxnSpPr>
          <p:spPr>
            <a:xfrm>
              <a:off x="8750711" y="4744069"/>
              <a:ext cx="37376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FFA48CC-304C-E52D-E8D8-CAB99313C1FA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 flipH="1">
              <a:off x="5665442" y="5633225"/>
              <a:ext cx="6517" cy="3928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73D05B-1DDC-C9A4-F1EB-57D8D9E99641}"/>
                </a:ext>
              </a:extLst>
            </p:cNvPr>
            <p:cNvSpPr txBox="1"/>
            <p:nvPr/>
          </p:nvSpPr>
          <p:spPr>
            <a:xfrm>
              <a:off x="10507084" y="1553237"/>
              <a:ext cx="473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82376FA5-A40C-6870-A640-17F825323478}"/>
                </a:ext>
              </a:extLst>
            </p:cNvPr>
            <p:cNvCxnSpPr>
              <a:cxnSpLocks/>
              <a:stCxn id="16" idx="2"/>
              <a:endCxn id="61" idx="3"/>
            </p:cNvCxnSpPr>
            <p:nvPr/>
          </p:nvCxnSpPr>
          <p:spPr>
            <a:xfrm rot="5400000">
              <a:off x="7321703" y="2702071"/>
              <a:ext cx="2805862" cy="454011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A08E7F-ABC9-ED83-5560-A8CD63BED1CC}"/>
                </a:ext>
              </a:extLst>
            </p:cNvPr>
            <p:cNvSpPr txBox="1"/>
            <p:nvPr/>
          </p:nvSpPr>
          <p:spPr>
            <a:xfrm>
              <a:off x="8688703" y="4388416"/>
              <a:ext cx="550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282F073-74B5-BC1F-2FAD-18D2F4F2A407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7854442" y="5648967"/>
              <a:ext cx="1" cy="72609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D3C69DE-2241-1951-63B3-4E30BF6BB52B}"/>
                </a:ext>
              </a:extLst>
            </p:cNvPr>
            <p:cNvSpPr txBox="1"/>
            <p:nvPr/>
          </p:nvSpPr>
          <p:spPr>
            <a:xfrm>
              <a:off x="7410416" y="5527566"/>
              <a:ext cx="550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50339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4ED6A-8018-7CAC-8207-E8FCF0317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7D5B3A-92F3-65B9-5899-2C1CC2BE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66" y="746406"/>
            <a:ext cx="12251541" cy="8657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0787FF-8E5D-BE91-74E2-C0ED1800B163}"/>
              </a:ext>
            </a:extLst>
          </p:cNvPr>
          <p:cNvSpPr txBox="1"/>
          <p:nvPr/>
        </p:nvSpPr>
        <p:spPr>
          <a:xfrm>
            <a:off x="-3442028" y="588295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Conceptual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2C44E-984B-C0EB-0B50-732D6646CF03}"/>
              </a:ext>
            </a:extLst>
          </p:cNvPr>
          <p:cNvSpPr txBox="1"/>
          <p:nvPr/>
        </p:nvSpPr>
        <p:spPr>
          <a:xfrm>
            <a:off x="-3442029" y="1795846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Three components: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A7EFC-D68E-E122-DA6B-FF3B9E9B92B5}"/>
              </a:ext>
            </a:extLst>
          </p:cNvPr>
          <p:cNvSpPr txBox="1"/>
          <p:nvPr/>
        </p:nvSpPr>
        <p:spPr>
          <a:xfrm>
            <a:off x="-3442030" y="2213545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A1B48D-EA7D-A0E1-41F0-32A7A0B7E17D}"/>
              </a:ext>
            </a:extLst>
          </p:cNvPr>
          <p:cNvSpPr txBox="1"/>
          <p:nvPr/>
        </p:nvSpPr>
        <p:spPr>
          <a:xfrm>
            <a:off x="599026" y="7442800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Additional library: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8E5C76-A771-238F-80B7-E2E035406E37}"/>
              </a:ext>
            </a:extLst>
          </p:cNvPr>
          <p:cNvSpPr txBox="1"/>
          <p:nvPr/>
        </p:nvSpPr>
        <p:spPr>
          <a:xfrm>
            <a:off x="599025" y="7860499"/>
            <a:ext cx="309692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backtrader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scikit-learn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20C0BB-E052-27B3-5C06-51B8E42C54DC}"/>
              </a:ext>
            </a:extLst>
          </p:cNvPr>
          <p:cNvSpPr/>
          <p:nvPr/>
        </p:nvSpPr>
        <p:spPr>
          <a:xfrm rot="5400000">
            <a:off x="-379326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2B7368-2630-78DC-1B22-695E7A03574A}"/>
              </a:ext>
            </a:extLst>
          </p:cNvPr>
          <p:cNvGrpSpPr>
            <a:grpSpLocks noChangeAspect="1"/>
          </p:cNvGrpSpPr>
          <p:nvPr/>
        </p:nvGrpSpPr>
        <p:grpSpPr>
          <a:xfrm>
            <a:off x="-5451038" y="-2005225"/>
            <a:ext cx="21618580" cy="13463697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B94C82-A9C3-F1F8-ADA7-62FE33CCF6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60857382-1565-9EFC-1DCD-DF3DC8F97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EF7B42-A6E6-87B7-EBAF-428DC511BCD3}"/>
              </a:ext>
            </a:extLst>
          </p:cNvPr>
          <p:cNvSpPr txBox="1"/>
          <p:nvPr/>
        </p:nvSpPr>
        <p:spPr>
          <a:xfrm>
            <a:off x="599026" y="588295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23F05-B0F4-8CBF-3DB8-31E9E04CF6E7}"/>
              </a:ext>
            </a:extLst>
          </p:cNvPr>
          <p:cNvSpPr txBox="1"/>
          <p:nvPr/>
        </p:nvSpPr>
        <p:spPr>
          <a:xfrm>
            <a:off x="599025" y="1254358"/>
            <a:ext cx="3096929" cy="26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Trading data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b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funds and fees)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188C6-2D9C-8AE1-0B9A-0A1775623C19}"/>
              </a:ext>
            </a:extLst>
          </p:cNvPr>
          <p:cNvSpPr txBox="1"/>
          <p:nvPr/>
        </p:nvSpPr>
        <p:spPr>
          <a:xfrm>
            <a:off x="569534" y="-4288505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B60DEF-AD7D-2565-FA24-CD20B51CA4DA}"/>
              </a:ext>
            </a:extLst>
          </p:cNvPr>
          <p:cNvSpPr txBox="1"/>
          <p:nvPr/>
        </p:nvSpPr>
        <p:spPr>
          <a:xfrm>
            <a:off x="569532" y="-2952232"/>
            <a:ext cx="3096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and label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future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trend based on regime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0F08A-4346-AAC2-641B-4B90C9B6318B}"/>
              </a:ext>
            </a:extLst>
          </p:cNvPr>
          <p:cNvSpPr txBox="1"/>
          <p:nvPr/>
        </p:nvSpPr>
        <p:spPr>
          <a:xfrm>
            <a:off x="569533" y="-3528036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components:</a:t>
            </a:r>
          </a:p>
        </p:txBody>
      </p:sp>
    </p:spTree>
    <p:extLst>
      <p:ext uri="{BB962C8B-B14F-4D97-AF65-F5344CB8AC3E}">
        <p14:creationId xmlns:p14="http://schemas.microsoft.com/office/powerpoint/2010/main" val="3165285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559E9-439C-A48E-7D55-787BD2886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438CC3F-B384-2B6C-5830-D838DD620726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2877E-A68F-921A-AF4B-8FA7C181F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75" y="-2929467"/>
            <a:ext cx="17198302" cy="1215319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71B83F1-9567-9EA9-3D70-4D480D9A2486}"/>
              </a:ext>
            </a:extLst>
          </p:cNvPr>
          <p:cNvGrpSpPr>
            <a:grpSpLocks noChangeAspect="1"/>
          </p:cNvGrpSpPr>
          <p:nvPr/>
        </p:nvGrpSpPr>
        <p:grpSpPr>
          <a:xfrm>
            <a:off x="-205204" y="-109728"/>
            <a:ext cx="14559308" cy="9067298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1CEDF6-2A71-2CDB-D6A8-4C0B0DD2EAE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7A1F7BA5-A5A9-2478-9B71-95CA6F8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9148BE-8496-3497-FA2E-40EDB6394839}"/>
              </a:ext>
            </a:extLst>
          </p:cNvPr>
          <p:cNvSpPr txBox="1"/>
          <p:nvPr/>
        </p:nvSpPr>
        <p:spPr>
          <a:xfrm>
            <a:off x="569534" y="588295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4F5D0-A106-D943-5960-8FAA2D7AF09D}"/>
              </a:ext>
            </a:extLst>
          </p:cNvPr>
          <p:cNvSpPr txBox="1"/>
          <p:nvPr/>
        </p:nvSpPr>
        <p:spPr>
          <a:xfrm>
            <a:off x="569532" y="1924568"/>
            <a:ext cx="3096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and label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future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trend based on regime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50405F-C299-EF5F-7537-7FB72D6E1033}"/>
              </a:ext>
            </a:extLst>
          </p:cNvPr>
          <p:cNvSpPr txBox="1"/>
          <p:nvPr/>
        </p:nvSpPr>
        <p:spPr>
          <a:xfrm>
            <a:off x="569533" y="134876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components: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925F6-B6A1-F207-F8A8-317D721022BC}"/>
              </a:ext>
            </a:extLst>
          </p:cNvPr>
          <p:cNvSpPr txBox="1"/>
          <p:nvPr/>
        </p:nvSpPr>
        <p:spPr>
          <a:xfrm>
            <a:off x="626684" y="7293895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FAA38-EFCF-49DB-C39A-12279BD252C2}"/>
              </a:ext>
            </a:extLst>
          </p:cNvPr>
          <p:cNvSpPr txBox="1"/>
          <p:nvPr/>
        </p:nvSpPr>
        <p:spPr>
          <a:xfrm>
            <a:off x="626683" y="7959958"/>
            <a:ext cx="3096929" cy="26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Trading data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b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funds and fees)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</p:spTree>
    <p:extLst>
      <p:ext uri="{BB962C8B-B14F-4D97-AF65-F5344CB8AC3E}">
        <p14:creationId xmlns:p14="http://schemas.microsoft.com/office/powerpoint/2010/main" val="836470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46A34-1824-228C-A046-FBEC29E42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611C12-88BE-3262-D550-1013B92DAF28}"/>
              </a:ext>
            </a:extLst>
          </p:cNvPr>
          <p:cNvSpPr txBox="1"/>
          <p:nvPr/>
        </p:nvSpPr>
        <p:spPr>
          <a:xfrm>
            <a:off x="601415" y="608748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Model Training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EA6661-8181-C4DF-6C90-C29C5324A4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15" t="12720" r="13347" b="30575"/>
          <a:stretch/>
        </p:blipFill>
        <p:spPr>
          <a:xfrm>
            <a:off x="4474322" y="263175"/>
            <a:ext cx="5728138" cy="6233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1EFA7E-240D-C0AA-0A40-69BD9A09BD84}"/>
              </a:ext>
            </a:extLst>
          </p:cNvPr>
          <p:cNvSpPr txBox="1"/>
          <p:nvPr/>
        </p:nvSpPr>
        <p:spPr>
          <a:xfrm>
            <a:off x="601415" y="1765279"/>
            <a:ext cx="428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This is how we train our ML models.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1B89C-CDE7-C619-552A-A84545ED5F0A}"/>
              </a:ext>
            </a:extLst>
          </p:cNvPr>
          <p:cNvSpPr txBox="1"/>
          <p:nvPr/>
        </p:nvSpPr>
        <p:spPr>
          <a:xfrm>
            <a:off x="601413" y="7711426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CryptoQuant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Glassnode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Coinglass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98F79-046A-DFFB-EBFB-70FFDBB34136}"/>
              </a:ext>
            </a:extLst>
          </p:cNvPr>
          <p:cNvSpPr txBox="1"/>
          <p:nvPr/>
        </p:nvSpPr>
        <p:spPr>
          <a:xfrm>
            <a:off x="601414" y="7311316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Data source: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E8931-B373-C9A9-5F26-6A4D7A192A78}"/>
              </a:ext>
            </a:extLst>
          </p:cNvPr>
          <p:cNvSpPr txBox="1"/>
          <p:nvPr/>
        </p:nvSpPr>
        <p:spPr>
          <a:xfrm>
            <a:off x="601413" y="9870800"/>
            <a:ext cx="3560277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Combine datasets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Remove unused attributes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7EA24-5E39-0260-AED8-3AE538D33173}"/>
              </a:ext>
            </a:extLst>
          </p:cNvPr>
          <p:cNvSpPr txBox="1"/>
          <p:nvPr/>
        </p:nvSpPr>
        <p:spPr>
          <a:xfrm>
            <a:off x="601414" y="9470690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5CCF9-EBA5-B227-12C9-A87C9ADDB1F7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812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31C95-DEE8-0D89-4FD1-F9C72DFD3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94255-88C1-FCD3-EF79-0D5EF3228A6B}"/>
              </a:ext>
            </a:extLst>
          </p:cNvPr>
          <p:cNvSpPr txBox="1"/>
          <p:nvPr/>
        </p:nvSpPr>
        <p:spPr>
          <a:xfrm>
            <a:off x="601415" y="608748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Model Training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A262E-2C8F-0BE0-7EC8-167034ED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15" t="12720" r="13347" b="30575"/>
          <a:stretch/>
        </p:blipFill>
        <p:spPr>
          <a:xfrm>
            <a:off x="4474322" y="263175"/>
            <a:ext cx="5728138" cy="62335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E49B03-56E6-049C-96E6-820C1520BDC4}"/>
              </a:ext>
            </a:extLst>
          </p:cNvPr>
          <p:cNvSpPr txBox="1"/>
          <p:nvPr/>
        </p:nvSpPr>
        <p:spPr>
          <a:xfrm>
            <a:off x="601413" y="2225024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CryptoQuant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Glassnode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Coinglass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132CA-9919-2DA0-9788-F6A8313E7E47}"/>
              </a:ext>
            </a:extLst>
          </p:cNvPr>
          <p:cNvSpPr txBox="1"/>
          <p:nvPr/>
        </p:nvSpPr>
        <p:spPr>
          <a:xfrm>
            <a:off x="601414" y="18249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Data source: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2D56E-C358-AE38-EDD6-5E4CBD6B4DFF}"/>
              </a:ext>
            </a:extLst>
          </p:cNvPr>
          <p:cNvSpPr txBox="1"/>
          <p:nvPr/>
        </p:nvSpPr>
        <p:spPr>
          <a:xfrm>
            <a:off x="601413" y="4384398"/>
            <a:ext cx="3560277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Combine datasets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Remove unused attributes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0E952-03FC-C2D4-8371-829929C46F62}"/>
              </a:ext>
            </a:extLst>
          </p:cNvPr>
          <p:cNvSpPr txBox="1"/>
          <p:nvPr/>
        </p:nvSpPr>
        <p:spPr>
          <a:xfrm>
            <a:off x="601414" y="3984288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C878F47-4963-3056-70F9-7E5A0E313A9D}"/>
              </a:ext>
            </a:extLst>
          </p:cNvPr>
          <p:cNvSpPr/>
          <p:nvPr/>
        </p:nvSpPr>
        <p:spPr>
          <a:xfrm>
            <a:off x="6271519" y="2501047"/>
            <a:ext cx="2127046" cy="634588"/>
          </a:xfrm>
          <a:prstGeom prst="roundRect">
            <a:avLst>
              <a:gd name="adj" fmla="val 6852"/>
            </a:avLst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AC73B-9B62-A55F-22EF-78493DC9B7B9}"/>
              </a:ext>
            </a:extLst>
          </p:cNvPr>
          <p:cNvSpPr txBox="1"/>
          <p:nvPr/>
        </p:nvSpPr>
        <p:spPr>
          <a:xfrm>
            <a:off x="-4531028" y="1765279"/>
            <a:ext cx="428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This is how we train our ML models.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32219-62DF-094D-0B00-4CDB0B2D46F5}"/>
              </a:ext>
            </a:extLst>
          </p:cNvPr>
          <p:cNvSpPr txBox="1"/>
          <p:nvPr/>
        </p:nvSpPr>
        <p:spPr>
          <a:xfrm>
            <a:off x="753813" y="7922817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Bull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Bear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8B47E-F349-5855-74D5-8F4BD8B8F945}"/>
              </a:ext>
            </a:extLst>
          </p:cNvPr>
          <p:cNvSpPr txBox="1"/>
          <p:nvPr/>
        </p:nvSpPr>
        <p:spPr>
          <a:xfrm>
            <a:off x="753814" y="7522707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Types of market regime: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7B2EB-0FBB-A9D6-F17B-9B1D07243C29}"/>
              </a:ext>
            </a:extLst>
          </p:cNvPr>
          <p:cNvSpPr txBox="1"/>
          <p:nvPr/>
        </p:nvSpPr>
        <p:spPr>
          <a:xfrm>
            <a:off x="753813" y="10082191"/>
            <a:ext cx="35602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HMM models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Clustering models 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(e.g. k-means algorithm)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E9733-B5A3-5380-2096-92A682252F16}"/>
              </a:ext>
            </a:extLst>
          </p:cNvPr>
          <p:cNvSpPr txBox="1"/>
          <p:nvPr/>
        </p:nvSpPr>
        <p:spPr>
          <a:xfrm>
            <a:off x="753814" y="9682081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E5FE4-8B6A-93C4-DE50-7884A92D11B6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00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E592-8A88-9FB9-8784-94C6057DE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7DD99-A7F3-0166-2864-6E2054B68956}"/>
              </a:ext>
            </a:extLst>
          </p:cNvPr>
          <p:cNvSpPr txBox="1"/>
          <p:nvPr/>
        </p:nvSpPr>
        <p:spPr>
          <a:xfrm>
            <a:off x="601415" y="608748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Model Training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B673B6-4267-E94E-2049-BAA02F4A78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15" t="12720" r="13347" b="30575"/>
          <a:stretch/>
        </p:blipFill>
        <p:spPr>
          <a:xfrm>
            <a:off x="4474322" y="263175"/>
            <a:ext cx="5728138" cy="62335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58DBFC-85C6-724F-8D33-52A88C340E79}"/>
              </a:ext>
            </a:extLst>
          </p:cNvPr>
          <p:cNvSpPr txBox="1"/>
          <p:nvPr/>
        </p:nvSpPr>
        <p:spPr>
          <a:xfrm>
            <a:off x="601413" y="2225024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Bull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Bear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D52B5-A404-DC73-D51F-5F8BA19B9917}"/>
              </a:ext>
            </a:extLst>
          </p:cNvPr>
          <p:cNvSpPr txBox="1"/>
          <p:nvPr/>
        </p:nvSpPr>
        <p:spPr>
          <a:xfrm>
            <a:off x="601414" y="18249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Types of market regime: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7C910-4CB1-BE8C-E6DC-8E41E848CDA1}"/>
              </a:ext>
            </a:extLst>
          </p:cNvPr>
          <p:cNvSpPr txBox="1"/>
          <p:nvPr/>
        </p:nvSpPr>
        <p:spPr>
          <a:xfrm>
            <a:off x="601413" y="4384398"/>
            <a:ext cx="35602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HMM models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Clustering models 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(e.g. k-means algorithm)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6A2E9-3B43-68AD-8BE6-FBBE64063F8B}"/>
              </a:ext>
            </a:extLst>
          </p:cNvPr>
          <p:cNvSpPr txBox="1"/>
          <p:nvPr/>
        </p:nvSpPr>
        <p:spPr>
          <a:xfrm>
            <a:off x="601414" y="3984288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6096F0-56A9-7F65-C72A-E5346F5E8AB4}"/>
              </a:ext>
            </a:extLst>
          </p:cNvPr>
          <p:cNvSpPr/>
          <p:nvPr/>
        </p:nvSpPr>
        <p:spPr>
          <a:xfrm>
            <a:off x="6299144" y="3385272"/>
            <a:ext cx="2127046" cy="634588"/>
          </a:xfrm>
          <a:prstGeom prst="roundRect">
            <a:avLst>
              <a:gd name="adj" fmla="val 6852"/>
            </a:avLst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D83BB-727C-EE46-BB43-5B14540FCFC2}"/>
              </a:ext>
            </a:extLst>
          </p:cNvPr>
          <p:cNvSpPr txBox="1"/>
          <p:nvPr/>
        </p:nvSpPr>
        <p:spPr>
          <a:xfrm>
            <a:off x="-3906677" y="2377424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CryptoQuant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Glassnode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Coinglass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B9E7A-0310-4245-43E7-8B78117745BF}"/>
              </a:ext>
            </a:extLst>
          </p:cNvPr>
          <p:cNvSpPr txBox="1"/>
          <p:nvPr/>
        </p:nvSpPr>
        <p:spPr>
          <a:xfrm>
            <a:off x="-3906676" y="19773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Data source: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0A269-CD23-55F5-83A8-291B7A60FEDB}"/>
              </a:ext>
            </a:extLst>
          </p:cNvPr>
          <p:cNvSpPr txBox="1"/>
          <p:nvPr/>
        </p:nvSpPr>
        <p:spPr>
          <a:xfrm>
            <a:off x="-3906677" y="4536798"/>
            <a:ext cx="3560277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Combine datasets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Remove unused attributes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B15956-B05E-0BC3-2C3D-179299F3032F}"/>
              </a:ext>
            </a:extLst>
          </p:cNvPr>
          <p:cNvSpPr txBox="1"/>
          <p:nvPr/>
        </p:nvSpPr>
        <p:spPr>
          <a:xfrm>
            <a:off x="-3906676" y="4136688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164EB-85FF-FF8D-530D-B72EA69D6911}"/>
              </a:ext>
            </a:extLst>
          </p:cNvPr>
          <p:cNvSpPr txBox="1"/>
          <p:nvPr/>
        </p:nvSpPr>
        <p:spPr>
          <a:xfrm>
            <a:off x="672533" y="7792017"/>
            <a:ext cx="3736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Split dataset into training and testing sets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Apply classification algorithm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Evaluate model and improvise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E60CB3-237A-FD1C-DA8E-9B78C1D44230}"/>
              </a:ext>
            </a:extLst>
          </p:cNvPr>
          <p:cNvSpPr txBox="1"/>
          <p:nvPr/>
        </p:nvSpPr>
        <p:spPr>
          <a:xfrm>
            <a:off x="601414" y="7311316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8903A-2DCD-0CEB-B652-D5ABB5C9881E}"/>
              </a:ext>
            </a:extLst>
          </p:cNvPr>
          <p:cNvSpPr txBox="1"/>
          <p:nvPr/>
        </p:nvSpPr>
        <p:spPr>
          <a:xfrm>
            <a:off x="672533" y="10564544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1AD79-FFD6-B1B1-AEEA-3448FDB57F4C}"/>
              </a:ext>
            </a:extLst>
          </p:cNvPr>
          <p:cNvSpPr txBox="1"/>
          <p:nvPr/>
        </p:nvSpPr>
        <p:spPr>
          <a:xfrm>
            <a:off x="601413" y="10181941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6EE7DC-0AF7-2DD2-F4DD-A40E984FCCB1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8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603def3-019b-4072-95af-bc57e263e98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B128436003CA45A0F8B53899449021" ma:contentTypeVersion="13" ma:contentTypeDescription="Create a new document." ma:contentTypeScope="" ma:versionID="32269d96f9e5bf00c068d3bb7a576b5f">
  <xsd:schema xmlns:xsd="http://www.w3.org/2001/XMLSchema" xmlns:xs="http://www.w3.org/2001/XMLSchema" xmlns:p="http://schemas.microsoft.com/office/2006/metadata/properties" xmlns:ns3="d6336222-6dac-4b28-ad99-2204a74cf74c" xmlns:ns4="9603def3-019b-4072-95af-bc57e263e98e" targetNamespace="http://schemas.microsoft.com/office/2006/metadata/properties" ma:root="true" ma:fieldsID="6ab6345b2a2f4d2a1c657917fff9c232" ns3:_="" ns4:_="">
    <xsd:import namespace="d6336222-6dac-4b28-ad99-2204a74cf74c"/>
    <xsd:import namespace="9603def3-019b-4072-95af-bc57e263e98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36222-6dac-4b28-ad99-2204a74cf74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03def3-019b-4072-95af-bc57e263e9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955B79-3177-4EB2-9DFB-60D4F9429576}">
  <ds:schemaRefs>
    <ds:schemaRef ds:uri="9603def3-019b-4072-95af-bc57e263e98e"/>
    <ds:schemaRef ds:uri="d6336222-6dac-4b28-ad99-2204a74cf7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E13AB2D-5A11-4022-838E-991E9835E9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76519D-E514-4E4C-93AE-874F2CA32840}">
  <ds:schemaRefs>
    <ds:schemaRef ds:uri="9603def3-019b-4072-95af-bc57e263e98e"/>
    <ds:schemaRef ds:uri="d6336222-6dac-4b28-ad99-2204a74cf7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1615</Words>
  <Application>Microsoft Macintosh PowerPoint</Application>
  <PresentationFormat>Widescreen</PresentationFormat>
  <Paragraphs>422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 Jun Hong</dc:creator>
  <cp:lastModifiedBy>LIM BENG RHUI</cp:lastModifiedBy>
  <cp:revision>6</cp:revision>
  <cp:lastPrinted>2025-04-12T12:53:20Z</cp:lastPrinted>
  <dcterms:created xsi:type="dcterms:W3CDTF">2025-04-10T07:36:25Z</dcterms:created>
  <dcterms:modified xsi:type="dcterms:W3CDTF">2025-04-12T12:53:22Z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0x0101002BB128436003CA45A0F8B53899449021</vt:lpwstr>
  </property>
</Properties>
</file>