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Raleway ExtraBold"/>
      <p:bold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Fira Sans SemiBold"/>
      <p:regular r:id="rId34"/>
      <p:bold r:id="rId35"/>
      <p:italic r:id="rId36"/>
      <p:boldItalic r:id="rId37"/>
    </p:embeddedFont>
    <p:embeddedFont>
      <p:font typeface="Fira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Manash Manda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-italic.fntdata"/><Relationship Id="rId20" Type="http://schemas.openxmlformats.org/officeDocument/2006/relationships/slide" Target="slides/slide15.xml"/><Relationship Id="rId41" Type="http://schemas.openxmlformats.org/officeDocument/2006/relationships/font" Target="fonts/Fira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ExtraBold-bold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FiraSansSemiBold-bold.fntdata"/><Relationship Id="rId12" Type="http://schemas.openxmlformats.org/officeDocument/2006/relationships/slide" Target="slides/slide7.xml"/><Relationship Id="rId34" Type="http://schemas.openxmlformats.org/officeDocument/2006/relationships/font" Target="fonts/FiraSansSemiBold-regular.fntdata"/><Relationship Id="rId15" Type="http://schemas.openxmlformats.org/officeDocument/2006/relationships/slide" Target="slides/slide10.xml"/><Relationship Id="rId37" Type="http://schemas.openxmlformats.org/officeDocument/2006/relationships/font" Target="fonts/FiraSansSemiBold-boldItalic.fntdata"/><Relationship Id="rId14" Type="http://schemas.openxmlformats.org/officeDocument/2006/relationships/slide" Target="slides/slide9.xml"/><Relationship Id="rId36" Type="http://schemas.openxmlformats.org/officeDocument/2006/relationships/font" Target="fonts/FiraSansSemiBold-italic.fntdata"/><Relationship Id="rId17" Type="http://schemas.openxmlformats.org/officeDocument/2006/relationships/slide" Target="slides/slide12.xml"/><Relationship Id="rId39" Type="http://schemas.openxmlformats.org/officeDocument/2006/relationships/font" Target="fonts/FiraSans-bold.fntdata"/><Relationship Id="rId16" Type="http://schemas.openxmlformats.org/officeDocument/2006/relationships/slide" Target="slides/slide11.xml"/><Relationship Id="rId38" Type="http://schemas.openxmlformats.org/officeDocument/2006/relationships/font" Target="fonts/Fira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7-20T14:13:43.833">
    <p:pos x="159" y="898"/>
    <p:text>Softmax Classifier Model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8-07-20T21:55:49.613">
    <p:pos x="1386" y="1381"/>
    <p:text>Cost Chart
1 - Insertion and Deletion
2 - Substitution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8-07-21T11:31:30.119">
    <p:pos x="193" y="1000"/>
    <p:text>Stem of word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e31a3f975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e31a3f975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e31a3f975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e31a3f975_4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e31a3f975_4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e31a3f975_4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e31a3f975_4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e31a3f975_4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e31a3f975_4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e31a3f975_1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e31a3f975_1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e31a3f975_1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e31a3f975_1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e31a3f975_1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e31a3f975_1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e31a3f975_12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e31a3f975_12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e31a3f975_12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e31a3f975_1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e31a3f975_1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e31a3f975_12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e31a3f975_12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e31a3f975_12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e31a3f975_12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e31a3f975_12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e31a3f975_12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e31a3f975_12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e31a3f975_12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e31a3f975_12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e31a3f975_12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e31a3f975_4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3e31a3f975_4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3e31a3f975_4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e31a3f975_12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e31a3f975_12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e31a3f975_12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e31a3f975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e31a3f975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e31a3f975_1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e31a3f975_12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e31a3f975_12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e31a3f975_12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e31a3f975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e31a3f975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3e31a3f975_1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e31a3f975_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e31a3f975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3e31a3f975_1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e31a3f975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e31a3f975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3e31a3f975_1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e31a3f975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e31a3f975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3e31a3f975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e31a3f975_3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e31a3f975_3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3e31a3f975_3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e31a3f975_3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e31a3f975_3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3e31a3f975_3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e31a3f975_3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e31a3f975_3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e31a3f975_3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90512" y="6262688"/>
            <a:ext cx="1457325" cy="426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07200"/>
            <a:ext cx="12195175" cy="793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2.xml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microsoft.com/en-us/research/wp-content/uploads/2016/11/MCTest_EMNLP2013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3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karthikncode/nlp-dataset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450" y="1815300"/>
            <a:ext cx="3500849" cy="350084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/>
          <p:nvPr/>
        </p:nvSpPr>
        <p:spPr>
          <a:xfrm>
            <a:off x="300450" y="374300"/>
            <a:ext cx="11591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Raleway ExtraBold"/>
                <a:ea typeface="Raleway ExtraBold"/>
                <a:cs typeface="Raleway ExtraBold"/>
                <a:sym typeface="Raleway ExtraBold"/>
              </a:rPr>
              <a:t>SQuAD: 100,000+ Questions for Machine Comprehension of Text</a:t>
            </a:r>
            <a:endParaRPr sz="290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5" name="Google Shape;35;p4"/>
          <p:cNvSpPr txBox="1"/>
          <p:nvPr/>
        </p:nvSpPr>
        <p:spPr>
          <a:xfrm>
            <a:off x="8635675" y="1028525"/>
            <a:ext cx="3071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Fira Sans"/>
                <a:ea typeface="Fira Sans"/>
                <a:cs typeface="Fira Sans"/>
                <a:sym typeface="Fira Sans"/>
              </a:rPr>
              <a:t>Rajpurkar et. al.</a:t>
            </a:r>
            <a:endParaRPr b="1" sz="15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36" name="Google Shape;36;p4"/>
          <p:cNvCxnSpPr/>
          <p:nvPr/>
        </p:nvCxnSpPr>
        <p:spPr>
          <a:xfrm>
            <a:off x="5290800" y="1415625"/>
            <a:ext cx="0" cy="476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4"/>
          <p:cNvSpPr txBox="1"/>
          <p:nvPr/>
        </p:nvSpPr>
        <p:spPr>
          <a:xfrm>
            <a:off x="5679975" y="3980250"/>
            <a:ext cx="53328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Fira Sans"/>
                <a:ea typeface="Fira Sans"/>
                <a:cs typeface="Fira Sans"/>
                <a:sym typeface="Fira Sans"/>
              </a:rPr>
              <a:t>Presented By:</a:t>
            </a:r>
            <a:endParaRPr b="1" sz="1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Fira Sans"/>
                <a:ea typeface="Fira Sans"/>
                <a:cs typeface="Fira Sans"/>
                <a:sym typeface="Fira Sans"/>
              </a:rPr>
              <a:t>Manash</a:t>
            </a:r>
            <a:endParaRPr sz="1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Fira Sans"/>
                <a:ea typeface="Fira Sans"/>
                <a:cs typeface="Fira Sans"/>
                <a:sym typeface="Fira Sans"/>
              </a:rPr>
              <a:t>Co-founder,      engali.AI</a:t>
            </a:r>
            <a:endParaRPr sz="1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Fira Sans"/>
                <a:ea typeface="Fira Sans"/>
                <a:cs typeface="Fira Sans"/>
                <a:sym typeface="Fira Sans"/>
              </a:rPr>
              <a:t>Research Assistant - Data Science</a:t>
            </a:r>
            <a:endParaRPr sz="19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8" name="Google Shape;3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875" y="4621650"/>
            <a:ext cx="296599" cy="29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"/>
          <p:cNvPicPr preferRelativeResize="0"/>
          <p:nvPr/>
        </p:nvPicPr>
        <p:blipFill rotWithShape="1">
          <a:blip r:embed="rId4">
            <a:alphaModFix/>
          </a:blip>
          <a:srcRect b="35038" l="41502" r="39427" t="22762"/>
          <a:stretch/>
        </p:blipFill>
        <p:spPr>
          <a:xfrm>
            <a:off x="9526944" y="4621650"/>
            <a:ext cx="567811" cy="70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/>
        </p:nvSpPr>
        <p:spPr>
          <a:xfrm>
            <a:off x="762675" y="988375"/>
            <a:ext cx="11281200" cy="56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1475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AutoNum type="arabicPeriod"/>
            </a:pPr>
            <a:r>
              <a:rPr b="1"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Diversity in Answers</a:t>
            </a:r>
            <a:endParaRPr b="1"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AutoNum type="alphaLcPeriod"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Separating numerical and non numerical answers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AutoNum type="alphaLcPeriod"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Non numericals are categorized using </a:t>
            </a:r>
            <a:r>
              <a:rPr b="1"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POS</a:t>
            </a: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tags generated by Stanford CoreNLP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AutoNum type="arabicPeriod"/>
            </a:pPr>
            <a:r>
              <a:rPr b="1"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Reasoning required to answer questions</a:t>
            </a:r>
            <a:endParaRPr b="1"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AutoNum type="alphaLcPeriod"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Labeling total dataset into following categories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6075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50"/>
              <a:buFont typeface="Roboto"/>
              <a:buAutoNum type="romanLcPeriod"/>
            </a:pPr>
            <a:r>
              <a:rPr b="1" lang="en-US" sz="18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Lexical variation</a:t>
            </a:r>
            <a:r>
              <a:rPr lang="en-US" sz="18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(synonymy) -  Question and answer sentences synonymous</a:t>
            </a:r>
            <a:endParaRPr sz="18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6075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50"/>
              <a:buFont typeface="Roboto"/>
              <a:buAutoNum type="romanLcPeriod"/>
            </a:pPr>
            <a:r>
              <a:rPr b="1" lang="en-US" sz="18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Lexical variation</a:t>
            </a:r>
            <a:r>
              <a:rPr lang="en-US" sz="18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(word knowledge) - Require word knowledge to resolve connection</a:t>
            </a:r>
            <a:endParaRPr sz="18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6075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50"/>
              <a:buFont typeface="Roboto"/>
              <a:buAutoNum type="romanLcPeriod"/>
            </a:pPr>
            <a:r>
              <a:rPr b="1" lang="en-US" sz="18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Syntactic variation</a:t>
            </a:r>
            <a:r>
              <a:rPr lang="en-US" sz="18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Paraphrased form of a question doesn’t match with the answer</a:t>
            </a:r>
            <a:endParaRPr sz="18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6075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50"/>
              <a:buFont typeface="Roboto"/>
              <a:buAutoNum type="romanLcPeriod"/>
            </a:pPr>
            <a:r>
              <a:rPr b="1" lang="en-US" sz="18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Multiple sentence reasoning - </a:t>
            </a:r>
            <a:r>
              <a:rPr lang="en-US" sz="18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Higher level fusion of multi sentence</a:t>
            </a:r>
            <a:endParaRPr sz="18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6075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50"/>
              <a:buFont typeface="Roboto"/>
              <a:buAutoNum type="romanLcPeriod"/>
            </a:pPr>
            <a:r>
              <a:rPr b="1" lang="en-US" sz="18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Ambiguous</a:t>
            </a:r>
            <a:endParaRPr b="1" sz="18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 u="sng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0" y="0"/>
            <a:ext cx="12192000" cy="8898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   Dataset Analysis</a:t>
            </a:r>
            <a:endParaRPr sz="36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/>
        </p:nvSpPr>
        <p:spPr>
          <a:xfrm>
            <a:off x="307950" y="978425"/>
            <a:ext cx="11576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   Stratification by syntactic divergence</a:t>
            </a:r>
            <a:endParaRPr b="1"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automatic method to quantify the syntactic divergence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 u="sng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0" y="0"/>
            <a:ext cx="12192000" cy="8898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   Dataset Analysis (contd.)</a:t>
            </a:r>
            <a:endParaRPr sz="36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0625" y="2193625"/>
            <a:ext cx="9757000" cy="44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/>
        </p:nvSpPr>
        <p:spPr>
          <a:xfrm>
            <a:off x="307950" y="1283225"/>
            <a:ext cx="115761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Candidate Answer Generation</a:t>
            </a:r>
            <a:endParaRPr b="1"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Assuming there are M tokens in a passage, there are O(M^2) possible answers to each question.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Stanford CoreNLP was use to prune large possible answers.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Sliding Window Baseline</a:t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13716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For each candidate answer, all candidates that have maximum overlap were kept. Then answers were chosen using </a:t>
            </a:r>
            <a:r>
              <a:rPr lang="en-US" sz="225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sliding window based method.</a:t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0" y="0"/>
            <a:ext cx="12192000" cy="8898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    Methods to Solve </a:t>
            </a:r>
            <a:endParaRPr sz="36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/>
        </p:nvSpPr>
        <p:spPr>
          <a:xfrm>
            <a:off x="0" y="988725"/>
            <a:ext cx="115761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this model, </a:t>
            </a:r>
            <a:r>
              <a:rPr b="1"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several features</a:t>
            </a:r>
            <a:r>
              <a:rPr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from each candidate answer were extracted.</a:t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b="1"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Model Details</a:t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13716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b="1"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Loss: 						</a:t>
            </a:r>
            <a:r>
              <a:rPr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Multiclass log-likelihood</a:t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13716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b="1"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Optimizer: 				</a:t>
            </a:r>
            <a:r>
              <a:rPr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Adam (Learning Rate = 0.1)</a:t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13716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b="1"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Regularization:			</a:t>
            </a:r>
            <a:r>
              <a:rPr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L2</a:t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13716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b="1"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Regularization Strength: </a:t>
            </a:r>
            <a:r>
              <a:rPr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0.1 / number of batches</a:t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0" y="0"/>
            <a:ext cx="12192000" cy="8898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    Methods to Solve (contd.)  : Logistic Regression</a:t>
            </a:r>
            <a:endParaRPr sz="36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975" y="4947950"/>
            <a:ext cx="5520049" cy="17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>
            <a:off x="0" y="0"/>
            <a:ext cx="12192000" cy="8898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    Methods to Solve (contd.)  : Features for LR Model</a:t>
            </a:r>
            <a:endParaRPr sz="36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307950" y="1283225"/>
            <a:ext cx="115761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Matching Word Frequencies (Unigram &amp; Bigram)</a:t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Sum of TF-IDF of the words that occur in both the </a:t>
            </a:r>
            <a:r>
              <a:rPr b="1"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question and the sentence containing the candidate answer.</a:t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Root Match</a:t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Matching the root of parsing dependencies from answer and question sentence.</a:t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Lengths</a:t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Number of words to the left, right, inside span and in the whole sentence.</a:t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0" y="0"/>
            <a:ext cx="12192000" cy="8898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    Methods to Solve (contd.)  : Features for LR Model</a:t>
            </a:r>
            <a:endParaRPr sz="36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307950" y="1283225"/>
            <a:ext cx="115761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Span Word Frequencies</a:t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Sum of the TF-IDF of the words in the span of question, regardless of their position.</a:t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Constituent Label</a:t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Parse tree label of the span, optionally combined with the wh-word in the question.</a:t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Span POS Tags</a:t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Sequence of the POS tags in the span. </a:t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0" y="0"/>
            <a:ext cx="12192000" cy="8898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    Methods to Solve (contd.)  : Features for LR Model</a:t>
            </a:r>
            <a:endParaRPr sz="36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307950" y="1588025"/>
            <a:ext cx="115761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Lexicalized</a:t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Lemmas</a:t>
            </a:r>
            <a:r>
              <a:rPr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of question words combined with the lemmas of words within distance 2 to the span in the sentence based on the dependency parse trees.</a:t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Dependency Tree Paths</a:t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For each word occurs in both the Q&amp;A, the path in the dependency parse tree from the word in the sentence to the span.</a:t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0" y="0"/>
            <a:ext cx="12192000" cy="8898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    Model Evaluation</a:t>
            </a:r>
            <a:endParaRPr sz="36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307950" y="1207025"/>
            <a:ext cx="115761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1475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AutoNum type="arabicPeriod"/>
            </a:pPr>
            <a:r>
              <a:rPr b="1"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Exact Match</a:t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AutoNum type="arabicPeriod"/>
            </a:pPr>
            <a:r>
              <a:rPr b="1"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(Macro-averaged) F1 Score</a:t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Loosely measures the </a:t>
            </a:r>
            <a:r>
              <a:rPr b="1"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average overlap</a:t>
            </a:r>
            <a:r>
              <a:rPr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between the prediction and ground truth answer.</a:t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Prediction and ground truth are considered as </a:t>
            </a:r>
            <a:r>
              <a:rPr b="1"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bags of tokens</a:t>
            </a:r>
            <a:r>
              <a:rPr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, then compute their F1. </a:t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Maximum F1 over all of the ground truth answers are taken for a given question, then average the score over all questions.</a:t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0" y="0"/>
            <a:ext cx="12192000" cy="8898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    Human Performance</a:t>
            </a:r>
            <a:endParaRPr sz="36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307950" y="1207025"/>
            <a:ext cx="115761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Exact Match Metric:</a:t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77% On Test Set</a:t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F1 Metric:</a:t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86.8% on Test Set</a:t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/>
          <p:nvPr/>
        </p:nvSpPr>
        <p:spPr>
          <a:xfrm>
            <a:off x="0" y="0"/>
            <a:ext cx="12192000" cy="8898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    Performance Comparison</a:t>
            </a:r>
            <a:endParaRPr sz="36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525" y="1547075"/>
            <a:ext cx="8915400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/>
          <p:nvPr/>
        </p:nvSpPr>
        <p:spPr>
          <a:xfrm>
            <a:off x="1125500" y="4444950"/>
            <a:ext cx="9245700" cy="4206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1125500" y="4918125"/>
            <a:ext cx="9245700" cy="42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0" y="0"/>
            <a:ext cx="12192000" cy="8898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   Lessons to learn from this paper</a:t>
            </a:r>
            <a:endParaRPr sz="36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46" name="Google Shape;46;p5"/>
          <p:cNvSpPr txBox="1"/>
          <p:nvPr/>
        </p:nvSpPr>
        <p:spPr>
          <a:xfrm>
            <a:off x="253100" y="1913725"/>
            <a:ext cx="11412300" cy="3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to build dataset for a unique problem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baseline models</a:t>
            </a:r>
            <a:endParaRPr b="1"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Analyze a dataset based on </a:t>
            </a:r>
            <a:r>
              <a:rPr b="1"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specific metrics (</a:t>
            </a: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one when none is available</a:t>
            </a:r>
            <a:r>
              <a:rPr b="1"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b="1"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/>
          <p:nvPr/>
        </p:nvSpPr>
        <p:spPr>
          <a:xfrm>
            <a:off x="0" y="0"/>
            <a:ext cx="12192000" cy="8898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    Effect of Syntactic Divergence</a:t>
            </a:r>
            <a:endParaRPr sz="36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125" y="1173775"/>
            <a:ext cx="7846125" cy="50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10500" y="0"/>
            <a:ext cx="12171000" cy="8898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   Conclusion</a:t>
            </a:r>
            <a:endParaRPr sz="36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307950" y="1865800"/>
            <a:ext cx="11576100" cy="3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1475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Main goal is to view datasets as a way to guide progress towards the end goal of NLU.</a:t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Based on some unique features of this dataset it differs from the most of the traditional RC and Q&amp;A datasets.</a:t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Logistic Regression model was proposed along with the dataset as a baseline model.</a:t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/>
          <p:nvPr/>
        </p:nvSpPr>
        <p:spPr>
          <a:xfrm>
            <a:off x="10500" y="0"/>
            <a:ext cx="12171000" cy="59595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Thank you all</a:t>
            </a:r>
            <a:endParaRPr sz="36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0" y="0"/>
            <a:ext cx="12192000" cy="8898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   Abstract</a:t>
            </a:r>
            <a:endParaRPr sz="36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253100" y="1426375"/>
            <a:ext cx="11412300" cy="4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b="1"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tanford </a:t>
            </a:r>
            <a:r>
              <a:rPr b="1"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</a:t>
            </a: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estion </a:t>
            </a:r>
            <a:r>
              <a:rPr b="1"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nswering </a:t>
            </a:r>
            <a:r>
              <a:rPr b="1"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ataset (SQuAD) is a </a:t>
            </a:r>
            <a:r>
              <a:rPr b="1"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reading comprehension</a:t>
            </a: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dataset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strong </a:t>
            </a:r>
            <a:r>
              <a:rPr b="1"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multinomial logistic regression model</a:t>
            </a: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was built which achieved an </a:t>
            </a:r>
            <a:r>
              <a:rPr b="1"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F1 score </a:t>
            </a: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of </a:t>
            </a:r>
            <a:r>
              <a:rPr b="1"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51.0%</a:t>
            </a:r>
            <a:endParaRPr b="1"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Where human performance is 86.8%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main challenge is to build such dataset and see how machine performs on this abstract level problem.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00" y="1194600"/>
            <a:ext cx="11957377" cy="5558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7"/>
          <p:cNvSpPr/>
          <p:nvPr/>
        </p:nvSpPr>
        <p:spPr>
          <a:xfrm>
            <a:off x="0" y="0"/>
            <a:ext cx="12192000" cy="8898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  Example</a:t>
            </a:r>
            <a:endParaRPr sz="36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0" y="0"/>
            <a:ext cx="12192000" cy="8898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   Properties of the dataset</a:t>
            </a:r>
            <a:endParaRPr sz="36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253100" y="1875700"/>
            <a:ext cx="11412300" cy="27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1475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does not provide a </a:t>
            </a:r>
            <a:r>
              <a:rPr b="1"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list of answer choices for each question</a:t>
            </a: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1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 must select the answer from all possible spans in the passage.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b="1"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Rich diversity</a:t>
            </a: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of answer types in SQuAD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Automatic </a:t>
            </a:r>
            <a:r>
              <a:rPr b="1"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techniques to quantify diversity</a:t>
            </a:r>
            <a:endParaRPr b="1"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0" y="0"/>
            <a:ext cx="12192000" cy="8898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   Assessment of Difficulty : Which Method Worked</a:t>
            </a:r>
            <a:endParaRPr sz="36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253100" y="1318300"/>
            <a:ext cx="11412300" cy="27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1475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logistic regression model was built with a range of features.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Lexicalized and dependency tree path feature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722" y="2716725"/>
            <a:ext cx="4001651" cy="390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0" y="0"/>
            <a:ext cx="12192000" cy="8898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   Assessment of Difficulty : Which Method Didn’t Work</a:t>
            </a:r>
            <a:endParaRPr sz="36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253100" y="1851700"/>
            <a:ext cx="114123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1475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 performance </a:t>
            </a:r>
            <a:r>
              <a:rPr b="1"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worsens</a:t>
            </a: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with increasing </a:t>
            </a:r>
            <a:r>
              <a:rPr lang="en-US" sz="2250" u="sng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complexity of</a:t>
            </a: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22860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AutoNum type="arabicPeriod"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Answer types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  Syntactic divergence between the question and the sentence containing the answer; </a:t>
            </a:r>
            <a:r>
              <a:rPr b="1"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but there is no degradation for humans</a:t>
            </a: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/>
          <p:nvPr/>
        </p:nvSpPr>
        <p:spPr>
          <a:xfrm>
            <a:off x="0" y="0"/>
            <a:ext cx="12192000" cy="8898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   Existing Datasets</a:t>
            </a:r>
            <a:endParaRPr sz="36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89" name="Google Shape;89;p11"/>
          <p:cNvSpPr txBox="1"/>
          <p:nvPr/>
        </p:nvSpPr>
        <p:spPr>
          <a:xfrm>
            <a:off x="233200" y="2000225"/>
            <a:ext cx="114123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1475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Reading comprehension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Open-domain Question Answering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Cloze datasets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1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Char char="-"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Answers are single word based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 u="sng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7325825" y="5386525"/>
            <a:ext cx="47319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NLP Dataset Collection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0" y="0"/>
            <a:ext cx="12192000" cy="8898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   Dataset Collection</a:t>
            </a:r>
            <a:endParaRPr sz="36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97" name="Google Shape;97;p12"/>
          <p:cNvSpPr txBox="1"/>
          <p:nvPr/>
        </p:nvSpPr>
        <p:spPr>
          <a:xfrm>
            <a:off x="1129025" y="1781250"/>
            <a:ext cx="83865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Three stages</a:t>
            </a: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of dataset collection: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AutoNum type="arabicPeriod"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Curating passages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AutoNum type="arabicPeriod"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Crowdsourcing question-answers on those passages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50"/>
              <a:buFont typeface="Roboto"/>
              <a:buAutoNum type="arabicPeriod"/>
            </a:pPr>
            <a:r>
              <a:rPr lang="en-US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Obtaining additional answers</a:t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 u="sng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