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Merriweathe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5DE8A9-C84B-4C3D-9290-8E838F470ADE}">
  <a:tblStyle styleId="{905DE8A9-C84B-4C3D-9290-8E838F470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5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03250" y="106175"/>
            <a:ext cx="8487400" cy="11611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300" dirty="0"/>
              <a:t>Predicting Average Monthly Electricity Price of Residential Sector in US</a:t>
            </a:r>
            <a:endParaRPr lang="en" sz="3300" dirty="0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488175" y="3028700"/>
            <a:ext cx="2233200" cy="57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Benhur Tedros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53349" y="1424075"/>
            <a:ext cx="8293345" cy="57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Prediction of Electricity Price </a:t>
            </a:r>
            <a:r>
              <a:rPr lang="en" sz="2400" dirty="0"/>
              <a:t>Using </a:t>
            </a:r>
            <a:r>
              <a:rPr lang="en-US" sz="2400" dirty="0"/>
              <a:t>Time Series </a:t>
            </a:r>
            <a:r>
              <a:rPr lang="en" sz="2400" dirty="0"/>
              <a:t>Algorithms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52400" y="0"/>
            <a:ext cx="8848800" cy="4350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Predicted Vs Observed electricity price of Validating Dataset</a:t>
            </a:r>
            <a:endParaRPr lang="en" sz="2200" b="1" dirty="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9177C-1BD1-4631-B542-041AC51B270F}"/>
              </a:ext>
            </a:extLst>
          </p:cNvPr>
          <p:cNvSpPr txBox="1"/>
          <p:nvPr/>
        </p:nvSpPr>
        <p:spPr>
          <a:xfrm>
            <a:off x="277586" y="597877"/>
            <a:ext cx="872361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Validating dataset: </a:t>
            </a:r>
            <a:r>
              <a:rPr lang="en-US" sz="1800" dirty="0"/>
              <a:t>the average monthly electricity price for the year of 2017. It includes the months from January to August. This dataset was used for the 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E797-B301-4ED9-8168-47077CA3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6" y="2213082"/>
            <a:ext cx="3256690" cy="2024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3F55C-7B60-4F73-900B-FA47C4E2A07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3997" y="1684084"/>
            <a:ext cx="3922320" cy="3082426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3FE806-D544-49D1-BF0B-38F643D31161}"/>
              </a:ext>
            </a:extLst>
          </p:cNvPr>
          <p:cNvCxnSpPr>
            <a:cxnSpLocks/>
          </p:cNvCxnSpPr>
          <p:nvPr/>
        </p:nvCxnSpPr>
        <p:spPr>
          <a:xfrm flipV="1">
            <a:off x="3534276" y="1684084"/>
            <a:ext cx="1389721" cy="5289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18856-4920-4FF3-ACCC-8C13901A94E1}"/>
              </a:ext>
            </a:extLst>
          </p:cNvPr>
          <p:cNvCxnSpPr>
            <a:cxnSpLocks/>
          </p:cNvCxnSpPr>
          <p:nvPr/>
        </p:nvCxnSpPr>
        <p:spPr>
          <a:xfrm>
            <a:off x="3529710" y="4237511"/>
            <a:ext cx="1394287" cy="528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 rot="-322098">
            <a:off x="215279" y="1561622"/>
            <a:ext cx="3746172" cy="2070146"/>
            <a:chOff x="1018329" y="1912853"/>
            <a:chExt cx="3047672" cy="1717267"/>
          </a:xfrm>
        </p:grpSpPr>
        <p:sp>
          <p:nvSpPr>
            <p:cNvPr id="170" name="Shape 170"/>
            <p:cNvSpPr/>
            <p:nvPr/>
          </p:nvSpPr>
          <p:spPr>
            <a:xfrm rot="2700000">
              <a:off x="1948528" y="982654"/>
              <a:ext cx="1179878" cy="3040276"/>
            </a:xfrm>
            <a:prstGeom prst="roundRect">
              <a:avLst>
                <a:gd name="adj" fmla="val 50000"/>
              </a:avLst>
            </a:prstGeom>
            <a:solidFill>
              <a:srgbClr val="004D4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83507" y="3256020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 rot="18900000">
              <a:off x="1407951" y="2005499"/>
              <a:ext cx="2658050" cy="739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Utilize the model for future forecast of average monthly residential electricity price with an error of 0.1653 cents/kwh</a:t>
              </a:r>
              <a:endPara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Shape 173"/>
          <p:cNvGrpSpPr/>
          <p:nvPr/>
        </p:nvGrpSpPr>
        <p:grpSpPr>
          <a:xfrm rot="-383752">
            <a:off x="2564832" y="773635"/>
            <a:ext cx="3686489" cy="3686489"/>
            <a:chOff x="2289097" y="753910"/>
            <a:chExt cx="3686400" cy="3686400"/>
          </a:xfrm>
        </p:grpSpPr>
        <p:sp>
          <p:nvSpPr>
            <p:cNvPr id="174" name="Shape 174"/>
            <p:cNvSpPr/>
            <p:nvPr/>
          </p:nvSpPr>
          <p:spPr>
            <a:xfrm rot="2700000">
              <a:off x="3336166" y="786563"/>
              <a:ext cx="1592263" cy="3621094"/>
            </a:xfrm>
            <a:prstGeom prst="roundRect">
              <a:avLst>
                <a:gd name="adj" fmla="val 50000"/>
              </a:avLst>
            </a:prstGeom>
            <a:solidFill>
              <a:srgbClr val="00796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69874" y="3507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00796B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 rot="-2700000">
              <a:off x="2863624" y="2047198"/>
              <a:ext cx="3128948" cy="677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State based prediction would be helpful and more effective</a:t>
              </a:r>
              <a:endPara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0" y="0"/>
            <a:ext cx="48156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rgbClr val="134F5C"/>
                </a:solidFill>
                <a:latin typeface="Maven Pro"/>
                <a:ea typeface="Maven Pro"/>
                <a:cs typeface="Maven Pro"/>
                <a:sym typeface="Maven Pro"/>
              </a:rPr>
              <a:t>Client Recommendations </a:t>
            </a:r>
          </a:p>
        </p:txBody>
      </p:sp>
      <p:grpSp>
        <p:nvGrpSpPr>
          <p:cNvPr id="178" name="Shape 178"/>
          <p:cNvGrpSpPr/>
          <p:nvPr/>
        </p:nvGrpSpPr>
        <p:grpSpPr>
          <a:xfrm rot="-383752">
            <a:off x="4933963" y="1938424"/>
            <a:ext cx="3759071" cy="1923266"/>
            <a:chOff x="2091859" y="1849575"/>
            <a:chExt cx="3758980" cy="1923220"/>
          </a:xfrm>
        </p:grpSpPr>
        <p:sp>
          <p:nvSpPr>
            <p:cNvPr id="179" name="Shape 179"/>
            <p:cNvSpPr/>
            <p:nvPr/>
          </p:nvSpPr>
          <p:spPr>
            <a:xfrm rot="2700000">
              <a:off x="3333892" y="654164"/>
              <a:ext cx="1274914" cy="3758980"/>
            </a:xfrm>
            <a:prstGeom prst="roundRect">
              <a:avLst>
                <a:gd name="adj" fmla="val 50000"/>
              </a:avLst>
            </a:prstGeom>
            <a:solidFill>
              <a:srgbClr val="00796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726695" y="3398695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00796B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 rot="18900000">
              <a:off x="2637043" y="1849575"/>
              <a:ext cx="3035623" cy="11090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Continue further research on State-based prediction </a:t>
              </a:r>
              <a:r>
                <a:rPr lang="en-US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normalized by the source running the grid </a:t>
              </a:r>
              <a:r>
                <a:rPr lang="en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electricity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8337" y="1550624"/>
            <a:ext cx="8855241" cy="2219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2950" dirty="0">
                <a:solidFill>
                  <a:srgbClr val="000000"/>
                </a:solidFill>
                <a:latin typeface="Calibri"/>
                <a:sym typeface="Calibri"/>
              </a:rPr>
              <a:t>Annually, </a:t>
            </a:r>
            <a:r>
              <a:rPr lang="en-US" sz="2950" dirty="0">
                <a:solidFill>
                  <a:srgbClr val="000000"/>
                </a:solidFill>
                <a:latin typeface="Calibri"/>
                <a:sym typeface="Calibri"/>
              </a:rPr>
              <a:t>US electric power industry provides electricity to </a:t>
            </a:r>
            <a:r>
              <a:rPr lang="en-US" sz="2950" dirty="0">
                <a:solidFill>
                  <a:srgbClr val="000000"/>
                </a:solidFill>
                <a:latin typeface="Calibri"/>
              </a:rPr>
              <a:t>residential, commercial, and industrial, transportation sectors and others. The electricity price has been varying from state to state, and from year to year.</a:t>
            </a:r>
            <a:endParaRPr lang="en" sz="2950" dirty="0">
              <a:solidFill>
                <a:srgbClr val="000000"/>
              </a:solidFill>
              <a:latin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43150" y="1372675"/>
            <a:ext cx="21951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8688" y="2034576"/>
            <a:ext cx="4053312" cy="2220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sz="1800" dirty="0"/>
              <a:t>As the change in the electricity price affects people's life, prediction of future electricity price is helpful in visualizing the overall rates for grid electricity and finding out alternative options.</a:t>
            </a:r>
            <a:endParaRPr lang="en" sz="1800" dirty="0"/>
          </a:p>
        </p:txBody>
      </p:sp>
      <p:sp>
        <p:nvSpPr>
          <p:cNvPr id="78" name="Shape 78"/>
          <p:cNvSpPr/>
          <p:nvPr/>
        </p:nvSpPr>
        <p:spPr>
          <a:xfrm>
            <a:off x="5306800" y="2277251"/>
            <a:ext cx="3155400" cy="2220299"/>
          </a:xfrm>
          <a:prstGeom prst="wedgeEllipseCallout">
            <a:avLst>
              <a:gd name="adj1" fmla="val -68452"/>
              <a:gd name="adj2" fmla="val -420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trend of electricity price has been appeared to increase in the last 20 years.</a:t>
            </a:r>
            <a:endParaRPr lang="en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B213A-9588-470F-A736-8B9A6A89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1025A-867B-4CAB-A120-A31165B2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7" y="1698171"/>
            <a:ext cx="4297680" cy="32525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85370-9962-481F-95BE-CE59831D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20" y="1698171"/>
            <a:ext cx="4079085" cy="325255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236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22300" y="364500"/>
            <a:ext cx="3533400" cy="83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Solution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80546" y="2727160"/>
            <a:ext cx="4268550" cy="2149642"/>
          </a:xfrm>
          <a:prstGeom prst="rect">
            <a:avLst/>
          </a:prstGeom>
          <a:solidFill>
            <a:srgbClr val="FFF2CC"/>
          </a:solidFill>
          <a:ln w="381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A61C00"/>
                </a:solidFill>
              </a:rPr>
              <a:t>The electric source [gasoline, coal, renewables..] varies from state and state, so does the electric price.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47449" y="1411250"/>
            <a:ext cx="4433097" cy="195759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Improvement the efficiency of grid electricity</a:t>
            </a:r>
            <a:endParaRPr lang="en" sz="2400" dirty="0"/>
          </a:p>
          <a:p>
            <a:pPr marL="342900" indent="-342900"/>
            <a:r>
              <a:rPr lang="en-US" sz="2400" dirty="0"/>
              <a:t>Finding alternative </a:t>
            </a:r>
            <a:r>
              <a:rPr lang="en" sz="2400" dirty="0"/>
              <a:t> </a:t>
            </a:r>
            <a:r>
              <a:rPr lang="en-US" sz="2400" dirty="0"/>
              <a:t>options and electricity 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4156640" y="2889680"/>
            <a:ext cx="4757116" cy="2223161"/>
            <a:chOff x="2906302" y="2798646"/>
            <a:chExt cx="1990500" cy="1805100"/>
          </a:xfrm>
        </p:grpSpPr>
        <p:sp>
          <p:nvSpPr>
            <p:cNvPr id="91" name="Shape 91"/>
            <p:cNvSpPr/>
            <p:nvPr/>
          </p:nvSpPr>
          <p:spPr>
            <a:xfrm rot="10800000" flipH="1">
              <a:off x="2906302" y="2798646"/>
              <a:ext cx="1990500" cy="18051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3033226" y="2844130"/>
              <a:ext cx="17556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BUILD </a:t>
              </a:r>
              <a:r>
                <a:rPr lang="en-US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TIME SERIES</a:t>
              </a:r>
              <a:r>
                <a:rPr lang="en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 MODEL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924917" y="3177687"/>
              <a:ext cx="1915633" cy="1299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457200" lvl="0" indent="-2286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Split validating dataset from the original</a:t>
              </a:r>
            </a:p>
            <a:p>
              <a:pPr marL="457200" lvl="0" indent="-2286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Split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the non-validating </a:t>
              </a: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dataset into training and testing dataset</a:t>
              </a:r>
            </a:p>
            <a:p>
              <a:pPr marL="228600"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</a:pP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C) ARIMA</a:t>
              </a: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 models are fitted to the training dataset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and tested on testing dataset to select better model</a:t>
              </a:r>
              <a:endParaRPr lang="en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153978" y="769577"/>
            <a:ext cx="3468935" cy="2000031"/>
            <a:chOff x="718663" y="1593990"/>
            <a:chExt cx="1944600" cy="1569610"/>
          </a:xfrm>
        </p:grpSpPr>
        <p:sp>
          <p:nvSpPr>
            <p:cNvPr id="95" name="Shape 95"/>
            <p:cNvSpPr/>
            <p:nvPr/>
          </p:nvSpPr>
          <p:spPr>
            <a:xfrm>
              <a:off x="718663" y="159400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900112" y="1593990"/>
              <a:ext cx="14517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DATA WRANGLING 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4670712" y="605471"/>
            <a:ext cx="3716925" cy="2000019"/>
            <a:chOff x="5746390" y="2131367"/>
            <a:chExt cx="3071700" cy="1687200"/>
          </a:xfrm>
        </p:grpSpPr>
        <p:sp>
          <p:nvSpPr>
            <p:cNvPr id="98" name="Shape 98"/>
            <p:cNvSpPr/>
            <p:nvPr/>
          </p:nvSpPr>
          <p:spPr>
            <a:xfrm>
              <a:off x="5777819" y="2131367"/>
              <a:ext cx="3001200" cy="1687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093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795610" y="2389413"/>
              <a:ext cx="2884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MODEL EVALUATION &amp; RESULT</a:t>
              </a:r>
              <a:r>
                <a:rPr lang="en-US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lang="en" b="1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5746390" y="2676770"/>
              <a:ext cx="307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457200" lvl="0" indent="-29845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Applying selected model to the validating dataset and evaluate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model performance </a:t>
              </a:r>
            </a:p>
            <a:p>
              <a:pPr marL="457200" lvl="0" indent="-22860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Visualize the </a:t>
              </a:r>
              <a:r>
                <a:rPr lang="en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lang="en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49185" y="102020"/>
            <a:ext cx="2132700" cy="65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Methods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5937" y="1288597"/>
            <a:ext cx="2898441" cy="14501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Time based electricity prices </a:t>
            </a:r>
            <a:r>
              <a:rPr lang="en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data [1990-2017] from </a:t>
            </a:r>
            <a:r>
              <a:rPr lang="en-US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U.S. Energy Information Administration </a:t>
            </a:r>
            <a:r>
              <a:rPr lang="en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is wrangled and cleaned.</a:t>
            </a:r>
          </a:p>
        </p:txBody>
      </p:sp>
      <p:grpSp>
        <p:nvGrpSpPr>
          <p:cNvPr id="25" name="Shape 97">
            <a:extLst>
              <a:ext uri="{FF2B5EF4-FFF2-40B4-BE49-F238E27FC236}">
                <a16:creationId xmlns:a16="http://schemas.microsoft.com/office/drawing/2014/main" id="{DA3EBF86-D02D-44AE-A147-045EBCFF03EF}"/>
              </a:ext>
            </a:extLst>
          </p:cNvPr>
          <p:cNvGrpSpPr/>
          <p:nvPr/>
        </p:nvGrpSpPr>
        <p:grpSpPr>
          <a:xfrm>
            <a:off x="246556" y="2889680"/>
            <a:ext cx="3468936" cy="2236113"/>
            <a:chOff x="5746390" y="2131367"/>
            <a:chExt cx="3071700" cy="1687200"/>
          </a:xfrm>
        </p:grpSpPr>
        <p:sp>
          <p:nvSpPr>
            <p:cNvPr id="26" name="Shape 98">
              <a:extLst>
                <a:ext uri="{FF2B5EF4-FFF2-40B4-BE49-F238E27FC236}">
                  <a16:creationId xmlns:a16="http://schemas.microsoft.com/office/drawing/2014/main" id="{5F837209-092A-49FC-8502-D31AE2C0A79C}"/>
                </a:ext>
              </a:extLst>
            </p:cNvPr>
            <p:cNvSpPr/>
            <p:nvPr/>
          </p:nvSpPr>
          <p:spPr>
            <a:xfrm>
              <a:off x="5777819" y="2131367"/>
              <a:ext cx="3001200" cy="1687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093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9">
              <a:extLst>
                <a:ext uri="{FF2B5EF4-FFF2-40B4-BE49-F238E27FC236}">
                  <a16:creationId xmlns:a16="http://schemas.microsoft.com/office/drawing/2014/main" id="{505BE7F1-8FCA-4131-9E6F-4B961E2FA0DA}"/>
                </a:ext>
              </a:extLst>
            </p:cNvPr>
            <p:cNvSpPr txBox="1"/>
            <p:nvPr/>
          </p:nvSpPr>
          <p:spPr>
            <a:xfrm>
              <a:off x="5894729" y="2217478"/>
              <a:ext cx="2884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STATIONARITY AND SEASONALITY IN THE DATASET</a:t>
              </a:r>
              <a:endParaRPr lang="en" b="1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Shape 100">
              <a:extLst>
                <a:ext uri="{FF2B5EF4-FFF2-40B4-BE49-F238E27FC236}">
                  <a16:creationId xmlns:a16="http://schemas.microsoft.com/office/drawing/2014/main" id="{011BAC9D-D51A-4283-B0CE-D95C0D802577}"/>
                </a:ext>
              </a:extLst>
            </p:cNvPr>
            <p:cNvSpPr txBox="1"/>
            <p:nvPr/>
          </p:nvSpPr>
          <p:spPr>
            <a:xfrm>
              <a:off x="5746390" y="2564578"/>
              <a:ext cx="3071700" cy="11633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457200" lvl="0" indent="-298450">
                <a:lnSpc>
                  <a:spcPct val="115000"/>
                </a:lnSpc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Checking stationarity using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sym typeface="Roboto"/>
                </a:rPr>
                <a:t>rolling statistics or </a:t>
              </a: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</a:rPr>
                <a:t>Dickey-Fuller test</a:t>
              </a:r>
            </a:p>
            <a:p>
              <a:pPr marL="457200" lvl="0" indent="-298450">
                <a:lnSpc>
                  <a:spcPct val="115000"/>
                </a:lnSpc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-US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Differencing the values to remove the seasonality, and again check its stationarity</a:t>
              </a:r>
            </a:p>
            <a:p>
              <a:pPr marL="457200" lvl="0" indent="-298450">
                <a:lnSpc>
                  <a:spcPct val="115000"/>
                </a:lnSpc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endParaRPr lang="en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 rot="5400000">
            <a:off x="1588781" y="2614480"/>
            <a:ext cx="587956" cy="404208"/>
            <a:chOff x="4859550" y="2631368"/>
            <a:chExt cx="315001" cy="315000"/>
          </a:xfrm>
        </p:grpSpPr>
        <p:sp>
          <p:nvSpPr>
            <p:cNvPr id="107" name="Shape 10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  <a:endParaRPr lang="en"/>
            </a:p>
          </p:txBody>
        </p:sp>
      </p:grpSp>
      <p:grpSp>
        <p:nvGrpSpPr>
          <p:cNvPr id="29" name="Shape 106">
            <a:extLst>
              <a:ext uri="{FF2B5EF4-FFF2-40B4-BE49-F238E27FC236}">
                <a16:creationId xmlns:a16="http://schemas.microsoft.com/office/drawing/2014/main" id="{8FC34EE9-50B9-4D80-A045-37BE7EE2263D}"/>
              </a:ext>
            </a:extLst>
          </p:cNvPr>
          <p:cNvGrpSpPr/>
          <p:nvPr/>
        </p:nvGrpSpPr>
        <p:grpSpPr>
          <a:xfrm>
            <a:off x="3476736" y="3950484"/>
            <a:ext cx="1013605" cy="404208"/>
            <a:chOff x="4859550" y="2631368"/>
            <a:chExt cx="315001" cy="315000"/>
          </a:xfrm>
        </p:grpSpPr>
        <p:sp>
          <p:nvSpPr>
            <p:cNvPr id="30" name="Shape 107">
              <a:extLst>
                <a:ext uri="{FF2B5EF4-FFF2-40B4-BE49-F238E27FC236}">
                  <a16:creationId xmlns:a16="http://schemas.microsoft.com/office/drawing/2014/main" id="{D9C8F092-A3FA-431C-A685-B1DBDCAF02DF}"/>
                </a:ext>
              </a:extLst>
            </p:cNvPr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08">
              <a:extLst>
                <a:ext uri="{FF2B5EF4-FFF2-40B4-BE49-F238E27FC236}">
                  <a16:creationId xmlns:a16="http://schemas.microsoft.com/office/drawing/2014/main" id="{5557F06B-7B5A-4EFE-BDF6-F687F02FC746}"/>
                </a:ext>
              </a:extLst>
            </p:cNvPr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 dirty="0"/>
              </a:br>
              <a:endParaRPr lang="en" dirty="0"/>
            </a:p>
          </p:txBody>
        </p:sp>
      </p:grpSp>
      <p:grpSp>
        <p:nvGrpSpPr>
          <p:cNvPr id="32" name="Shape 106">
            <a:extLst>
              <a:ext uri="{FF2B5EF4-FFF2-40B4-BE49-F238E27FC236}">
                <a16:creationId xmlns:a16="http://schemas.microsoft.com/office/drawing/2014/main" id="{91BCA13E-6C98-455A-93C5-2B3C315A4F5C}"/>
              </a:ext>
            </a:extLst>
          </p:cNvPr>
          <p:cNvGrpSpPr/>
          <p:nvPr/>
        </p:nvGrpSpPr>
        <p:grpSpPr>
          <a:xfrm rot="16200000">
            <a:off x="7093442" y="2566722"/>
            <a:ext cx="928461" cy="404208"/>
            <a:chOff x="4859550" y="2631368"/>
            <a:chExt cx="315001" cy="315000"/>
          </a:xfrm>
        </p:grpSpPr>
        <p:sp>
          <p:nvSpPr>
            <p:cNvPr id="33" name="Shape 107">
              <a:extLst>
                <a:ext uri="{FF2B5EF4-FFF2-40B4-BE49-F238E27FC236}">
                  <a16:creationId xmlns:a16="http://schemas.microsoft.com/office/drawing/2014/main" id="{AD8A9D3F-7ED9-44E8-8D30-93A1E3069E84}"/>
                </a:ext>
              </a:extLst>
            </p:cNvPr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08">
              <a:extLst>
                <a:ext uri="{FF2B5EF4-FFF2-40B4-BE49-F238E27FC236}">
                  <a16:creationId xmlns:a16="http://schemas.microsoft.com/office/drawing/2014/main" id="{FFBBB7E0-4723-45D5-976D-BB3902D33188}"/>
                </a:ext>
              </a:extLst>
            </p:cNvPr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  <a:endParaRPr lang="e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13649" y="171325"/>
            <a:ext cx="7703655" cy="498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rgbClr val="134F5C"/>
                </a:solidFill>
              </a:rPr>
              <a:t>MODEL UTILIZED : </a:t>
            </a:r>
            <a:r>
              <a:rPr lang="en-US" sz="3000" dirty="0">
                <a:solidFill>
                  <a:srgbClr val="134F5C"/>
                </a:solidFill>
              </a:rPr>
              <a:t>ARIMA MODEL</a:t>
            </a:r>
            <a:r>
              <a:rPr lang="en" sz="3000" dirty="0">
                <a:solidFill>
                  <a:srgbClr val="134F5C"/>
                </a:solidFill>
              </a:rPr>
              <a:t> 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6193207" y="2245895"/>
            <a:ext cx="2871139" cy="2949706"/>
            <a:chOff x="6348319" y="2562216"/>
            <a:chExt cx="2440200" cy="2440200"/>
          </a:xfrm>
        </p:grpSpPr>
        <p:sp>
          <p:nvSpPr>
            <p:cNvPr id="115" name="Shape 115"/>
            <p:cNvSpPr/>
            <p:nvPr/>
          </p:nvSpPr>
          <p:spPr>
            <a:xfrm>
              <a:off x="6348319" y="2562216"/>
              <a:ext cx="2440200" cy="2440200"/>
            </a:xfrm>
            <a:prstGeom prst="ellipse">
              <a:avLst/>
            </a:prstGeom>
            <a:solidFill>
              <a:srgbClr val="00695C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 b="1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7114972" y="3082957"/>
              <a:ext cx="1137900" cy="3694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  <a:endPara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l">
                <a:spcBef>
                  <a:spcPts val="0"/>
                </a:spcBef>
                <a:buNone/>
              </a:pP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Shape 117"/>
          <p:cNvSpPr/>
          <p:nvPr/>
        </p:nvSpPr>
        <p:spPr>
          <a:xfrm rot="20625560">
            <a:off x="3118198" y="763877"/>
            <a:ext cx="3145717" cy="3022115"/>
          </a:xfrm>
          <a:prstGeom prst="ellipse">
            <a:avLst/>
          </a:prstGeom>
          <a:solidFill>
            <a:srgbClr val="00A595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900" b="1">
              <a:solidFill>
                <a:srgbClr val="0069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193207" y="2889484"/>
            <a:ext cx="2871139" cy="14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Combination of AutoRegressive and Moving Average and adds the notion integration </a:t>
            </a:r>
            <a:endParaRPr lang="en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 rot="15332518">
            <a:off x="154483" y="2074877"/>
            <a:ext cx="2870835" cy="3147634"/>
          </a:xfrm>
          <a:prstGeom prst="ellipse">
            <a:avLst/>
          </a:prstGeom>
          <a:solidFill>
            <a:srgbClr val="009688">
              <a:alpha val="40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 rot="-727784">
            <a:off x="4685121" y="1341409"/>
            <a:ext cx="1784643" cy="529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90184" y="2875365"/>
            <a:ext cx="2591642" cy="46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AutoRegressive (AR)</a:t>
            </a:r>
            <a:endParaRPr lang="en"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472259" y="1478376"/>
            <a:ext cx="2519966" cy="4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Moving Average (</a:t>
            </a: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MA)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91411" y="3177920"/>
            <a:ext cx="2481549" cy="1085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Model that uses the dependent relationship between an observation and some number of lagged observations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229858" y="1834158"/>
            <a:ext cx="3041882" cy="1167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Model that utilizes the dependency between an observation and a residual error from a moving average model applied to lagged observation</a:t>
            </a:r>
            <a:endParaRPr lang="en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00525" y="205925"/>
            <a:ext cx="4572300" cy="498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MODEL SELECTION </a:t>
            </a:r>
          </a:p>
        </p:txBody>
      </p:sp>
      <p:sp>
        <p:nvSpPr>
          <p:cNvPr id="135" name="Shape 135"/>
          <p:cNvSpPr/>
          <p:nvPr/>
        </p:nvSpPr>
        <p:spPr>
          <a:xfrm>
            <a:off x="4868561" y="2360513"/>
            <a:ext cx="2564876" cy="2478395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ARIMA</a:t>
            </a:r>
            <a:endParaRPr lang="en"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RSME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0.3519</a:t>
            </a:r>
          </a:p>
        </p:txBody>
      </p:sp>
      <p:sp>
        <p:nvSpPr>
          <p:cNvPr id="134" name="Shape 134"/>
          <p:cNvSpPr/>
          <p:nvPr/>
        </p:nvSpPr>
        <p:spPr>
          <a:xfrm>
            <a:off x="1062578" y="2446553"/>
            <a:ext cx="2655311" cy="2306317"/>
          </a:xfrm>
          <a:prstGeom prst="ellipse">
            <a:avLst/>
          </a:prstGeom>
          <a:solidFill>
            <a:srgbClr val="F09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algn="ctr"/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AutoRegressive (AR)</a:t>
            </a:r>
          </a:p>
          <a:p>
            <a:pPr lvl="1" algn="ctr"/>
            <a:endParaRPr lang="en"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RSME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0.3540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833635" y="562708"/>
            <a:ext cx="3126615" cy="2976867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Moving Average (</a:t>
            </a: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MA)</a:t>
            </a:r>
          </a:p>
          <a:p>
            <a:pPr lvl="0" algn="ctr"/>
            <a:endParaRPr lang="en"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RSME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0.3364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13650" y="247825"/>
            <a:ext cx="3928800" cy="498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Results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F174E-D11E-4501-87C6-3F251C563F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8" y="872315"/>
            <a:ext cx="6156039" cy="4023360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CC358-46E2-4AA0-8B7A-B0815D6861E7}"/>
              </a:ext>
            </a:extLst>
          </p:cNvPr>
          <p:cNvSpPr txBox="1"/>
          <p:nvPr/>
        </p:nvSpPr>
        <p:spPr>
          <a:xfrm>
            <a:off x="3768132" y="4016021"/>
            <a:ext cx="250204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RSME: 0.1653 cents per kwh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431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Nunito</vt:lpstr>
      <vt:lpstr>Roboto</vt:lpstr>
      <vt:lpstr>Maven Pro</vt:lpstr>
      <vt:lpstr>Arial</vt:lpstr>
      <vt:lpstr>Merriweather</vt:lpstr>
      <vt:lpstr>Paradigm</vt:lpstr>
      <vt:lpstr>Predicting Average Monthly Electricity Price of Residential Sector in US</vt:lpstr>
      <vt:lpstr>Annually, US electric power industry provides electricity to residential, commercial, and industrial, transportation sectors and others. The electricity price has been varying from state to state, and from year to year.</vt:lpstr>
      <vt:lpstr>The Problem</vt:lpstr>
      <vt:lpstr>DATA</vt:lpstr>
      <vt:lpstr>The Solution</vt:lpstr>
      <vt:lpstr>Methods</vt:lpstr>
      <vt:lpstr>MODEL UTILIZED : ARIMA MODEL </vt:lpstr>
      <vt:lpstr>MODEL SELECTION </vt:lpstr>
      <vt:lpstr>Results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US Dialysis Facilities Based on Patients’ Health Data</dc:title>
  <dc:creator>Ben bah</dc:creator>
  <cp:lastModifiedBy>benbahtin</cp:lastModifiedBy>
  <cp:revision>36</cp:revision>
  <dcterms:modified xsi:type="dcterms:W3CDTF">2018-01-12T23:18:47Z</dcterms:modified>
</cp:coreProperties>
</file>