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05DE8A9-C84B-4C3D-9290-8E838F470ADE}">
  <a:tblStyle styleId="{905DE8A9-C84B-4C3D-9290-8E838F470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03250" y="106175"/>
            <a:ext cx="8223300" cy="131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Categorizing US Dialysis Facilities Based on Patients</a:t>
            </a:r>
            <a:r>
              <a:rPr lang="en"/>
              <a:t>’ Health Data 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488175" y="3028700"/>
            <a:ext cx="2233200" cy="57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Benhur Tedros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353350" y="1424075"/>
            <a:ext cx="8123100" cy="57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Finding Patterns Using Unsupervised Learning Algorithms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CCCC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Shape 153"/>
          <p:cNvGraphicFramePr/>
          <p:nvPr/>
        </p:nvGraphicFramePr>
        <p:xfrm>
          <a:off x="703175" y="308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{905DE8A9-C84B-4C3D-9290-8E838F470ADE}</a:tableStyleId>
              </a:tblPr>
              <a:tblGrid>
                <a:gridCol w="1706575"/>
                <a:gridCol w="1475825"/>
                <a:gridCol w="1591225"/>
                <a:gridCol w="1591225"/>
                <a:gridCol w="1591225"/>
              </a:tblGrid>
              <a:tr h="5741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Cluster_0</a:t>
                      </a:r>
                    </a:p>
                  </a:txBody>
                  <a:tcPr marT="91425" marB="91425" marR="91425" marL="91425">
                    <a:lnL cap="flat" cmpd="sng" w="762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Cluster_1</a:t>
                      </a:r>
                    </a:p>
                  </a:txBody>
                  <a:tcPr marT="91425" marB="91425" marR="91425" marL="91425">
                    <a:lnL cap="flat" cmpd="sng" w="762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Cluster_2</a:t>
                      </a:r>
                    </a:p>
                  </a:txBody>
                  <a:tcPr marT="91425" marB="91425" marR="91425" marL="91425">
                    <a:lnL cap="flat" cmpd="sng" w="762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Cluster_3</a:t>
                      </a:r>
                    </a:p>
                  </a:txBody>
                  <a:tcPr marT="91425" marB="91425" marR="91425" marL="91425">
                    <a:lnL cap="flat" cmpd="sng" w="762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A7D6"/>
                    </a:solidFill>
                  </a:tcPr>
                </a:tc>
              </a:tr>
              <a:tr h="9636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Number of Dialysis Facilities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5248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171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384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1007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351C7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54" name="Shape 154"/>
          <p:cNvSpPr/>
          <p:nvPr/>
        </p:nvSpPr>
        <p:spPr>
          <a:xfrm>
            <a:off x="406050" y="890200"/>
            <a:ext cx="8331900" cy="12951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From the clustering analysis, 5248, 1007, 384 and 171 observations (dialysis facilities) were grouped into cluster-0, cluster-3, cluster-2 and cluster-1 respectively</a:t>
            </a:r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413650" y="247825"/>
            <a:ext cx="3928800" cy="498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>
                <a:solidFill>
                  <a:srgbClr val="134F5C"/>
                </a:solidFill>
              </a:rPr>
              <a:t>Cont’ </a:t>
            </a:r>
          </a:p>
        </p:txBody>
      </p:sp>
      <p:sp>
        <p:nvSpPr>
          <p:cNvPr id="156" name="Shape 156"/>
          <p:cNvSpPr/>
          <p:nvPr/>
        </p:nvSpPr>
        <p:spPr>
          <a:xfrm flipH="1">
            <a:off x="3975850" y="2204350"/>
            <a:ext cx="366600" cy="829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925" y="419875"/>
            <a:ext cx="3162225" cy="45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19875"/>
            <a:ext cx="2702975" cy="457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5375" y="419875"/>
            <a:ext cx="2702975" cy="457122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x="152400" y="0"/>
            <a:ext cx="8848800" cy="4350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93C47D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200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State based counts of the dialysis centers grouped into different clusters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Shape 169"/>
          <p:cNvGrpSpPr/>
          <p:nvPr/>
        </p:nvGrpSpPr>
        <p:grpSpPr>
          <a:xfrm rot="-322098">
            <a:off x="219521" y="475984"/>
            <a:ext cx="3668030" cy="3597300"/>
            <a:chOff x="1046417" y="1010743"/>
            <a:chExt cx="2984100" cy="2984100"/>
          </a:xfrm>
        </p:grpSpPr>
        <p:sp>
          <p:nvSpPr>
            <p:cNvPr id="170" name="Shape 170"/>
            <p:cNvSpPr/>
            <p:nvPr/>
          </p:nvSpPr>
          <p:spPr>
            <a:xfrm rot="2700000">
              <a:off x="1948528" y="982654"/>
              <a:ext cx="1179878" cy="3040276"/>
            </a:xfrm>
            <a:prstGeom prst="roundRect">
              <a:avLst>
                <a:gd fmla="val 50000" name="adj"/>
              </a:avLst>
            </a:prstGeom>
            <a:solidFill>
              <a:srgbClr val="004D4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b="1" lang="en" sz="1200">
                  <a:solidFill>
                    <a:srgbClr val="004D40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  <p:sp>
          <p:nvSpPr>
            <p:cNvPr id="172" name="Shape 172"/>
            <p:cNvSpPr txBox="1"/>
            <p:nvPr/>
          </p:nvSpPr>
          <p:spPr>
            <a:xfrm rot="-2700000">
              <a:off x="1505310" y="2072151"/>
              <a:ext cx="2332604" cy="739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buSzPct val="61111"/>
                <a:buNone/>
              </a:pPr>
              <a:r>
                <a:rPr b="1"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Study the similarities of the dialysis facilities in one cluster</a:t>
              </a:r>
            </a:p>
          </p:txBody>
        </p:sp>
      </p:grpSp>
      <p:grpSp>
        <p:nvGrpSpPr>
          <p:cNvPr id="173" name="Shape 173"/>
          <p:cNvGrpSpPr/>
          <p:nvPr/>
        </p:nvGrpSpPr>
        <p:grpSpPr>
          <a:xfrm rot="-383752">
            <a:off x="2564832" y="773635"/>
            <a:ext cx="3686489" cy="3686489"/>
            <a:chOff x="2289097" y="753910"/>
            <a:chExt cx="3686400" cy="3686400"/>
          </a:xfrm>
        </p:grpSpPr>
        <p:sp>
          <p:nvSpPr>
            <p:cNvPr id="174" name="Shape 174"/>
            <p:cNvSpPr/>
            <p:nvPr/>
          </p:nvSpPr>
          <p:spPr>
            <a:xfrm rot="2700000">
              <a:off x="3336166" y="786563"/>
              <a:ext cx="1592263" cy="3621094"/>
            </a:xfrm>
            <a:prstGeom prst="roundRect">
              <a:avLst>
                <a:gd fmla="val 50000" name="adj"/>
              </a:avLst>
            </a:prstGeom>
            <a:solidFill>
              <a:srgbClr val="00796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869874" y="3507168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b="1" lang="en" sz="1200">
                  <a:solidFill>
                    <a:srgbClr val="00796B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  <p:sp>
          <p:nvSpPr>
            <p:cNvPr id="176" name="Shape 176"/>
            <p:cNvSpPr txBox="1"/>
            <p:nvPr/>
          </p:nvSpPr>
          <p:spPr>
            <a:xfrm rot="-2700000">
              <a:off x="2863624" y="2047198"/>
              <a:ext cx="3128948" cy="677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buSzPct val="61111"/>
                <a:buNone/>
              </a:pPr>
              <a:r>
                <a:rPr b="1"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Learn the similarities and differences of dialysis centers within the same State, but clustered into different groups</a:t>
              </a:r>
            </a:p>
          </p:txBody>
        </p:sp>
      </p:grpSp>
      <p:sp>
        <p:nvSpPr>
          <p:cNvPr id="177" name="Shape 177"/>
          <p:cNvSpPr txBox="1"/>
          <p:nvPr/>
        </p:nvSpPr>
        <p:spPr>
          <a:xfrm>
            <a:off x="0" y="0"/>
            <a:ext cx="48156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134F5C"/>
                </a:solidFill>
                <a:latin typeface="Maven Pro"/>
                <a:ea typeface="Maven Pro"/>
                <a:cs typeface="Maven Pro"/>
                <a:sym typeface="Maven Pro"/>
              </a:rPr>
              <a:t>Client Recommendations</a:t>
            </a:r>
            <a:r>
              <a:rPr b="1" lang="en" sz="3000">
                <a:solidFill>
                  <a:srgbClr val="134F5C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</a:p>
        </p:txBody>
      </p:sp>
      <p:grpSp>
        <p:nvGrpSpPr>
          <p:cNvPr id="178" name="Shape 178"/>
          <p:cNvGrpSpPr/>
          <p:nvPr/>
        </p:nvGrpSpPr>
        <p:grpSpPr>
          <a:xfrm rot="-383752">
            <a:off x="5002789" y="844454"/>
            <a:ext cx="3559586" cy="3559586"/>
            <a:chOff x="2191599" y="753904"/>
            <a:chExt cx="3559500" cy="3559500"/>
          </a:xfrm>
        </p:grpSpPr>
        <p:sp>
          <p:nvSpPr>
            <p:cNvPr id="179" name="Shape 179"/>
            <p:cNvSpPr/>
            <p:nvPr/>
          </p:nvSpPr>
          <p:spPr>
            <a:xfrm rot="2700000">
              <a:off x="3333892" y="654164"/>
              <a:ext cx="1274914" cy="3758980"/>
            </a:xfrm>
            <a:prstGeom prst="roundRect">
              <a:avLst>
                <a:gd fmla="val 50000" name="adj"/>
              </a:avLst>
            </a:prstGeom>
            <a:solidFill>
              <a:srgbClr val="00796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726695" y="3398695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>
                  <a:solidFill>
                    <a:srgbClr val="00796B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  <p:sp>
          <p:nvSpPr>
            <p:cNvPr id="181" name="Shape 181"/>
            <p:cNvSpPr txBox="1"/>
            <p:nvPr/>
          </p:nvSpPr>
          <p:spPr>
            <a:xfrm rot="-2700000">
              <a:off x="2646736" y="1757944"/>
              <a:ext cx="3100098" cy="11090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SzPct val="61111"/>
                <a:buNone/>
              </a:pPr>
              <a:r>
                <a:rPr b="1"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Continue further research on each cluster dataset separately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15506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Annually, 650,000 people experience kidney failure in US , and its rate is increasing by 5% each year. Patients visit one of the several dialysis facilities in the country.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343150" y="1372675"/>
            <a:ext cx="21951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Problem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104075" y="1998775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The mortality rate from dialysis facility to another and State to State is different. Can a unique similar pattern in the dialysis centers be found based on the </a:t>
            </a:r>
            <a:r>
              <a:rPr lang="en" sz="1800"/>
              <a:t>patient's</a:t>
            </a:r>
            <a:r>
              <a:rPr lang="en" sz="1800"/>
              <a:t>’ health data and other related data?</a:t>
            </a:r>
          </a:p>
        </p:txBody>
      </p:sp>
      <p:sp>
        <p:nvSpPr>
          <p:cNvPr id="78" name="Shape 78"/>
          <p:cNvSpPr/>
          <p:nvPr/>
        </p:nvSpPr>
        <p:spPr>
          <a:xfrm>
            <a:off x="5306800" y="2453650"/>
            <a:ext cx="3155400" cy="2043900"/>
          </a:xfrm>
          <a:prstGeom prst="wedgeEllipseCallout">
            <a:avLst>
              <a:gd fmla="val -68452" name="adj1"/>
              <a:gd fmla="val -4202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The practice of dialysis facilities can be similar or different from each others. One can benefit from the other.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22300" y="364500"/>
            <a:ext cx="3533400" cy="836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The Solution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805250" y="1936075"/>
            <a:ext cx="4035300" cy="2391000"/>
          </a:xfrm>
          <a:prstGeom prst="rect">
            <a:avLst/>
          </a:prstGeom>
          <a:solidFill>
            <a:srgbClr val="FFF2CC"/>
          </a:solidFill>
          <a:ln cap="flat" cmpd="dbl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A61C00"/>
                </a:solidFill>
              </a:rPr>
              <a:t>Dialysis facility can make some improvement to their practices by following those facilities with the lowest mortality rate.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47450" y="1411250"/>
            <a:ext cx="4084500" cy="130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Reduce the mortality rate in the dialysis facilities to its lowest level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Shape 90"/>
          <p:cNvGrpSpPr/>
          <p:nvPr/>
        </p:nvGrpSpPr>
        <p:grpSpPr>
          <a:xfrm>
            <a:off x="2863008" y="1607070"/>
            <a:ext cx="2890007" cy="2223161"/>
            <a:chOff x="2906302" y="2798646"/>
            <a:chExt cx="1990500" cy="1805100"/>
          </a:xfrm>
        </p:grpSpPr>
        <p:sp>
          <p:nvSpPr>
            <p:cNvPr id="91" name="Shape 91"/>
            <p:cNvSpPr/>
            <p:nvPr/>
          </p:nvSpPr>
          <p:spPr>
            <a:xfrm flipH="1" rot="10800000">
              <a:off x="2906302" y="2798646"/>
              <a:ext cx="1990500" cy="18051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 txBox="1"/>
            <p:nvPr/>
          </p:nvSpPr>
          <p:spPr>
            <a:xfrm>
              <a:off x="3033226" y="2844130"/>
              <a:ext cx="1755600" cy="3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b="1" lang="en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BUILD CLUSTERING MODEL</a:t>
              </a:r>
            </a:p>
          </p:txBody>
        </p:sp>
        <p:sp>
          <p:nvSpPr>
            <p:cNvPr id="93" name="Shape 93"/>
            <p:cNvSpPr txBox="1"/>
            <p:nvPr/>
          </p:nvSpPr>
          <p:spPr>
            <a:xfrm>
              <a:off x="2962550" y="3177687"/>
              <a:ext cx="1878000" cy="129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-22860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383838"/>
                </a:buClr>
                <a:buFont typeface="Roboto"/>
                <a:buAutoNum type="alphaUcParenR"/>
              </a:pPr>
              <a:r>
                <a:rPr lang="en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Split the dataset into training and testing dataset</a:t>
              </a:r>
            </a:p>
            <a:p>
              <a:pPr indent="-22860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383838"/>
                </a:buClr>
                <a:buFont typeface="Roboto"/>
                <a:buAutoNum type="alphaUcParenR"/>
              </a:pPr>
              <a:r>
                <a:rPr lang="en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Clustering models are fitted to the training dataset</a:t>
              </a:r>
            </a:p>
          </p:txBody>
        </p:sp>
      </p:grpSp>
      <p:grpSp>
        <p:nvGrpSpPr>
          <p:cNvPr id="94" name="Shape 94"/>
          <p:cNvGrpSpPr/>
          <p:nvPr/>
        </p:nvGrpSpPr>
        <p:grpSpPr>
          <a:xfrm>
            <a:off x="153979" y="897913"/>
            <a:ext cx="2652045" cy="2243915"/>
            <a:chOff x="718663" y="1593990"/>
            <a:chExt cx="1944600" cy="1569610"/>
          </a:xfrm>
        </p:grpSpPr>
        <p:sp>
          <p:nvSpPr>
            <p:cNvPr id="95" name="Shape 95"/>
            <p:cNvSpPr/>
            <p:nvPr/>
          </p:nvSpPr>
          <p:spPr>
            <a:xfrm>
              <a:off x="718663" y="159400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F7CB4D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900112" y="1593990"/>
              <a:ext cx="1451700" cy="2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b="1" lang="en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DATA WRANGLING 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5810000" y="2155257"/>
            <a:ext cx="3300234" cy="2171764"/>
            <a:chOff x="5746390" y="2131367"/>
            <a:chExt cx="3071700" cy="1687200"/>
          </a:xfrm>
        </p:grpSpPr>
        <p:sp>
          <p:nvSpPr>
            <p:cNvPr id="98" name="Shape 98"/>
            <p:cNvSpPr/>
            <p:nvPr/>
          </p:nvSpPr>
          <p:spPr>
            <a:xfrm>
              <a:off x="5777819" y="2131367"/>
              <a:ext cx="3001200" cy="16872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F093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5894729" y="2217478"/>
              <a:ext cx="28842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b="1" lang="en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MODEL EVALUATION &amp; RESULT PATTERNS </a:t>
              </a:r>
            </a:p>
          </p:txBody>
        </p:sp>
        <p:sp>
          <p:nvSpPr>
            <p:cNvPr id="100" name="Shape 100"/>
            <p:cNvSpPr txBox="1"/>
            <p:nvPr/>
          </p:nvSpPr>
          <p:spPr>
            <a:xfrm>
              <a:off x="5746390" y="2676770"/>
              <a:ext cx="307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-29845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383838"/>
                </a:buClr>
                <a:buFont typeface="Roboto"/>
                <a:buAutoNum type="alphaUcParenR"/>
              </a:pPr>
              <a:r>
                <a:rPr lang="en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Applying selected model to the testing dataset and evaluate model performance</a:t>
              </a:r>
            </a:p>
            <a:p>
              <a:pPr indent="-228600" lvl="0" marL="45720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383838"/>
                </a:buClr>
                <a:buFont typeface="Roboto"/>
                <a:buAutoNum type="alphaUcParenR"/>
              </a:pPr>
              <a:r>
                <a:rPr lang="en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Viewing the dialysis facilities in each cluster based on their State</a:t>
              </a:r>
            </a:p>
          </p:txBody>
        </p:sp>
      </p:grpSp>
      <p:sp>
        <p:nvSpPr>
          <p:cNvPr id="101" name="Shape 101"/>
          <p:cNvSpPr txBox="1"/>
          <p:nvPr>
            <p:ph type="title"/>
          </p:nvPr>
        </p:nvSpPr>
        <p:spPr>
          <a:xfrm>
            <a:off x="413650" y="247825"/>
            <a:ext cx="2132700" cy="65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Methods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87750" y="1254875"/>
            <a:ext cx="2584500" cy="15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US dialysis facilities</a:t>
            </a:r>
            <a:r>
              <a:rPr lang="en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 data from Centers for Medicare &amp; Medicaid Services is wrangled and cleaned. Additional dataset on population size and household income of the counties are also added.</a:t>
            </a:r>
          </a:p>
        </p:txBody>
      </p:sp>
      <p:grpSp>
        <p:nvGrpSpPr>
          <p:cNvPr id="103" name="Shape 103"/>
          <p:cNvGrpSpPr/>
          <p:nvPr/>
        </p:nvGrpSpPr>
        <p:grpSpPr>
          <a:xfrm>
            <a:off x="5679775" y="2784870"/>
            <a:ext cx="260380" cy="260379"/>
            <a:chOff x="4859550" y="2631368"/>
            <a:chExt cx="315001" cy="315000"/>
          </a:xfrm>
        </p:grpSpPr>
        <p:sp>
          <p:nvSpPr>
            <p:cNvPr id="104" name="Shape 104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859550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br>
                <a:rPr lang="en"/>
              </a:br>
            </a:p>
          </p:txBody>
        </p:sp>
      </p:grpSp>
      <p:grpSp>
        <p:nvGrpSpPr>
          <p:cNvPr id="106" name="Shape 106"/>
          <p:cNvGrpSpPr/>
          <p:nvPr/>
        </p:nvGrpSpPr>
        <p:grpSpPr>
          <a:xfrm>
            <a:off x="2718075" y="1967245"/>
            <a:ext cx="260380" cy="260379"/>
            <a:chOff x="4859550" y="2631368"/>
            <a:chExt cx="315001" cy="315000"/>
          </a:xfrm>
        </p:grpSpPr>
        <p:sp>
          <p:nvSpPr>
            <p:cNvPr id="107" name="Shape 107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4859550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br>
                <a:rPr lang="en"/>
              </a:b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CCCC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13650" y="171325"/>
            <a:ext cx="4235700" cy="498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>
                <a:solidFill>
                  <a:srgbClr val="134F5C"/>
                </a:solidFill>
              </a:rPr>
              <a:t>MODELS UTILIZED </a:t>
            </a:r>
          </a:p>
        </p:txBody>
      </p:sp>
      <p:grpSp>
        <p:nvGrpSpPr>
          <p:cNvPr id="114" name="Shape 114"/>
          <p:cNvGrpSpPr/>
          <p:nvPr/>
        </p:nvGrpSpPr>
        <p:grpSpPr>
          <a:xfrm>
            <a:off x="6193207" y="2614357"/>
            <a:ext cx="2871139" cy="2581244"/>
            <a:chOff x="6348319" y="2562216"/>
            <a:chExt cx="2440200" cy="2440200"/>
          </a:xfrm>
        </p:grpSpPr>
        <p:sp>
          <p:nvSpPr>
            <p:cNvPr id="115" name="Shape 115"/>
            <p:cNvSpPr/>
            <p:nvPr/>
          </p:nvSpPr>
          <p:spPr>
            <a:xfrm>
              <a:off x="6348319" y="2562216"/>
              <a:ext cx="2440200" cy="2440200"/>
            </a:xfrm>
            <a:prstGeom prst="ellipse">
              <a:avLst/>
            </a:prstGeom>
            <a:solidFill>
              <a:srgbClr val="00695C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b="1" sz="900">
                <a:solidFill>
                  <a:srgbClr val="00695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6999466" y="2773588"/>
              <a:ext cx="11379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K-Means</a:t>
              </a:r>
            </a:p>
            <a:p>
              <a:pPr lv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7" name="Shape 117"/>
          <p:cNvSpPr/>
          <p:nvPr/>
        </p:nvSpPr>
        <p:spPr>
          <a:xfrm rot="-1892371">
            <a:off x="1662235" y="929471"/>
            <a:ext cx="2534380" cy="2000154"/>
          </a:xfrm>
          <a:prstGeom prst="ellipse">
            <a:avLst/>
          </a:prstGeom>
          <a:solidFill>
            <a:srgbClr val="00A595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69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6408975" y="3122700"/>
            <a:ext cx="25134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Separate dialysis facilities  in N groups of equal variance by minimizing within-cluster sum of squares</a:t>
            </a:r>
          </a:p>
        </p:txBody>
      </p:sp>
      <p:grpSp>
        <p:nvGrpSpPr>
          <p:cNvPr id="119" name="Shape 119"/>
          <p:cNvGrpSpPr/>
          <p:nvPr/>
        </p:nvGrpSpPr>
        <p:grpSpPr>
          <a:xfrm>
            <a:off x="-286425" y="669915"/>
            <a:ext cx="8038484" cy="4096685"/>
            <a:chOff x="1301882" y="334183"/>
            <a:chExt cx="5412756" cy="3715477"/>
          </a:xfrm>
        </p:grpSpPr>
        <p:sp>
          <p:nvSpPr>
            <p:cNvPr id="120" name="Shape 120"/>
            <p:cNvSpPr/>
            <p:nvPr/>
          </p:nvSpPr>
          <p:spPr>
            <a:xfrm rot="-6267482">
              <a:off x="1411965" y="2394809"/>
              <a:ext cx="1620934" cy="1462903"/>
            </a:xfrm>
            <a:prstGeom prst="ellipse">
              <a:avLst/>
            </a:prstGeom>
            <a:solidFill>
              <a:srgbClr val="009688">
                <a:alpha val="4077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rot="-6598901">
              <a:off x="4444030" y="689180"/>
              <a:ext cx="2070117" cy="1876605"/>
            </a:xfrm>
            <a:prstGeom prst="ellipse">
              <a:avLst/>
            </a:prstGeom>
            <a:solidFill>
              <a:srgbClr val="009688">
                <a:alpha val="4077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Shape 122"/>
          <p:cNvSpPr txBox="1"/>
          <p:nvPr/>
        </p:nvSpPr>
        <p:spPr>
          <a:xfrm rot="-727784">
            <a:off x="4685121" y="1341409"/>
            <a:ext cx="1784643" cy="529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Agglomerative Clustering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4649250" y="1840075"/>
            <a:ext cx="25134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Build nested clusters by merging or splitting them successively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413650" y="2922850"/>
            <a:ext cx="16092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Affinity Propagation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2540838" y="1289950"/>
            <a:ext cx="10896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DBSCAN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124150" y="3388500"/>
            <a:ext cx="22203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Builds clusters by sending messages between pairs of samples until convergence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828950" y="1462772"/>
            <a:ext cx="25134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Views clusters as areas of high density separated by areas of low density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CCCC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00525" y="205925"/>
            <a:ext cx="4572300" cy="498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>
                <a:solidFill>
                  <a:srgbClr val="134F5C"/>
                </a:solidFill>
              </a:rPr>
              <a:t>MODEL SELECTION </a:t>
            </a:r>
          </a:p>
        </p:txBody>
      </p:sp>
      <p:sp>
        <p:nvSpPr>
          <p:cNvPr id="133" name="Shape 133"/>
          <p:cNvSpPr/>
          <p:nvPr/>
        </p:nvSpPr>
        <p:spPr>
          <a:xfrm>
            <a:off x="3463625" y="746425"/>
            <a:ext cx="2554200" cy="1971000"/>
          </a:xfrm>
          <a:prstGeom prst="ellipse">
            <a:avLst/>
          </a:prstGeom>
          <a:solidFill>
            <a:srgbClr val="F7CB4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DBSCAN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Silhouette score: 32 % </a:t>
            </a:r>
          </a:p>
        </p:txBody>
      </p:sp>
      <p:sp>
        <p:nvSpPr>
          <p:cNvPr id="134" name="Shape 134"/>
          <p:cNvSpPr/>
          <p:nvPr/>
        </p:nvSpPr>
        <p:spPr>
          <a:xfrm>
            <a:off x="1261150" y="2456575"/>
            <a:ext cx="2690400" cy="2278800"/>
          </a:xfrm>
          <a:prstGeom prst="ellipse">
            <a:avLst/>
          </a:prstGeom>
          <a:solidFill>
            <a:srgbClr val="F093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Affinity Propagation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Silhouette score: 4.3 %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5901200" y="2456575"/>
            <a:ext cx="2690400" cy="2166000"/>
          </a:xfrm>
          <a:prstGeom prst="ellipse">
            <a:avLst/>
          </a:prstGeom>
          <a:solidFill>
            <a:srgbClr val="F4B4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Agglomerative Clustering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>
              <a:spcBef>
                <a:spcPts val="0"/>
              </a:spcBef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Silhouette score: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63 % with number of cluster of 4</a:t>
            </a:r>
          </a:p>
        </p:txBody>
      </p:sp>
      <p:sp>
        <p:nvSpPr>
          <p:cNvPr id="136" name="Shape 136"/>
          <p:cNvSpPr/>
          <p:nvPr/>
        </p:nvSpPr>
        <p:spPr>
          <a:xfrm>
            <a:off x="3463625" y="2456650"/>
            <a:ext cx="2776500" cy="24609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K-Means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>
              <a:spcBef>
                <a:spcPts val="0"/>
              </a:spcBef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Silhouette score: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71%</a:t>
            </a: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with number of cluster of 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CCCC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13650" y="247825"/>
            <a:ext cx="3928800" cy="498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>
                <a:solidFill>
                  <a:srgbClr val="134F5C"/>
                </a:solidFill>
              </a:rPr>
              <a:t>Results</a:t>
            </a:r>
            <a:r>
              <a:rPr lang="en" sz="3000">
                <a:solidFill>
                  <a:srgbClr val="134F5C"/>
                </a:solidFill>
              </a:rPr>
              <a:t> 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625" y="805525"/>
            <a:ext cx="5677720" cy="40922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CCCC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13650" y="247825"/>
            <a:ext cx="3928800" cy="498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>
                <a:solidFill>
                  <a:srgbClr val="134F5C"/>
                </a:solidFill>
              </a:rPr>
              <a:t>Cont’</a:t>
            </a:r>
            <a:r>
              <a:rPr lang="en" sz="3000">
                <a:solidFill>
                  <a:srgbClr val="134F5C"/>
                </a:solidFill>
              </a:rPr>
              <a:t> 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000" y="863075"/>
            <a:ext cx="5709182" cy="40922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