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33" autoAdjust="0"/>
  </p:normalViewPr>
  <p:slideViewPr>
    <p:cSldViewPr>
      <p:cViewPr varScale="1">
        <p:scale>
          <a:sx n="104" d="100"/>
          <a:sy n="104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7E41C-9DED-454A-BA86-B1FB0F2E11DD}" type="datetimeFigureOut">
              <a:rPr lang="fr-FR" smtClean="0"/>
              <a:pPr/>
              <a:t>03/12/2009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158C-6F51-44C6-AF6F-10E4C34981B1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48AD5-F262-4221-8058-E449AA51B277}" type="datetimeFigureOut">
              <a:rPr lang="fr-FR" smtClean="0"/>
              <a:pPr/>
              <a:t>03/12/2009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F6394-A603-432F-BA01-014ADB97624B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EH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10</a:t>
            </a:fld>
            <a:endParaRPr 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11</a:t>
            </a:fld>
            <a:endParaRPr lang="fr-F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12</a:t>
            </a:fld>
            <a:endParaRPr lang="fr-F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13</a:t>
            </a:fld>
            <a:endParaRPr lang="fr-F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EH</a:t>
            </a:r>
          </a:p>
          <a:p>
            <a:r>
              <a:rPr lang="fr-FR" dirty="0" smtClean="0"/>
              <a:t>Savoir</a:t>
            </a:r>
            <a:r>
              <a:rPr lang="fr-FR" baseline="0" dirty="0" smtClean="0"/>
              <a:t> communiquer et partager des informations avec tout le monde</a:t>
            </a:r>
            <a:endParaRPr lang="fr-FR" dirty="0" smtClean="0"/>
          </a:p>
          <a:p>
            <a:r>
              <a:rPr lang="fr-FR" dirty="0" smtClean="0"/>
              <a:t>Chacun apporte ses propres</a:t>
            </a:r>
            <a:r>
              <a:rPr lang="fr-FR" baseline="0" dirty="0" smtClean="0"/>
              <a:t> compétences ce qui permet de s’entre-aider et d’avancer plus efficacement</a:t>
            </a:r>
          </a:p>
          <a:p>
            <a:r>
              <a:rPr lang="fr-FR" baseline="0" dirty="0" smtClean="0"/>
              <a:t>Polyvalence </a:t>
            </a:r>
            <a:r>
              <a:rPr lang="fr-FR" baseline="0" dirty="0" err="1" smtClean="0"/>
              <a:t>cad</a:t>
            </a:r>
            <a:r>
              <a:rPr lang="fr-FR" baseline="0" dirty="0" smtClean="0"/>
              <a:t> s’adapter à toutes types de situation et savoir les résoudre et passer d’un </a:t>
            </a:r>
            <a:r>
              <a:rPr lang="fr-FR" baseline="0" dirty="0" err="1" smtClean="0"/>
              <a:t>dév</a:t>
            </a:r>
            <a:r>
              <a:rPr lang="fr-FR" baseline="0" dirty="0" smtClean="0"/>
              <a:t> à </a:t>
            </a:r>
            <a:r>
              <a:rPr lang="fr-FR" baseline="0" smtClean="0"/>
              <a:t>un autre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14</a:t>
            </a:fld>
            <a:endParaRPr lang="fr-F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EH</a:t>
            </a:r>
          </a:p>
          <a:p>
            <a:r>
              <a:rPr lang="fr-FR" dirty="0" smtClean="0"/>
              <a:t>Planning</a:t>
            </a:r>
            <a:r>
              <a:rPr lang="fr-FR" baseline="0" dirty="0" smtClean="0"/>
              <a:t> =&gt; toujours un imprévu qui fait qu’on rentre pas dans les temps. Trop d’inconnu lors de sa création</a:t>
            </a:r>
          </a:p>
          <a:p>
            <a:r>
              <a:rPr lang="fr-FR" baseline="0" dirty="0" smtClean="0"/>
              <a:t>Travail discontinu =&gt; autres UE en // donc pas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dessus au même rythme</a:t>
            </a:r>
          </a:p>
          <a:p>
            <a:r>
              <a:rPr lang="fr-FR" baseline="0" dirty="0" smtClean="0"/>
              <a:t>Temps = quantité de temps </a:t>
            </a:r>
            <a:r>
              <a:rPr lang="fr-FR" baseline="0" smtClean="0"/>
              <a:t>peu favorable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15</a:t>
            </a:fld>
            <a:endParaRPr lang="fr-F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16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EH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4</a:t>
            </a:fld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5</a:t>
            </a:fld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6</a:t>
            </a:fld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EG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7</a:t>
            </a:fld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8</a:t>
            </a:fld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9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mif16p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kephp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book.cakephp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3071810"/>
            <a:ext cx="6858000" cy="1804990"/>
          </a:xfrm>
        </p:spPr>
        <p:txBody>
          <a:bodyPr>
            <a:normAutofit/>
          </a:bodyPr>
          <a:lstStyle/>
          <a:p>
            <a:r>
              <a:rPr lang="fr-FR" sz="3600" dirty="0" smtClean="0">
                <a:latin typeface="Calibri" pitchFamily="34" charset="0"/>
                <a:cs typeface="Calibri" pitchFamily="34" charset="0"/>
              </a:rPr>
              <a:t>Mif16 : Gestion de Projet</a:t>
            </a:r>
            <a:endParaRPr lang="fr-FR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latin typeface="Calibri" pitchFamily="34" charset="0"/>
                <a:cs typeface="Calibri" pitchFamily="34" charset="0"/>
              </a:rPr>
              <a:t>PROUT : Projet Réunissant des Outils Utiles à Tous</a:t>
            </a:r>
            <a:endParaRPr lang="fr-F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3714752"/>
            <a:ext cx="685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spc="300" dirty="0" smtClean="0">
                <a:latin typeface="Calibri" pitchFamily="34" charset="0"/>
                <a:cs typeface="Calibri" pitchFamily="34" charset="0"/>
              </a:rPr>
              <a:t>Benjamin Guillon, Rémi Auduon, Emmanuel Gaude, </a:t>
            </a:r>
          </a:p>
          <a:p>
            <a:pPr algn="r"/>
            <a:r>
              <a:rPr lang="fr-FR" sz="1400" spc="300" dirty="0" smtClean="0">
                <a:latin typeface="Calibri" pitchFamily="34" charset="0"/>
                <a:cs typeface="Calibri" pitchFamily="34" charset="0"/>
              </a:rPr>
              <a:t>Adrian Gaudebert, Emmanuel Halter &amp; Mamy Raminosoa</a:t>
            </a:r>
            <a:endParaRPr lang="fr-FR" sz="14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4429132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latin typeface="Calibri" pitchFamily="34" charset="0"/>
                <a:cs typeface="Calibri" pitchFamily="34" charset="0"/>
              </a:rPr>
              <a:t>Présentation du 3 Décembre 2009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(4)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42915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10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Logiciel d’assistance à distance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Possibilité de prendre le contrôle à distance d’un PC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Simplicité d’utilisation extrême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Mise en pratique de « </a:t>
            </a:r>
            <a:r>
              <a:rPr lang="fr-FR" i="1" dirty="0" smtClean="0">
                <a:latin typeface="Calibri" pitchFamily="34" charset="0"/>
                <a:cs typeface="Calibri" pitchFamily="34" charset="0"/>
              </a:rPr>
              <a:t>l’extreme programming »</a:t>
            </a:r>
            <a:r>
              <a:rPr lang="fr-FR" b="1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(XP)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Deux développeurs sur le même code en même temps</a:t>
            </a:r>
          </a:p>
          <a:p>
            <a:pPr lvl="2"/>
            <a:r>
              <a:rPr lang="fr-FR" dirty="0" smtClean="0">
                <a:latin typeface="Calibri" pitchFamily="34" charset="0"/>
                <a:cs typeface="Calibri" pitchFamily="34" charset="0"/>
              </a:rPr>
              <a:t>Un qui code – vision proche du code</a:t>
            </a:r>
          </a:p>
          <a:p>
            <a:pPr lvl="2"/>
            <a:r>
              <a:rPr lang="fr-FR" dirty="0" smtClean="0">
                <a:latin typeface="Calibri" pitchFamily="34" charset="0"/>
                <a:cs typeface="Calibri" pitchFamily="34" charset="0"/>
              </a:rPr>
              <a:t>Un qui supervise – vision globale de l’application</a:t>
            </a:r>
          </a:p>
          <a:p>
            <a:pPr lvl="2"/>
            <a:r>
              <a:rPr lang="fr-FR" dirty="0" smtClean="0">
                <a:latin typeface="Calibri" pitchFamily="34" charset="0"/>
                <a:cs typeface="Calibri" pitchFamily="34" charset="0"/>
              </a:rPr>
              <a:t>Echange des rôles régulier</a:t>
            </a:r>
          </a:p>
          <a:p>
            <a:pPr lvl="2"/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 descr="C:\Users\Ben\Desktop\teamview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214422"/>
            <a:ext cx="2214578" cy="5494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(5)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572032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11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 plateforme d’échange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Permet d’obtenir une « </a:t>
            </a:r>
            <a:r>
              <a:rPr lang="fr-FR" i="1" dirty="0" smtClean="0">
                <a:latin typeface="Calibri" pitchFamily="34" charset="0"/>
                <a:cs typeface="Calibri" pitchFamily="34" charset="0"/>
              </a:rPr>
              <a:t>mailing list »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pour le projet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Organisation des séances de travail et des réunions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Moyen efficace pour dialoguer de façon asynchrone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Espace privé pour diffuser les informations sensibles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Accès serveurs notamment</a:t>
            </a:r>
          </a:p>
        </p:txBody>
      </p:sp>
      <p:pic>
        <p:nvPicPr>
          <p:cNvPr id="5122" name="Picture 2" descr="C:\Users\Ben\Desktop\group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1357298"/>
            <a:ext cx="1762125" cy="38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 côté technique	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12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Bonne pratique du PHP via un framework populaire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Utilisation de l’architecture MVC sur une application web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Bonnes facultés d’abstraction nécessaires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Tout au long du développement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Pour les évolutions futures du projet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8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3571876"/>
            <a:ext cx="384194" cy="384194"/>
          </a:xfrm>
          <a:prstGeom prst="rect">
            <a:avLst/>
          </a:prstGeom>
          <a:noFill/>
        </p:spPr>
      </p:pic>
      <p:pic>
        <p:nvPicPr>
          <p:cNvPr id="9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01090" y="2643182"/>
            <a:ext cx="384194" cy="384194"/>
          </a:xfrm>
          <a:prstGeom prst="rect">
            <a:avLst/>
          </a:prstGeom>
          <a:noFill/>
        </p:spPr>
      </p:pic>
      <p:pic>
        <p:nvPicPr>
          <p:cNvPr id="10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714488"/>
            <a:ext cx="384194" cy="3841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 côté technique (2)</a:t>
            </a: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fr-FR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13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Difficultés à interagir avec la base de données de façon efficace pour les requêtes complexes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Limites du framework atteintes ?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Difficultés à concevoir un schéma de base de données optimal lors des premières phases du développement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Langage PHP + CakePHP déstabilisants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Impression d’avoir affaire à un nouveau langage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Abstraction MVC peu évidente au départ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174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285860"/>
            <a:ext cx="339738" cy="339738"/>
          </a:xfrm>
          <a:prstGeom prst="rect">
            <a:avLst/>
          </a:prstGeom>
          <a:noFill/>
        </p:spPr>
      </p:pic>
      <p:pic>
        <p:nvPicPr>
          <p:cNvPr id="11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3900" y="3071810"/>
            <a:ext cx="339738" cy="339738"/>
          </a:xfrm>
          <a:prstGeom prst="rect">
            <a:avLst/>
          </a:prstGeom>
          <a:noFill/>
        </p:spPr>
      </p:pic>
      <p:pic>
        <p:nvPicPr>
          <p:cNvPr id="12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4357694"/>
            <a:ext cx="339738" cy="339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Et l’aspect organisationnel</a:t>
            </a:r>
            <a:r>
              <a:rPr lang="fr-FR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fr-FR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14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Apprendre à travailler avec des outils inhabituels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Collaboration au sein d’une équipe conséquente</a:t>
            </a:r>
          </a:p>
          <a:p>
            <a:pPr>
              <a:buNone/>
            </a:pP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Complémentarité des compétences de chacun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Savoir être polyvalents</a:t>
            </a:r>
          </a:p>
          <a:p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20" y="1714488"/>
            <a:ext cx="384194" cy="384194"/>
          </a:xfrm>
          <a:prstGeom prst="rect">
            <a:avLst/>
          </a:prstGeom>
          <a:noFill/>
        </p:spPr>
      </p:pic>
      <p:pic>
        <p:nvPicPr>
          <p:cNvPr id="7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20" y="2714620"/>
            <a:ext cx="384194" cy="384194"/>
          </a:xfrm>
          <a:prstGeom prst="rect">
            <a:avLst/>
          </a:prstGeom>
          <a:noFill/>
        </p:spPr>
      </p:pic>
      <p:pic>
        <p:nvPicPr>
          <p:cNvPr id="8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3643314"/>
            <a:ext cx="384194" cy="384194"/>
          </a:xfrm>
          <a:prstGeom prst="rect">
            <a:avLst/>
          </a:prstGeom>
          <a:noFill/>
        </p:spPr>
      </p:pic>
      <p:pic>
        <p:nvPicPr>
          <p:cNvPr id="9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4572008"/>
            <a:ext cx="384194" cy="3841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→ Et l’aspect organisationnel (2)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15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Difficultés à tenir un planning concret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Travail discontinu sur le projet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Facteur temps handicapant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4572008"/>
            <a:ext cx="339738" cy="339738"/>
          </a:xfrm>
          <a:prstGeom prst="rect">
            <a:avLst/>
          </a:prstGeom>
          <a:noFill/>
        </p:spPr>
      </p:pic>
      <p:pic>
        <p:nvPicPr>
          <p:cNvPr id="7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3143248"/>
            <a:ext cx="339738" cy="339738"/>
          </a:xfrm>
          <a:prstGeom prst="rect">
            <a:avLst/>
          </a:prstGeom>
          <a:noFill/>
        </p:spPr>
      </p:pic>
      <p:pic>
        <p:nvPicPr>
          <p:cNvPr id="8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1714488"/>
            <a:ext cx="339738" cy="339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sz="44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16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Tous les objectifs n’ont pas été atteints</a:t>
            </a:r>
          </a:p>
          <a:p>
            <a:pPr>
              <a:buNone/>
            </a:pP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Mais la base est fonctionnelle</a:t>
            </a:r>
          </a:p>
          <a:p>
            <a:pPr>
              <a:buNone/>
            </a:pP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A terme, utilisable pour nos propres projets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Disponible librement sur Google Code :</a:t>
            </a: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  <a:hlinkClick r:id="rId3"/>
              </a:rPr>
              <a:t>http://code.google.com/p/mif16pm/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Sommaire</a:t>
            </a:r>
            <a:endParaRPr lang="fr-FR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Présentation du projet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Description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L’équipe</a:t>
            </a: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Boite à outils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Le framework : cakePHP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Les outils collaboratifs</a:t>
            </a: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Retour sur expérience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Le côté technique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Et l’aspect organisationnel</a:t>
            </a:r>
          </a:p>
          <a:p>
            <a:pPr lvl="1">
              <a:buNone/>
            </a:pPr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857784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Présentation du Projet 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Description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3</a:t>
            </a:fld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Développement d’un gestionnaire de projet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Sous forme d’une application Web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Destiné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au « grand public »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Projets « non professionnels 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Présentation du Projet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L’Équipe de développement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3929090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4</a:t>
            </a:fld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Chef du projet :</a:t>
            </a:r>
          </a:p>
          <a:p>
            <a:pPr lvl="1"/>
            <a:r>
              <a:rPr lang="fr-FR" b="1" dirty="0" smtClean="0">
                <a:latin typeface="Calibri" pitchFamily="34" charset="0"/>
                <a:cs typeface="Calibri" pitchFamily="34" charset="0"/>
              </a:rPr>
              <a:t>Benjamin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« Is There A Pilot On </a:t>
            </a:r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Board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?! » </a:t>
            </a:r>
            <a:r>
              <a:rPr lang="fr-FR" b="1" dirty="0" smtClean="0">
                <a:latin typeface="Calibri" pitchFamily="34" charset="0"/>
                <a:cs typeface="Calibri" pitchFamily="34" charset="0"/>
              </a:rPr>
              <a:t>Guillon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Développeurs</a:t>
            </a:r>
          </a:p>
          <a:p>
            <a:pPr lvl="1"/>
            <a:r>
              <a:rPr lang="fr-FR" b="1" dirty="0" smtClean="0">
                <a:latin typeface="Calibri" pitchFamily="34" charset="0"/>
                <a:cs typeface="Calibri" pitchFamily="34" charset="0"/>
              </a:rPr>
              <a:t>Rémi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« Rising Sun </a:t>
            </a:r>
            <a:r>
              <a:rPr lang="fr-FR" b="1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» </a:t>
            </a:r>
            <a:r>
              <a:rPr lang="fr-FR" b="1" dirty="0" smtClean="0">
                <a:latin typeface="Calibri" pitchFamily="34" charset="0"/>
                <a:cs typeface="Calibri" pitchFamily="34" charset="0"/>
              </a:rPr>
              <a:t>Auduon</a:t>
            </a:r>
          </a:p>
          <a:p>
            <a:pPr lvl="1"/>
            <a:r>
              <a:rPr lang="fr-FR" b="1" dirty="0" smtClean="0">
                <a:latin typeface="Calibri" pitchFamily="34" charset="0"/>
                <a:cs typeface="Calibri" pitchFamily="34" charset="0"/>
              </a:rPr>
              <a:t>Emmanuel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« Geek Touch » </a:t>
            </a:r>
            <a:r>
              <a:rPr lang="fr-FR" b="1" dirty="0" smtClean="0">
                <a:latin typeface="Calibri" pitchFamily="34" charset="0"/>
                <a:cs typeface="Calibri" pitchFamily="34" charset="0"/>
              </a:rPr>
              <a:t>Gaude</a:t>
            </a:r>
          </a:p>
          <a:p>
            <a:pPr lvl="1"/>
            <a:r>
              <a:rPr lang="fr-FR" b="1" dirty="0" smtClean="0">
                <a:latin typeface="Calibri" pitchFamily="34" charset="0"/>
                <a:cs typeface="Calibri" pitchFamily="34" charset="0"/>
              </a:rPr>
              <a:t>Adrian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« </a:t>
            </a:r>
            <a:r>
              <a:rPr lang="fr-FR" i="1" dirty="0" err="1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Two</a:t>
            </a:r>
            <a:r>
              <a:rPr lang="fr-FR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Times In </a:t>
            </a:r>
            <a:r>
              <a:rPr lang="fr-FR" i="1" dirty="0" err="1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Better</a:t>
            </a:r>
            <a:r>
              <a:rPr lang="fr-FR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i="1" dirty="0" err="1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Than</a:t>
            </a:r>
            <a:r>
              <a:rPr lang="fr-FR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One »</a:t>
            </a:r>
            <a:r>
              <a:rPr lang="fr-FR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b="1" dirty="0" smtClean="0">
                <a:latin typeface="Calibri" pitchFamily="34" charset="0"/>
                <a:cs typeface="Calibri" pitchFamily="34" charset="0"/>
              </a:rPr>
              <a:t>Gaudebert</a:t>
            </a:r>
          </a:p>
          <a:p>
            <a:pPr lvl="1"/>
            <a:r>
              <a:rPr lang="fr-FR" b="1" dirty="0" smtClean="0">
                <a:latin typeface="Calibri" pitchFamily="34" charset="0"/>
                <a:cs typeface="Calibri" pitchFamily="34" charset="0"/>
              </a:rPr>
              <a:t>Emmanuel </a:t>
            </a:r>
            <a:r>
              <a:rPr lang="fr-FR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« The Kid » </a:t>
            </a:r>
            <a:r>
              <a:rPr lang="fr-FR" b="1" dirty="0" smtClean="0">
                <a:latin typeface="Calibri" pitchFamily="34" charset="0"/>
                <a:cs typeface="Calibri" pitchFamily="34" charset="0"/>
              </a:rPr>
              <a:t>Halter</a:t>
            </a:r>
          </a:p>
          <a:p>
            <a:pPr lvl="1"/>
            <a:r>
              <a:rPr lang="fr-FR" b="1" dirty="0" smtClean="0">
                <a:latin typeface="Calibri" pitchFamily="34" charset="0"/>
                <a:cs typeface="Calibri" pitchFamily="34" charset="0"/>
              </a:rPr>
              <a:t>Mamy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« Dying from starvation » </a:t>
            </a:r>
            <a:r>
              <a:rPr lang="fr-FR" b="1" dirty="0" smtClean="0">
                <a:latin typeface="Calibri" pitchFamily="34" charset="0"/>
                <a:cs typeface="Calibri" pitchFamily="34" charset="0"/>
              </a:rPr>
              <a:t>Raminosoa</a:t>
            </a:r>
            <a:endParaRPr lang="fr-FR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 → Le framework : cakePHP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143404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5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Basé sur le modèle MVC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Framework PHP assez récent …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… mais puissant !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Facilite grandement la création d’applications web</a:t>
            </a:r>
          </a:p>
        </p:txBody>
      </p:sp>
      <p:pic>
        <p:nvPicPr>
          <p:cNvPr id="6" name="Picture 2" descr="C:\Users\Ben\Desktop\cake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1357298"/>
            <a:ext cx="1169980" cy="11699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 → Le framework : cakePHP (2)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78634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6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Le site officiel cakePHP :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  <a:hlinkClick r:id="rId3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  <a:hlinkClick r:id="rId3"/>
              </a:rPr>
              <a:t>http://cakephp.org/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 documentation de référence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  <a:hlinkClick r:id="rId4"/>
              </a:rPr>
              <a:t>http://book.cakephp.org/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 descr="C:\Users\Ben\Desktop\cake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72330" y="1357298"/>
            <a:ext cx="1169980" cy="11699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572032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7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Développement en grande partie réalisé « à distance »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Nécessité d’utiliser des outils adaptés 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Plateforme Google Code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Skype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TeamViewer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Google Groups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(2)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42915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8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 plateforme de développement  </a:t>
            </a:r>
            <a:endParaRPr lang="fr-FR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 serveur SVN pour la gestion du code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 wiki interne pour la documentation et l’organisation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 système de suivi du développement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</a:rPr>
              <a:t>Gestion « d’issues » à l’aide du « bug tracker » intégré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</a:rPr>
              <a:t>Assignation de tâches facilitée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Une plateforme d’hébergement pour notre projet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Ben\Desktop\google_cod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1285860"/>
            <a:ext cx="1590675" cy="43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(3)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42915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9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Le logiciel de conférence audio 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Améliore l’efficacité des communications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Gratuit pour la VoIP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Système de conférences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Ben\Desktop\skype_logo_onlin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714488"/>
            <a:ext cx="1071569" cy="4937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239</TotalTime>
  <Words>651</Words>
  <Application>Microsoft Office PowerPoint</Application>
  <PresentationFormat>On-screen Show (4:3)</PresentationFormat>
  <Paragraphs>221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Origin</vt:lpstr>
      <vt:lpstr>Mif16 : Gestion de Projet</vt:lpstr>
      <vt:lpstr>Sommaire</vt:lpstr>
      <vt:lpstr>Présentation du Projet    → Description</vt:lpstr>
      <vt:lpstr>Présentation du Projet   → L’Équipe de développement</vt:lpstr>
      <vt:lpstr>Boite à Outils   → Le framework : cakePHP</vt:lpstr>
      <vt:lpstr>Boite à Outils   → Le framework : cakePHP (2)</vt:lpstr>
      <vt:lpstr>Boite à Outils   → Les outils collaboratifs</vt:lpstr>
      <vt:lpstr>Boite à Outils   → Les outils collaboratifs (2)</vt:lpstr>
      <vt:lpstr>Boite à Outils   → Les outils collaboratifs (3)</vt:lpstr>
      <vt:lpstr>Boite à Outils   → Les outils collaboratifs (4)</vt:lpstr>
      <vt:lpstr>Boite à Outils   → Les outils collaboratifs (5)</vt:lpstr>
      <vt:lpstr>Retour sur expérience   → Le côté technique </vt:lpstr>
      <vt:lpstr>Retour sur expérience   → Le côté technique (2) </vt:lpstr>
      <vt:lpstr>Retour sur expérience   → Et l’aspect organisationnel </vt:lpstr>
      <vt:lpstr>Retour sur expérience  → Et l’aspect organisationnel (2)</vt:lpstr>
      <vt:lpstr>Conclusion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Mif16 : Gestion de Projet</dc:title>
  <dc:creator>Benjamin Guillon</dc:creator>
  <cp:lastModifiedBy>Benjamin Guillon</cp:lastModifiedBy>
  <cp:revision>63</cp:revision>
  <dcterms:created xsi:type="dcterms:W3CDTF">2009-11-27T20:23:40Z</dcterms:created>
  <dcterms:modified xsi:type="dcterms:W3CDTF">2009-12-03T22:45:29Z</dcterms:modified>
</cp:coreProperties>
</file>