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7" r:id="rId3"/>
    <p:sldId id="318" r:id="rId4"/>
    <p:sldId id="329" r:id="rId5"/>
    <p:sldId id="325" r:id="rId6"/>
    <p:sldId id="319" r:id="rId7"/>
    <p:sldId id="336" r:id="rId8"/>
    <p:sldId id="339" r:id="rId9"/>
    <p:sldId id="330" r:id="rId10"/>
    <p:sldId id="320" r:id="rId11"/>
    <p:sldId id="323" r:id="rId12"/>
    <p:sldId id="321" r:id="rId13"/>
    <p:sldId id="322" r:id="rId14"/>
    <p:sldId id="333" r:id="rId15"/>
    <p:sldId id="332" r:id="rId16"/>
    <p:sldId id="334" r:id="rId17"/>
    <p:sldId id="335" r:id="rId18"/>
    <p:sldId id="338" r:id="rId19"/>
    <p:sldId id="337" r:id="rId20"/>
    <p:sldId id="331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1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5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20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54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380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471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9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2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233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4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04/11/2025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66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P3298R1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/>
              <a:t>Implicit </a:t>
            </a:r>
            <a:r>
              <a:rPr lang="sv-SE" sz="3200" dirty="0" err="1"/>
              <a:t>user-defined</a:t>
            </a:r>
            <a:r>
              <a:rPr lang="sv-SE" sz="3200" dirty="0"/>
              <a:t> </a:t>
            </a:r>
            <a:r>
              <a:rPr lang="sv-SE" sz="3200" dirty="0" err="1"/>
              <a:t>conversion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 err="1"/>
              <a:t>Hagenberg</a:t>
            </a:r>
            <a:r>
              <a:rPr lang="sv-SE" sz="3200" dirty="0"/>
              <a:t> – Feb 2025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Obvious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results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inheritance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model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found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unless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hidden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by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members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as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inherited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from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ICF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static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hidden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members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by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qualification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::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equally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-&gt; 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*.</a:t>
            </a:r>
            <a:endParaRPr kumimoji="0" lang="LID4096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5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565477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Less </a:t>
            </a:r>
            <a:r>
              <a:rPr lang="sv-SE" sz="4000" dirty="0" err="1">
                <a:solidFill>
                  <a:srgbClr val="FFFFFF"/>
                </a:solidFill>
              </a:rPr>
              <a:t>obvious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results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8538"/>
            <a:ext cx="9724031" cy="4569462"/>
          </a:xfrm>
        </p:spPr>
        <p:txBody>
          <a:bodyPr anchor="ctr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ICFs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like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inheritance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Mixture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inheritance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ICFs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work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multiple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inheritance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cause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ambiguities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 the same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way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ICFs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subclasses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avoidance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compilation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*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conversion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cause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dangling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forbidden</a:t>
            </a:r>
            <a:r>
              <a:rPr lang="sv-SE" sz="32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if</a:t>
            </a:r>
            <a:r>
              <a:rPr lang="sv-SE" sz="3200" i="1" dirty="0">
                <a:solidFill>
                  <a:prstClr val="black"/>
                </a:solidFill>
                <a:latin typeface="Calibri" panose="020F0502020204030204"/>
              </a:rPr>
              <a:t> so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implicit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only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keyword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followed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by </a:t>
            </a:r>
            <a:r>
              <a:rPr lang="sv-SE" sz="3200" i="1" dirty="0">
                <a:solidFill>
                  <a:prstClr val="black"/>
                </a:solidFill>
                <a:latin typeface="Calibri" panose="020F0502020204030204"/>
              </a:rPr>
              <a:t>operator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type</a:t>
            </a:r>
            <a:r>
              <a:rPr lang="sv-SE" sz="3200" i="1" dirty="0">
                <a:solidFill>
                  <a:prstClr val="black"/>
                </a:solidFill>
                <a:latin typeface="Calibri" panose="020F0502020204030204"/>
              </a:rPr>
              <a:t>-id.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b="1" dirty="0" err="1">
                <a:solidFill>
                  <a:prstClr val="black"/>
                </a:solidFill>
                <a:latin typeface="Calibri" panose="020F0502020204030204"/>
              </a:rPr>
              <a:t>static_cast</a:t>
            </a: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to call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hidden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virtual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can’t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overridden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No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downcasting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from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endParaRPr lang="sv-SE" sz="3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5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Design </a:t>
            </a:r>
            <a:r>
              <a:rPr lang="sv-SE" sz="4000" dirty="0" err="1">
                <a:solidFill>
                  <a:srgbClr val="FFFFFF"/>
                </a:solidFill>
              </a:rPr>
              <a:t>decisions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5060"/>
            <a:ext cx="9724031" cy="4569462"/>
          </a:xfrm>
        </p:spPr>
        <p:txBody>
          <a:bodyPr anchor="ctr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from an ICF,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fundamental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final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cvref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Virtual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bases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not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accessible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there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two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subobjects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pointers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cumbersome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Incomplete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nested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classes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returned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by ICFs.</a:t>
            </a:r>
          </a:p>
          <a:p>
            <a:pPr>
              <a:defRPr/>
            </a:pPr>
            <a:r>
              <a:rPr lang="sv-SE" sz="3200" b="1" dirty="0" err="1">
                <a:solidFill>
                  <a:prstClr val="black"/>
                </a:solidFill>
                <a:latin typeface="Calibri" panose="020F0502020204030204"/>
              </a:rPr>
              <a:t>sizeof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b="1" dirty="0" err="1">
                <a:solidFill>
                  <a:prstClr val="black"/>
                </a:solidFill>
                <a:latin typeface="Calibri" panose="020F0502020204030204"/>
              </a:rPr>
              <a:t>alignof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independent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type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Handle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not access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protected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members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ICFs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virtual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8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10474037" cy="4245265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0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Proxy-</a:t>
            </a:r>
            <a:r>
              <a:rPr kumimoji="0" lang="sv-SE" sz="3000" b="0" i="0" u="none" strike="sng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  <a:r>
              <a:rPr kumimoji="0" lang="sv-SE" sz="30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sv-SE" sz="3000" strike="sngStrike" dirty="0">
                <a:solidFill>
                  <a:prstClr val="black"/>
                </a:solidFill>
                <a:latin typeface="Calibri" panose="020F0502020204030204"/>
              </a:rPr>
              <a:t>f-</a:t>
            </a:r>
            <a:r>
              <a:rPr lang="sv-SE" sz="3000" strike="sngStrike" dirty="0" err="1">
                <a:solidFill>
                  <a:prstClr val="black"/>
                </a:solidFill>
                <a:latin typeface="Calibri" panose="020F0502020204030204"/>
              </a:rPr>
              <a:t>literals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. *</a:t>
            </a:r>
            <a:endParaRPr kumimoji="0" lang="sv-SE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Laz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y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wrapper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use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value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maybe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000" dirty="0" err="1">
                <a:solidFill>
                  <a:prstClr val="black"/>
                </a:solidFill>
                <a:latin typeface="Calibri" panose="020F0502020204030204"/>
              </a:rPr>
              <a:t>needed</a:t>
            </a:r>
            <a:r>
              <a:rPr lang="sv-SE" sz="30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</a:t>
            </a: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nullable</a:t>
            </a: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smart pointers (</a:t>
            </a: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aka</a:t>
            </a: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smart </a:t>
            </a:r>
            <a:r>
              <a:rPr kumimoji="0" lang="sv-SE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</a:t>
            </a:r>
            <a:r>
              <a:rPr kumimoji="0" lang="sv-SE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/>
              <a:t>* Works best with P3398: </a:t>
            </a:r>
            <a:r>
              <a:rPr lang="en-GB" sz="2000" dirty="0" err="1"/>
              <a:t>decays_to</a:t>
            </a:r>
            <a:r>
              <a:rPr lang="en-GB" sz="2000" dirty="0"/>
              <a:t>(T). The simplified P3412R1 does not rely on this.</a:t>
            </a:r>
          </a:p>
        </p:txBody>
      </p:sp>
    </p:spTree>
    <p:extLst>
      <p:ext uri="{BB962C8B-B14F-4D97-AF65-F5344CB8AC3E}">
        <p14:creationId xmlns:p14="http://schemas.microsoft.com/office/powerpoint/2010/main" val="323498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31" y="294538"/>
            <a:ext cx="10265520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Safe</a:t>
            </a:r>
            <a:r>
              <a:rPr lang="sv-SE" sz="4000" dirty="0">
                <a:solidFill>
                  <a:srgbClr val="FFFFFF"/>
                </a:solidFill>
              </a:rPr>
              <a:t> f-</a:t>
            </a:r>
            <a:r>
              <a:rPr lang="sv-SE" sz="4000" dirty="0" err="1">
                <a:solidFill>
                  <a:srgbClr val="FFFFFF"/>
                </a:solidFill>
              </a:rPr>
              <a:t>literals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without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performance</a:t>
            </a:r>
            <a:r>
              <a:rPr lang="sv-SE" sz="4000" dirty="0">
                <a:solidFill>
                  <a:srgbClr val="FFFFFF"/>
                </a:solidFill>
              </a:rPr>
              <a:t> loss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0768"/>
            <a:ext cx="9724031" cy="497646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… Args&gt;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formatted_string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decays_to</a:t>
            </a:r>
            <a:r>
              <a:rPr lang="sv-SE" sz="18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i="1" dirty="0">
                <a:latin typeface="Arial" panose="020B0604020202020204" pitchFamily="34" charset="0"/>
                <a:cs typeface="Arial" panose="020B0604020202020204" pitchFamily="34" charset="0"/>
              </a:rPr>
              <a:t>::string) 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formatted_string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basic_format_string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&lt;char, Args...&gt;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fmt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, Args&amp;&amp;... args) 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m_fmt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fmt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m_args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make_format_args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::forward&lt;Args&gt;(args)...)) {}</a:t>
            </a:r>
          </a:p>
          <a:p>
            <a:pPr marL="0" indent="0">
              <a:spcBef>
                <a:spcPts val="600"/>
              </a:spcBef>
              <a:buNone/>
            </a:pP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::string()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vformat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m_fmt.get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m_args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basic_format_string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, Args...&gt;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m_fmt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decltype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make_format_args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declval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&lt;Args&gt;()...))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m_args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 = 17;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auto s =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f”Value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is {a}”;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vformat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::string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f”Value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is {a}”);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 new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89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lazy</a:t>
            </a:r>
            <a:r>
              <a:rPr lang="sv-SE" sz="4000" dirty="0">
                <a:solidFill>
                  <a:srgbClr val="FFFFFF"/>
                </a:solidFill>
              </a:rPr>
              <a:t> argument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0768"/>
            <a:ext cx="10610492" cy="497646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F&gt;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(F&amp;&amp; f) :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m_func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::forward&lt;F&gt;(f))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auto&amp;()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(!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m_func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F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m_func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decltype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())&gt;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alarmIf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(auto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{ 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unaware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arguments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unlikely_event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obj.raise_alarm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obj.m_value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the alarm has to be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raised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v-S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Lazy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= []{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ComplicatedObject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alarmIf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);	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ComplicatedObject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raise_alarm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94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universal </a:t>
            </a:r>
            <a:r>
              <a:rPr lang="sv-SE" sz="4000" dirty="0" err="1">
                <a:solidFill>
                  <a:srgbClr val="FFFFFF"/>
                </a:solidFill>
              </a:rPr>
              <a:t>references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0768"/>
            <a:ext cx="10610492" cy="4976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PTR&gt;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value_type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pointer_traits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&lt;PTR&gt;::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element_type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 = default;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from the pointer-like,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must not be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PTR&amp;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pre (</a:t>
            </a:r>
            <a:r>
              <a:rPr lang="sv-S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{}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(PTR&amp;&amp;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pre (</a:t>
            </a:r>
            <a:r>
              <a:rPr lang="sv-SE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)) {}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conversions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the operator.()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value_type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&amp;() &amp;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value_type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&amp;()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&amp;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value_type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 &amp;&amp;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(*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); }        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not for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shared_ptr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?!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PTR&amp;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unwrap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src.m_ptr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friend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PTR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unwrap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universal_ref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src.m_ptr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PTR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0070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universal </a:t>
            </a:r>
            <a:r>
              <a:rPr lang="sv-SE" sz="4000" dirty="0" err="1">
                <a:solidFill>
                  <a:srgbClr val="FFFFFF"/>
                </a:solidFill>
              </a:rPr>
              <a:t>references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0768"/>
            <a:ext cx="10610492" cy="4976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200" dirty="0" err="1">
                <a:cs typeface="Arial" panose="020B0604020202020204" pitchFamily="34" charset="0"/>
              </a:rPr>
              <a:t>Many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aspecs</a:t>
            </a:r>
            <a:r>
              <a:rPr lang="sv-SE" sz="3200" dirty="0">
                <a:cs typeface="Arial" panose="020B0604020202020204" pitchFamily="34" charset="0"/>
              </a:rPr>
              <a:t> to </a:t>
            </a:r>
            <a:r>
              <a:rPr lang="sv-SE" sz="3200" dirty="0" err="1">
                <a:cs typeface="Arial" panose="020B0604020202020204" pitchFamily="34" charset="0"/>
              </a:rPr>
              <a:t>consider</a:t>
            </a:r>
            <a:r>
              <a:rPr lang="sv-SE" sz="3200" dirty="0">
                <a:cs typeface="Arial" panose="020B0604020202020204" pitchFamily="34" charset="0"/>
              </a:rPr>
              <a:t> for </a:t>
            </a:r>
            <a:r>
              <a:rPr lang="sv-SE" sz="3200" dirty="0" err="1">
                <a:cs typeface="Arial" panose="020B0604020202020204" pitchFamily="34" charset="0"/>
              </a:rPr>
              <a:t>universal_ref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 err="1">
                <a:cs typeface="Arial" panose="020B0604020202020204" pitchFamily="34" charset="0"/>
              </a:rPr>
              <a:t>Should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disable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move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if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wrapped</a:t>
            </a:r>
            <a:r>
              <a:rPr lang="sv-SE" sz="3200" dirty="0">
                <a:cs typeface="Arial" panose="020B0604020202020204" pitchFamily="34" charset="0"/>
              </a:rPr>
              <a:t> pointer is </a:t>
            </a:r>
            <a:r>
              <a:rPr lang="sv-SE" sz="3200" dirty="0" err="1">
                <a:cs typeface="Arial" panose="020B0604020202020204" pitchFamily="34" charset="0"/>
              </a:rPr>
              <a:t>copyable</a:t>
            </a:r>
            <a:r>
              <a:rPr lang="sv-SE" sz="3200" dirty="0">
                <a:cs typeface="Arial" panose="020B0604020202020204" pitchFamily="34" charset="0"/>
              </a:rPr>
              <a:t> – to </a:t>
            </a:r>
            <a:r>
              <a:rPr lang="sv-SE" sz="3200" dirty="0" err="1">
                <a:cs typeface="Arial" panose="020B0604020202020204" pitchFamily="34" charset="0"/>
              </a:rPr>
              <a:t>avoid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moved</a:t>
            </a:r>
            <a:r>
              <a:rPr lang="sv-SE" sz="3200" dirty="0">
                <a:cs typeface="Arial" panose="020B0604020202020204" pitchFamily="34" charset="0"/>
              </a:rPr>
              <a:t> from </a:t>
            </a:r>
            <a:r>
              <a:rPr lang="sv-SE" sz="3200" dirty="0" err="1">
                <a:cs typeface="Arial" panose="020B0604020202020204" pitchFamily="34" charset="0"/>
              </a:rPr>
              <a:t>state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 err="1">
                <a:cs typeface="Arial" panose="020B0604020202020204" pitchFamily="34" charset="0"/>
              </a:rPr>
              <a:t>Then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users</a:t>
            </a:r>
            <a:r>
              <a:rPr lang="sv-SE" sz="3200" dirty="0">
                <a:cs typeface="Arial" panose="020B0604020202020204" pitchFamily="34" charset="0"/>
              </a:rPr>
              <a:t> must do </a:t>
            </a:r>
            <a:r>
              <a:rPr lang="sv-SE" sz="3200" dirty="0" err="1">
                <a:cs typeface="Arial" panose="020B0604020202020204" pitchFamily="34" charset="0"/>
              </a:rPr>
              <a:t>unwrap</a:t>
            </a:r>
            <a:r>
              <a:rPr lang="sv-SE" sz="3200" dirty="0">
                <a:cs typeface="Arial" panose="020B0604020202020204" pitchFamily="34" charset="0"/>
              </a:rPr>
              <a:t>(</a:t>
            </a:r>
            <a:r>
              <a:rPr lang="sv-SE" sz="3200" dirty="0" err="1">
                <a:cs typeface="Arial" panose="020B0604020202020204" pitchFamily="34" charset="0"/>
              </a:rPr>
              <a:t>std</a:t>
            </a:r>
            <a:r>
              <a:rPr lang="sv-SE" sz="3200" dirty="0">
                <a:cs typeface="Arial" panose="020B0604020202020204" pitchFamily="34" charset="0"/>
              </a:rPr>
              <a:t>::</a:t>
            </a:r>
            <a:r>
              <a:rPr lang="sv-SE" sz="3200" dirty="0" err="1">
                <a:cs typeface="Arial" panose="020B0604020202020204" pitchFamily="34" charset="0"/>
              </a:rPr>
              <a:t>move</a:t>
            </a:r>
            <a:r>
              <a:rPr lang="sv-SE" sz="3200" dirty="0">
                <a:cs typeface="Arial" panose="020B0604020202020204" pitchFamily="34" charset="0"/>
              </a:rPr>
              <a:t>(</a:t>
            </a:r>
            <a:r>
              <a:rPr lang="sv-SE" sz="3200" dirty="0" err="1">
                <a:cs typeface="Arial" panose="020B0604020202020204" pitchFamily="34" charset="0"/>
              </a:rPr>
              <a:t>src</a:t>
            </a:r>
            <a:r>
              <a:rPr lang="sv-SE" sz="3200" dirty="0">
                <a:cs typeface="Arial" panose="020B0604020202020204" pitchFamily="34" charset="0"/>
              </a:rPr>
              <a:t>)) to get </a:t>
            </a:r>
            <a:r>
              <a:rPr lang="sv-SE" sz="3200" dirty="0" err="1">
                <a:cs typeface="Arial" panose="020B0604020202020204" pitchFamily="34" charset="0"/>
              </a:rPr>
              <a:t>unique_ptr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>
                <a:cs typeface="Arial" panose="020B0604020202020204" pitchFamily="34" charset="0"/>
              </a:rPr>
              <a:t>Relation to </a:t>
            </a:r>
            <a:r>
              <a:rPr lang="sv-SE" sz="3200" dirty="0" err="1">
                <a:cs typeface="Arial" panose="020B0604020202020204" pitchFamily="34" charset="0"/>
              </a:rPr>
              <a:t>relocation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proposals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strike="sngStrike" dirty="0" err="1">
                <a:cs typeface="Arial" panose="020B0604020202020204" pitchFamily="34" charset="0"/>
              </a:rPr>
              <a:t>Please</a:t>
            </a:r>
            <a:r>
              <a:rPr lang="sv-SE" sz="3200" strike="sngStrike" dirty="0">
                <a:cs typeface="Arial" panose="020B0604020202020204" pitchFamily="34" charset="0"/>
              </a:rPr>
              <a:t> </a:t>
            </a:r>
            <a:r>
              <a:rPr lang="sv-SE" sz="3200" strike="sngStrike" dirty="0" err="1">
                <a:cs typeface="Arial" panose="020B0604020202020204" pitchFamily="34" charset="0"/>
              </a:rPr>
              <a:t>don’t</a:t>
            </a:r>
            <a:r>
              <a:rPr lang="sv-SE" sz="3200" strike="sngStrike" dirty="0">
                <a:cs typeface="Arial" panose="020B0604020202020204" pitchFamily="34" charset="0"/>
              </a:rPr>
              <a:t> </a:t>
            </a:r>
            <a:r>
              <a:rPr lang="sv-SE" sz="3200" strike="sngStrike" dirty="0" err="1">
                <a:cs typeface="Arial" panose="020B0604020202020204" pitchFamily="34" charset="0"/>
              </a:rPr>
              <a:t>standardize</a:t>
            </a:r>
            <a:r>
              <a:rPr lang="sv-SE" sz="3200" strike="sngStrike" dirty="0">
                <a:cs typeface="Arial" panose="020B0604020202020204" pitchFamily="34" charset="0"/>
              </a:rPr>
              <a:t> </a:t>
            </a:r>
            <a:r>
              <a:rPr lang="sv-SE" sz="3200" strike="sngStrike" dirty="0" err="1">
                <a:cs typeface="Arial" panose="020B0604020202020204" pitchFamily="34" charset="0"/>
              </a:rPr>
              <a:t>std</a:t>
            </a:r>
            <a:r>
              <a:rPr lang="sv-SE" sz="3200" strike="sngStrike" dirty="0">
                <a:cs typeface="Arial" panose="020B0604020202020204" pitchFamily="34" charset="0"/>
              </a:rPr>
              <a:t>::</a:t>
            </a:r>
            <a:r>
              <a:rPr lang="sv-SE" sz="3200" strike="sngStrike" dirty="0" err="1">
                <a:cs typeface="Arial" panose="020B0604020202020204" pitchFamily="34" charset="0"/>
              </a:rPr>
              <a:t>polymorphic</a:t>
            </a:r>
            <a:r>
              <a:rPr lang="sv-SE" sz="3200" strike="sngStrike" dirty="0">
                <a:cs typeface="Arial" panose="020B0604020202020204" pitchFamily="34" charset="0"/>
              </a:rPr>
              <a:t> and </a:t>
            </a:r>
            <a:r>
              <a:rPr lang="sv-SE" sz="3200" strike="sngStrike" dirty="0" err="1">
                <a:cs typeface="Arial" panose="020B0604020202020204" pitchFamily="34" charset="0"/>
              </a:rPr>
              <a:t>std</a:t>
            </a:r>
            <a:r>
              <a:rPr lang="sv-SE" sz="3200" strike="sngStrike" dirty="0">
                <a:cs typeface="Arial" panose="020B0604020202020204" pitchFamily="34" charset="0"/>
              </a:rPr>
              <a:t>::</a:t>
            </a:r>
            <a:r>
              <a:rPr lang="sv-SE" sz="3200" strike="sngStrike" dirty="0" err="1">
                <a:cs typeface="Arial" panose="020B0604020202020204" pitchFamily="34" charset="0"/>
              </a:rPr>
              <a:t>indirect</a:t>
            </a:r>
            <a:r>
              <a:rPr lang="sv-SE" sz="3200" strike="sngStrike" dirty="0">
                <a:cs typeface="Arial" panose="020B0604020202020204" pitchFamily="34" charset="0"/>
              </a:rPr>
              <a:t> as ”pseudo </a:t>
            </a:r>
            <a:r>
              <a:rPr lang="sv-SE" sz="3200" strike="sngStrike" dirty="0" err="1">
                <a:cs typeface="Arial" panose="020B0604020202020204" pitchFamily="34" charset="0"/>
              </a:rPr>
              <a:t>references</a:t>
            </a:r>
            <a:r>
              <a:rPr lang="sv-SE" sz="3200" strike="sngStrike" dirty="0">
                <a:cs typeface="Arial" panose="020B0604020202020204" pitchFamily="34" charset="0"/>
              </a:rPr>
              <a:t>”. </a:t>
            </a:r>
            <a:r>
              <a:rPr lang="sv-SE" sz="3200" strike="sngStrike" dirty="0" err="1">
                <a:cs typeface="Arial" panose="020B0604020202020204" pitchFamily="34" charset="0"/>
              </a:rPr>
              <a:t>Standardize</a:t>
            </a:r>
            <a:r>
              <a:rPr lang="sv-SE" sz="3200" strike="sngStrike" dirty="0">
                <a:cs typeface="Arial" panose="020B0604020202020204" pitchFamily="34" charset="0"/>
              </a:rPr>
              <a:t> as </a:t>
            </a:r>
            <a:r>
              <a:rPr lang="sv-SE" sz="3200" strike="sngStrike" dirty="0" err="1">
                <a:cs typeface="Arial" panose="020B0604020202020204" pitchFamily="34" charset="0"/>
              </a:rPr>
              <a:t>cloning_ptr</a:t>
            </a:r>
            <a:r>
              <a:rPr lang="sv-SE" sz="3200" strike="sngStrike" dirty="0">
                <a:cs typeface="Arial" panose="020B0604020202020204" pitchFamily="34" charset="0"/>
              </a:rPr>
              <a:t> and </a:t>
            </a:r>
            <a:r>
              <a:rPr lang="sv-SE" sz="3200" strike="sngStrike" dirty="0" err="1">
                <a:cs typeface="Arial" panose="020B0604020202020204" pitchFamily="34" charset="0"/>
              </a:rPr>
              <a:t>add</a:t>
            </a:r>
            <a:r>
              <a:rPr lang="sv-SE" sz="3200" strike="sngStrike" dirty="0">
                <a:cs typeface="Arial" panose="020B0604020202020204" pitchFamily="34" charset="0"/>
              </a:rPr>
              <a:t> </a:t>
            </a:r>
            <a:r>
              <a:rPr lang="sv-SE" sz="3200" strike="sngStrike" dirty="0" err="1">
                <a:cs typeface="Arial" panose="020B0604020202020204" pitchFamily="34" charset="0"/>
              </a:rPr>
              <a:t>universal_ref</a:t>
            </a:r>
            <a:r>
              <a:rPr lang="sv-SE" sz="3200" strike="sngStrike" dirty="0">
                <a:cs typeface="Arial" panose="020B0604020202020204" pitchFamily="34" charset="0"/>
              </a:rPr>
              <a:t> later.</a:t>
            </a:r>
          </a:p>
        </p:txBody>
      </p:sp>
    </p:spTree>
    <p:extLst>
      <p:ext uri="{BB962C8B-B14F-4D97-AF65-F5344CB8AC3E}">
        <p14:creationId xmlns:p14="http://schemas.microsoft.com/office/powerpoint/2010/main" val="189948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4A5BC-A68A-03B1-DB94-E02EC019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17023F-15FA-95B2-1C94-F2ED8D5A4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C32AB-405C-183D-1521-5FF52C8C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37D662-B75D-D6C4-04BE-A044349EA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CAE7FC-A134-DECA-D49C-22DFCB15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7BAA-3DBC-5D96-D36E-AE9AC5505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1A98AE7-E61F-ADC5-B02A-A9BFD42E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688129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Separation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concerns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Nullability</a:t>
            </a:r>
            <a:r>
              <a:rPr lang="sv-SE" sz="4000" dirty="0">
                <a:solidFill>
                  <a:srgbClr val="FFFFFF"/>
                </a:solidFill>
              </a:rPr>
              <a:t> vs. </a:t>
            </a:r>
            <a:r>
              <a:rPr lang="sv-SE" sz="4000" dirty="0" err="1">
                <a:solidFill>
                  <a:srgbClr val="FFFFFF"/>
                </a:solidFill>
              </a:rPr>
              <a:t>ownership</a:t>
            </a:r>
            <a:endParaRPr lang="LID4096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9E8D51-55D0-237D-4E78-D9795A0E7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038209"/>
              </p:ext>
            </p:extLst>
          </p:nvPr>
        </p:nvGraphicFramePr>
        <p:xfrm>
          <a:off x="854015" y="1825625"/>
          <a:ext cx="10499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385">
                  <a:extLst>
                    <a:ext uri="{9D8B030D-6E8A-4147-A177-3AD203B41FA5}">
                      <a16:colId xmlns:a16="http://schemas.microsoft.com/office/drawing/2014/main" val="9322598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335819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65699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Ownership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Nullable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Not </a:t>
                      </a:r>
                      <a:r>
                        <a:rPr lang="sv-SE" dirty="0" err="1"/>
                        <a:t>nullable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0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None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T*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universal_ref</a:t>
                      </a:r>
                      <a:r>
                        <a:rPr lang="sv-SE" dirty="0"/>
                        <a:t>&lt;T*&gt;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3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Unique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unique_ptr</a:t>
                      </a:r>
                      <a:r>
                        <a:rPr lang="sv-SE" dirty="0"/>
                        <a:t>&lt;T&gt;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universal_ref</a:t>
                      </a:r>
                      <a:r>
                        <a:rPr lang="sv-SE" dirty="0"/>
                        <a:t>&lt;</a:t>
                      </a:r>
                      <a:r>
                        <a:rPr lang="sv-SE" dirty="0" err="1"/>
                        <a:t>unique_ptr</a:t>
                      </a:r>
                      <a:r>
                        <a:rPr lang="sv-SE" dirty="0"/>
                        <a:t>&lt;T&gt;&gt;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0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Shared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shared_ptr</a:t>
                      </a:r>
                      <a:r>
                        <a:rPr lang="sv-SE" dirty="0"/>
                        <a:t>&lt;T&gt;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universal_ref</a:t>
                      </a:r>
                      <a:r>
                        <a:rPr lang="sv-SE" dirty="0"/>
                        <a:t>&lt;</a:t>
                      </a:r>
                      <a:r>
                        <a:rPr lang="sv-SE" dirty="0" err="1"/>
                        <a:t>shared_ptr</a:t>
                      </a:r>
                      <a:r>
                        <a:rPr lang="sv-SE" dirty="0"/>
                        <a:t>&lt;T&gt;&gt;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Copying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cloning_ptr</a:t>
                      </a:r>
                      <a:r>
                        <a:rPr lang="sv-SE" dirty="0"/>
                        <a:t>&lt;T&gt;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universal_ref</a:t>
                      </a:r>
                      <a:r>
                        <a:rPr lang="sv-SE" dirty="0"/>
                        <a:t>&lt;</a:t>
                      </a:r>
                      <a:r>
                        <a:rPr lang="sv-SE" dirty="0" err="1"/>
                        <a:t>cloning_ptr</a:t>
                      </a:r>
                      <a:r>
                        <a:rPr lang="sv-SE" dirty="0"/>
                        <a:t>&lt;T&gt;&gt;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359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22BDE0-B759-DFE4-A320-7FA29859C84F}"/>
              </a:ext>
            </a:extLst>
          </p:cNvPr>
          <p:cNvSpPr txBox="1"/>
          <p:nvPr/>
        </p:nvSpPr>
        <p:spPr>
          <a:xfrm>
            <a:off x="838201" y="438221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err="1"/>
              <a:t>reloc</a:t>
            </a:r>
            <a:r>
              <a:rPr lang="sv-SE" sz="2400" dirty="0"/>
              <a:t> operation </a:t>
            </a:r>
            <a:r>
              <a:rPr lang="sv-SE" sz="2400" dirty="0" err="1"/>
              <a:t>would</a:t>
            </a:r>
            <a:r>
              <a:rPr lang="sv-SE" sz="2400" dirty="0"/>
              <a:t> </a:t>
            </a:r>
            <a:r>
              <a:rPr lang="sv-SE" sz="2400" dirty="0" err="1"/>
              <a:t>making</a:t>
            </a:r>
            <a:r>
              <a:rPr lang="sv-SE" sz="2400" dirty="0"/>
              <a:t> it </a:t>
            </a:r>
            <a:r>
              <a:rPr lang="sv-SE" sz="2400" dirty="0" err="1"/>
              <a:t>possible</a:t>
            </a:r>
            <a:r>
              <a:rPr lang="sv-SE" sz="2400" dirty="0"/>
              <a:t> to </a:t>
            </a:r>
            <a:r>
              <a:rPr lang="sv-SE" sz="2400" dirty="0" err="1"/>
              <a:t>prevent</a:t>
            </a:r>
            <a:r>
              <a:rPr lang="sv-SE" sz="2400" dirty="0"/>
              <a:t> </a:t>
            </a:r>
            <a:r>
              <a:rPr lang="sv-SE" sz="2400" dirty="0" err="1"/>
              <a:t>using</a:t>
            </a:r>
            <a:r>
              <a:rPr lang="sv-SE" sz="2400" dirty="0"/>
              <a:t> a </a:t>
            </a:r>
            <a:r>
              <a:rPr lang="sv-SE" sz="2400" dirty="0" err="1"/>
              <a:t>moved</a:t>
            </a:r>
            <a:r>
              <a:rPr lang="sv-SE" sz="2400" dirty="0"/>
              <a:t> from </a:t>
            </a:r>
            <a:r>
              <a:rPr lang="sv-SE" sz="2400" dirty="0" err="1"/>
              <a:t>universal_ref</a:t>
            </a:r>
            <a:r>
              <a:rPr lang="sv-SE" sz="2400" dirty="0"/>
              <a:t> at </a:t>
            </a:r>
            <a:r>
              <a:rPr lang="sv-SE" sz="2400" dirty="0" err="1"/>
              <a:t>compile</a:t>
            </a:r>
            <a:r>
              <a:rPr lang="sv-SE" sz="2400" dirty="0"/>
              <a:t> </a:t>
            </a:r>
            <a:r>
              <a:rPr lang="sv-SE" sz="2400" dirty="0" err="1"/>
              <a:t>time</a:t>
            </a:r>
            <a:r>
              <a:rPr lang="sv-S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58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E36BDB-472E-CCAC-3F61-EEC12E0EE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879ED6-BEDE-EE84-9541-9CE425AB7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C3EDE-D513-6868-7C6B-7F3ADD2F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0A2C9B-ECB3-FB77-320C-32391A5BE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E1CBF-1B35-C0C3-2B3B-69F330B91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3D694-8730-0C26-727C-A4CCD738F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4ADAC46-8B36-5D83-FC01-ED556C72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Fixing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initializer_list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58ABB14-C74D-AF43-5994-8CDFEB2E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0768"/>
            <a:ext cx="10610492" cy="4976462"/>
          </a:xfrm>
        </p:spPr>
        <p:txBody>
          <a:bodyPr anchor="ctr">
            <a:normAutofit lnSpcReduction="10000"/>
          </a:bodyPr>
          <a:lstStyle/>
          <a:p>
            <a:r>
              <a:rPr lang="sv-SE" sz="3200" dirty="0" err="1">
                <a:cs typeface="Arial" panose="020B0604020202020204" pitchFamily="34" charset="0"/>
              </a:rPr>
              <a:t>When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calling</a:t>
            </a:r>
            <a:r>
              <a:rPr lang="sv-SE" sz="3200" dirty="0">
                <a:cs typeface="Arial" panose="020B0604020202020204" pitchFamily="34" charset="0"/>
              </a:rPr>
              <a:t> a </a:t>
            </a:r>
            <a:r>
              <a:rPr lang="sv-SE" sz="3200" dirty="0" err="1">
                <a:cs typeface="Arial" panose="020B0604020202020204" pitchFamily="34" charset="0"/>
              </a:rPr>
              <a:t>templated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function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with</a:t>
            </a:r>
            <a:r>
              <a:rPr lang="sv-SE" sz="3200" dirty="0">
                <a:cs typeface="Arial" panose="020B0604020202020204" pitchFamily="34" charset="0"/>
              </a:rPr>
              <a:t> an </a:t>
            </a:r>
            <a:r>
              <a:rPr lang="sv-SE" sz="3200" dirty="0" err="1">
                <a:cs typeface="Arial" panose="020B0604020202020204" pitchFamily="34" charset="0"/>
              </a:rPr>
              <a:t>initializer</a:t>
            </a:r>
            <a:r>
              <a:rPr lang="sv-SE" sz="3200" dirty="0">
                <a:cs typeface="Arial" panose="020B0604020202020204" pitchFamily="34" charset="0"/>
              </a:rPr>
              <a:t> list </a:t>
            </a:r>
            <a:r>
              <a:rPr lang="sv-SE" sz="3200" dirty="0" err="1">
                <a:cs typeface="Arial" panose="020B0604020202020204" pitchFamily="34" charset="0"/>
              </a:rPr>
              <a:t>you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can’t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use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its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size</a:t>
            </a:r>
            <a:r>
              <a:rPr lang="sv-SE" sz="3200" dirty="0">
                <a:cs typeface="Arial" panose="020B0604020202020204" pitchFamily="34" charset="0"/>
              </a:rPr>
              <a:t> in </a:t>
            </a:r>
            <a:r>
              <a:rPr lang="sv-SE" sz="3200" dirty="0" err="1">
                <a:cs typeface="Arial" panose="020B0604020202020204" pitchFamily="34" charset="0"/>
              </a:rPr>
              <a:t>constexpr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>
                <a:cs typeface="Arial" panose="020B0604020202020204" pitchFamily="34" charset="0"/>
              </a:rPr>
              <a:t>If a </a:t>
            </a:r>
            <a:r>
              <a:rPr lang="sv-SE" sz="3200" dirty="0" err="1">
                <a:cs typeface="Arial" panose="020B0604020202020204" pitchFamily="34" charset="0"/>
              </a:rPr>
              <a:t>braced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initializer</a:t>
            </a:r>
            <a:r>
              <a:rPr lang="sv-SE" sz="3200" dirty="0">
                <a:cs typeface="Arial" panose="020B0604020202020204" pitchFamily="34" charset="0"/>
              </a:rPr>
              <a:t> list is </a:t>
            </a:r>
            <a:r>
              <a:rPr lang="sv-SE" sz="3200" dirty="0" err="1">
                <a:cs typeface="Arial" panose="020B0604020202020204" pitchFamily="34" charset="0"/>
              </a:rPr>
              <a:t>instead</a:t>
            </a:r>
            <a:r>
              <a:rPr lang="sv-SE" sz="3200" dirty="0">
                <a:cs typeface="Arial" panose="020B0604020202020204" pitchFamily="34" charset="0"/>
              </a:rPr>
              <a:t> an </a:t>
            </a:r>
            <a:r>
              <a:rPr lang="sv-SE" sz="3200" dirty="0" err="1">
                <a:cs typeface="Arial" panose="020B0604020202020204" pitchFamily="34" charset="0"/>
              </a:rPr>
              <a:t>instance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of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initializer_list_n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this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can</a:t>
            </a:r>
            <a:r>
              <a:rPr lang="sv-SE" sz="3200" dirty="0">
                <a:cs typeface="Arial" panose="020B0604020202020204" pitchFamily="34" charset="0"/>
              </a:rPr>
              <a:t> be </a:t>
            </a:r>
            <a:r>
              <a:rPr lang="sv-SE" sz="3200" dirty="0" err="1">
                <a:cs typeface="Arial" panose="020B0604020202020204" pitchFamily="34" charset="0"/>
              </a:rPr>
              <a:t>solved</a:t>
            </a:r>
            <a:r>
              <a:rPr lang="sv-SE" sz="3200" dirty="0"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template&lt;</a:t>
            </a:r>
            <a:r>
              <a:rPr lang="sv-SE" sz="2400" dirty="0" err="1">
                <a:latin typeface="Consolas" panose="020B0609020204030204" pitchFamily="49" charset="0"/>
                <a:cs typeface="Arial" panose="020B0604020202020204" pitchFamily="34" charset="0"/>
              </a:rPr>
              <a:t>typename</a:t>
            </a: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 T, </a:t>
            </a:r>
            <a:r>
              <a:rPr lang="sv-SE" sz="2400" dirty="0" err="1">
                <a:latin typeface="Consolas" panose="020B0609020204030204" pitchFamily="49" charset="0"/>
                <a:cs typeface="Arial" panose="020B0604020202020204" pitchFamily="34" charset="0"/>
              </a:rPr>
              <a:t>size_t</a:t>
            </a: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 N&gt; </a:t>
            </a:r>
          </a:p>
          <a:p>
            <a:pPr marL="0" indent="0">
              <a:buNone/>
            </a:pPr>
            <a:r>
              <a:rPr lang="sv-SE" sz="2400" dirty="0" err="1">
                <a:latin typeface="Consolas" panose="020B0609020204030204" pitchFamily="49" charset="0"/>
                <a:cs typeface="Arial" panose="020B0604020202020204" pitchFamily="34" charset="0"/>
              </a:rPr>
              <a:t>struct</a:t>
            </a: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  <a:cs typeface="Arial" panose="020B0604020202020204" pitchFamily="34" charset="0"/>
              </a:rPr>
              <a:t>initializer_list_n</a:t>
            </a: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  <a:b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sv-SE" sz="2400" dirty="0">
                <a:solidFill>
                  <a:srgbClr val="92D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implicit</a:t>
            </a: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 operator </a:t>
            </a:r>
            <a:r>
              <a:rPr lang="sv-SE" sz="2400" dirty="0" err="1">
                <a:latin typeface="Consolas" panose="020B0609020204030204" pitchFamily="49" charset="0"/>
                <a:cs typeface="Arial" panose="020B0604020202020204" pitchFamily="34" charset="0"/>
              </a:rPr>
              <a:t>initializer_list</a:t>
            </a: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&lt;T&gt;() { </a:t>
            </a:r>
            <a:r>
              <a:rPr lang="sv-SE" sz="2400" dirty="0" err="1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 list; }</a:t>
            </a:r>
            <a:b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sv-SE" sz="2400" dirty="0" err="1">
                <a:latin typeface="Consolas" panose="020B0609020204030204" pitchFamily="49" charset="0"/>
                <a:cs typeface="Arial" panose="020B0604020202020204" pitchFamily="34" charset="0"/>
              </a:rPr>
              <a:t>initializer_list</a:t>
            </a: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&lt;T&gt; list;</a:t>
            </a:r>
            <a:b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sv-SE" sz="2400" dirty="0">
                <a:latin typeface="Consolas" panose="020B0609020204030204" pitchFamily="49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endParaRPr lang="sv-SE" sz="24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3200" dirty="0" err="1">
                <a:cs typeface="Arial" panose="020B0604020202020204" pitchFamily="34" charset="0"/>
              </a:rPr>
              <a:t>But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wait</a:t>
            </a:r>
            <a:r>
              <a:rPr lang="sv-SE" sz="3200" dirty="0">
                <a:cs typeface="Arial" panose="020B0604020202020204" pitchFamily="34" charset="0"/>
              </a:rPr>
              <a:t>, </a:t>
            </a:r>
            <a:r>
              <a:rPr lang="sv-SE" sz="3200" dirty="0" err="1">
                <a:cs typeface="Arial" panose="020B0604020202020204" pitchFamily="34" charset="0"/>
              </a:rPr>
              <a:t>can’t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we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solve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this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with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inheritance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already</a:t>
            </a:r>
            <a:r>
              <a:rPr lang="sv-SE" sz="3200" dirty="0"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144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History</a:t>
            </a:r>
            <a:endParaRPr lang="sv-SE" sz="3200" dirty="0"/>
          </a:p>
          <a:p>
            <a:r>
              <a:rPr lang="sv-SE" sz="3200" dirty="0" err="1"/>
              <a:t>Proposed</a:t>
            </a:r>
            <a:r>
              <a:rPr lang="sv-SE" sz="3200" dirty="0"/>
              <a:t> solution</a:t>
            </a:r>
          </a:p>
          <a:p>
            <a:r>
              <a:rPr lang="sv-SE" sz="3200" dirty="0" err="1"/>
              <a:t>Resulting</a:t>
            </a:r>
            <a:r>
              <a:rPr lang="sv-SE" sz="3200" dirty="0"/>
              <a:t> </a:t>
            </a:r>
            <a:r>
              <a:rPr lang="sv-SE" sz="3200" dirty="0" err="1"/>
              <a:t>behavior</a:t>
            </a:r>
            <a:endParaRPr lang="sv-SE" sz="3200" dirty="0"/>
          </a:p>
          <a:p>
            <a:r>
              <a:rPr lang="sv-SE" sz="3200" dirty="0"/>
              <a:t>Design </a:t>
            </a:r>
            <a:r>
              <a:rPr lang="sv-SE" sz="3200" dirty="0" err="1"/>
              <a:t>decisions</a:t>
            </a:r>
            <a:endParaRPr lang="sv-SE" sz="3200" dirty="0"/>
          </a:p>
          <a:p>
            <a:r>
              <a:rPr lang="sv-SE" sz="3200" dirty="0" err="1"/>
              <a:t>Examples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simd</a:t>
            </a:r>
            <a:r>
              <a:rPr lang="sv-SE" sz="4000" dirty="0">
                <a:solidFill>
                  <a:srgbClr val="FFFFFF"/>
                </a:solidFill>
              </a:rPr>
              <a:t> element </a:t>
            </a:r>
            <a:r>
              <a:rPr lang="sv-SE" sz="4000" dirty="0" err="1">
                <a:solidFill>
                  <a:srgbClr val="FFFFFF"/>
                </a:solidFill>
              </a:rPr>
              <a:t>reference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T,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strike="sngStrike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decays_to</a:t>
            </a:r>
            <a:r>
              <a:rPr lang="sv-SE" sz="1800" strike="sngStrik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 s,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ix) :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(s),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m_ix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(ix),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m_simd.get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(ix)) {}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~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m_simd.set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m_ix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 T&amp;()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m_ix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 T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m_val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};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operator[](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ix) {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(*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, ix); }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&lt;float&gt; x;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x[3] += 3.14f;		// Works. += is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on float and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back to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auto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= x[3];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is a float.</a:t>
            </a:r>
            <a:b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*= 2;		//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sv-SE" sz="1800" dirty="0" err="1"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sv-SE" sz="1800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  <a:p>
            <a:pPr marL="0" indent="0">
              <a:buNone/>
            </a:pPr>
            <a:r>
              <a:rPr lang="sv-SE" sz="1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auto&amp; </a:t>
            </a:r>
            <a:r>
              <a:rPr lang="sv-SE" sz="1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sv-SE" sz="1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= x[1];		// </a:t>
            </a:r>
            <a:r>
              <a:rPr lang="sv-SE" sz="1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sv-SE" sz="1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sv-SE" sz="1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simd</a:t>
            </a:r>
            <a:r>
              <a:rPr lang="sv-SE" sz="1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&lt;float&gt;::</a:t>
            </a:r>
            <a:r>
              <a:rPr lang="sv-SE" sz="1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br>
              <a:rPr lang="sv-SE" sz="1800" strike="sngStrik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sv-SE" sz="1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-= 2.717f;		// </a:t>
            </a:r>
            <a:r>
              <a:rPr lang="sv-SE" sz="1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sz="1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800" strike="sngStrike" dirty="0" err="1">
                <a:latin typeface="Arial" panose="020B0604020202020204" pitchFamily="34" charset="0"/>
                <a:cs typeface="Arial" panose="020B0604020202020204" pitchFamily="34" charset="0"/>
              </a:rPr>
              <a:t>updates</a:t>
            </a:r>
            <a:r>
              <a:rPr lang="sv-SE" sz="18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x[1]</a:t>
            </a:r>
            <a:endParaRPr lang="LID4096" sz="18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6618"/>
            <a:ext cx="9724031" cy="4526843"/>
          </a:xfrm>
        </p:spPr>
        <p:txBody>
          <a:bodyPr anchor="ctr">
            <a:normAutofit fontScale="92500" lnSpcReduction="20000"/>
          </a:bodyPr>
          <a:lstStyle/>
          <a:p>
            <a:endParaRPr lang="sv-SE" sz="3500" dirty="0"/>
          </a:p>
          <a:p>
            <a:r>
              <a:rPr lang="sv-SE" sz="3200" dirty="0"/>
              <a:t>operator.() has </a:t>
            </a:r>
            <a:r>
              <a:rPr lang="sv-SE" sz="3200" dirty="0" err="1"/>
              <a:t>been</a:t>
            </a:r>
            <a:r>
              <a:rPr lang="sv-SE" sz="3200" dirty="0"/>
              <a:t> a </a:t>
            </a:r>
            <a:r>
              <a:rPr lang="sv-SE" sz="3200" dirty="0" err="1"/>
              <a:t>requested</a:t>
            </a:r>
            <a:r>
              <a:rPr lang="sv-SE" sz="3200" dirty="0"/>
              <a:t> feature for </a:t>
            </a:r>
            <a:r>
              <a:rPr lang="sv-SE" sz="3200" dirty="0" err="1"/>
              <a:t>very</a:t>
            </a:r>
            <a:r>
              <a:rPr lang="sv-SE" sz="3200" dirty="0"/>
              <a:t> long.</a:t>
            </a:r>
          </a:p>
          <a:p>
            <a:r>
              <a:rPr lang="sv-SE" sz="3200" dirty="0"/>
              <a:t>To make </a:t>
            </a:r>
            <a:r>
              <a:rPr lang="sv-SE" sz="3200" dirty="0" err="1"/>
              <a:t>proxy</a:t>
            </a:r>
            <a:r>
              <a:rPr lang="sv-SE" sz="3200" dirty="0"/>
              <a:t> </a:t>
            </a:r>
            <a:r>
              <a:rPr lang="sv-SE" sz="3200" dirty="0" err="1"/>
              <a:t>objects</a:t>
            </a:r>
            <a:r>
              <a:rPr lang="sv-SE" sz="3200" dirty="0"/>
              <a:t> </a:t>
            </a:r>
            <a:r>
              <a:rPr lang="sv-SE" sz="3200" dirty="0" err="1"/>
              <a:t>work</a:t>
            </a:r>
            <a:r>
              <a:rPr lang="sv-SE" sz="3200" dirty="0"/>
              <a:t> as </a:t>
            </a:r>
            <a:r>
              <a:rPr lang="sv-SE" sz="3200" dirty="0" err="1"/>
              <a:t>their</a:t>
            </a:r>
            <a:r>
              <a:rPr lang="sv-SE" sz="3200" dirty="0"/>
              <a:t> </a:t>
            </a:r>
            <a:r>
              <a:rPr lang="sv-SE" sz="3200" dirty="0" err="1"/>
              <a:t>proxied</a:t>
            </a:r>
            <a:r>
              <a:rPr lang="sv-SE" sz="3200" dirty="0"/>
              <a:t> </a:t>
            </a:r>
            <a:r>
              <a:rPr lang="sv-SE" sz="3200" dirty="0" err="1"/>
              <a:t>objects</a:t>
            </a:r>
            <a:r>
              <a:rPr lang="sv-SE" sz="3200" dirty="0"/>
              <a:t> </a:t>
            </a:r>
            <a:r>
              <a:rPr lang="sv-SE" sz="3200" dirty="0" err="1"/>
              <a:t>requires</a:t>
            </a:r>
            <a:r>
              <a:rPr lang="sv-SE" sz="3200" dirty="0"/>
              <a:t> </a:t>
            </a:r>
            <a:r>
              <a:rPr lang="sv-SE" sz="3200" dirty="0" err="1"/>
              <a:t>more</a:t>
            </a:r>
            <a:r>
              <a:rPr lang="sv-SE" sz="3200" dirty="0"/>
              <a:t> </a:t>
            </a:r>
            <a:r>
              <a:rPr lang="sv-SE" sz="3200" dirty="0" err="1"/>
              <a:t>than</a:t>
            </a:r>
            <a:r>
              <a:rPr lang="sv-SE" sz="3200" dirty="0"/>
              <a:t> operator.() </a:t>
            </a:r>
            <a:r>
              <a:rPr lang="sv-SE" sz="3200" i="1" dirty="0" err="1"/>
              <a:t>seems</a:t>
            </a:r>
            <a:r>
              <a:rPr lang="sv-SE" sz="3200" dirty="0"/>
              <a:t> to </a:t>
            </a:r>
            <a:r>
              <a:rPr lang="sv-SE" sz="3200" dirty="0" err="1"/>
              <a:t>provide</a:t>
            </a:r>
            <a:r>
              <a:rPr lang="sv-SE" sz="3200" dirty="0"/>
              <a:t>:</a:t>
            </a:r>
          </a:p>
          <a:p>
            <a:pPr>
              <a:buFontTx/>
              <a:buChar char="-"/>
            </a:pPr>
            <a:r>
              <a:rPr lang="sv-SE" sz="3200" dirty="0" err="1"/>
              <a:t>Costless</a:t>
            </a:r>
            <a:r>
              <a:rPr lang="sv-SE" sz="3200" dirty="0"/>
              <a:t> </a:t>
            </a:r>
            <a:r>
              <a:rPr lang="sv-SE" sz="3200" dirty="0" err="1"/>
              <a:t>conversion</a:t>
            </a:r>
            <a:r>
              <a:rPr lang="sv-SE" sz="3200" dirty="0"/>
              <a:t> to the </a:t>
            </a:r>
            <a:r>
              <a:rPr lang="sv-SE" sz="3200" dirty="0" err="1"/>
              <a:t>proxied</a:t>
            </a:r>
            <a:r>
              <a:rPr lang="sv-SE" sz="3200" dirty="0"/>
              <a:t> </a:t>
            </a:r>
            <a:r>
              <a:rPr lang="sv-SE" sz="3200" dirty="0" err="1"/>
              <a:t>object</a:t>
            </a:r>
            <a:r>
              <a:rPr lang="sv-SE" sz="3200" dirty="0"/>
              <a:t>.   *</a:t>
            </a:r>
          </a:p>
          <a:p>
            <a:pPr>
              <a:buFontTx/>
              <a:buChar char="-"/>
            </a:pPr>
            <a:r>
              <a:rPr lang="sv-SE" sz="3200" dirty="0" err="1"/>
              <a:t>Using</a:t>
            </a:r>
            <a:r>
              <a:rPr lang="sv-SE" sz="3200" dirty="0"/>
              <a:t> the </a:t>
            </a:r>
            <a:r>
              <a:rPr lang="sv-SE" sz="3200" dirty="0" err="1"/>
              <a:t>proxied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as </a:t>
            </a:r>
            <a:r>
              <a:rPr lang="sv-SE" sz="3200" dirty="0" err="1"/>
              <a:t>function</a:t>
            </a:r>
            <a:r>
              <a:rPr lang="sv-SE" sz="3200" dirty="0"/>
              <a:t> parameter.   *</a:t>
            </a:r>
          </a:p>
          <a:p>
            <a:pPr>
              <a:buFontTx/>
              <a:buChar char="-"/>
            </a:pPr>
            <a:r>
              <a:rPr lang="sv-SE" sz="3200" dirty="0" err="1"/>
              <a:t>Using</a:t>
            </a:r>
            <a:r>
              <a:rPr lang="sv-SE" sz="3200" dirty="0"/>
              <a:t> </a:t>
            </a:r>
            <a:r>
              <a:rPr lang="sv-SE" sz="3200" dirty="0" err="1"/>
              <a:t>nested</a:t>
            </a:r>
            <a:r>
              <a:rPr lang="sv-SE" sz="3200" dirty="0"/>
              <a:t> </a:t>
            </a:r>
            <a:r>
              <a:rPr lang="sv-SE" sz="3200" dirty="0" err="1"/>
              <a:t>types</a:t>
            </a:r>
            <a:r>
              <a:rPr lang="sv-SE" sz="3200" dirty="0"/>
              <a:t> and </a:t>
            </a:r>
            <a:r>
              <a:rPr lang="sv-SE" sz="3200" dirty="0" err="1"/>
              <a:t>static</a:t>
            </a:r>
            <a:r>
              <a:rPr lang="sv-SE" sz="3200" dirty="0"/>
              <a:t> </a:t>
            </a:r>
            <a:r>
              <a:rPr lang="sv-SE" sz="3200" dirty="0" err="1"/>
              <a:t>variables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proxied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.</a:t>
            </a:r>
          </a:p>
          <a:p>
            <a:pPr>
              <a:buFontTx/>
              <a:buChar char="-"/>
            </a:pPr>
            <a:r>
              <a:rPr lang="sv-SE" sz="3200" dirty="0" err="1"/>
              <a:t>Using</a:t>
            </a:r>
            <a:r>
              <a:rPr lang="sv-SE" sz="3200" dirty="0"/>
              <a:t> </a:t>
            </a:r>
            <a:r>
              <a:rPr lang="sv-SE" sz="3200" dirty="0" err="1"/>
              <a:t>static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proxied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.</a:t>
            </a:r>
          </a:p>
          <a:p>
            <a:pPr>
              <a:buFontTx/>
              <a:buChar char="-"/>
            </a:pPr>
            <a:r>
              <a:rPr lang="sv-SE" sz="3200" dirty="0"/>
              <a:t>Casting pointer to </a:t>
            </a:r>
            <a:r>
              <a:rPr lang="sv-SE" sz="3200" dirty="0" err="1"/>
              <a:t>proxy</a:t>
            </a:r>
            <a:r>
              <a:rPr lang="sv-SE" sz="3200" dirty="0"/>
              <a:t> to pointer to </a:t>
            </a:r>
            <a:r>
              <a:rPr lang="sv-SE" sz="3200" dirty="0" err="1"/>
              <a:t>proxied</a:t>
            </a:r>
            <a:r>
              <a:rPr lang="sv-SE" sz="3200" dirty="0"/>
              <a:t> </a:t>
            </a:r>
            <a:r>
              <a:rPr lang="sv-SE" sz="3200" dirty="0" err="1"/>
              <a:t>object</a:t>
            </a:r>
            <a:r>
              <a:rPr lang="sv-SE" sz="3200" dirty="0"/>
              <a:t>.</a:t>
            </a:r>
          </a:p>
          <a:p>
            <a:pPr marL="0" indent="0" algn="r">
              <a:buNone/>
            </a:pPr>
            <a:br>
              <a:rPr lang="sv-SE" sz="3200" dirty="0"/>
            </a:br>
            <a:r>
              <a:rPr lang="sv-SE" sz="1900" dirty="0"/>
              <a:t>* The </a:t>
            </a:r>
            <a:r>
              <a:rPr lang="sv-SE" sz="1900" dirty="0" err="1"/>
              <a:t>fact</a:t>
            </a:r>
            <a:r>
              <a:rPr lang="sv-SE" sz="1900" dirty="0"/>
              <a:t> </a:t>
            </a:r>
            <a:r>
              <a:rPr lang="sv-SE" sz="1900" dirty="0" err="1"/>
              <a:t>that</a:t>
            </a:r>
            <a:r>
              <a:rPr lang="sv-SE" sz="1900" dirty="0"/>
              <a:t> P0416 </a:t>
            </a:r>
            <a:r>
              <a:rPr lang="sv-SE" sz="1900" dirty="0" err="1"/>
              <a:t>does</a:t>
            </a:r>
            <a:r>
              <a:rPr lang="sv-SE" sz="1900" dirty="0"/>
              <a:t> </a:t>
            </a:r>
            <a:r>
              <a:rPr lang="sv-SE" sz="1900" dirty="0" err="1"/>
              <a:t>provide</a:t>
            </a:r>
            <a:r>
              <a:rPr lang="sv-SE" sz="1900" dirty="0"/>
              <a:t> </a:t>
            </a:r>
            <a:r>
              <a:rPr lang="sv-SE" sz="1900" dirty="0" err="1"/>
              <a:t>this</a:t>
            </a:r>
            <a:r>
              <a:rPr lang="sv-SE" sz="1900" dirty="0"/>
              <a:t> </a:t>
            </a:r>
            <a:r>
              <a:rPr lang="sv-SE" sz="1900" dirty="0" err="1"/>
              <a:t>does</a:t>
            </a:r>
            <a:r>
              <a:rPr lang="sv-SE" sz="1900" dirty="0"/>
              <a:t> not </a:t>
            </a:r>
            <a:r>
              <a:rPr lang="sv-SE" sz="1900" dirty="0" err="1"/>
              <a:t>change</a:t>
            </a:r>
            <a:r>
              <a:rPr lang="sv-SE" sz="1900" dirty="0"/>
              <a:t> the </a:t>
            </a:r>
            <a:r>
              <a:rPr lang="sv-SE" sz="1900" dirty="0" err="1"/>
              <a:t>expectations</a:t>
            </a:r>
            <a:r>
              <a:rPr lang="sv-SE" sz="1900" dirty="0"/>
              <a:t>.</a:t>
            </a:r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6618"/>
            <a:ext cx="9724031" cy="4526843"/>
          </a:xfrm>
        </p:spPr>
        <p:txBody>
          <a:bodyPr anchor="ctr">
            <a:normAutofit/>
          </a:bodyPr>
          <a:lstStyle/>
          <a:p>
            <a:endParaRPr lang="sv-SE" sz="3500" dirty="0"/>
          </a:p>
          <a:p>
            <a:r>
              <a:rPr lang="sv-SE" sz="3200" dirty="0" err="1"/>
              <a:t>Inheritance</a:t>
            </a:r>
            <a:r>
              <a:rPr lang="sv-SE" sz="3200" dirty="0"/>
              <a:t> offers all </a:t>
            </a:r>
            <a:r>
              <a:rPr lang="sv-SE" sz="3200" dirty="0" err="1"/>
              <a:t>desired</a:t>
            </a:r>
            <a:r>
              <a:rPr lang="sv-SE" sz="3200" dirty="0"/>
              <a:t> </a:t>
            </a:r>
            <a:r>
              <a:rPr lang="sv-SE" sz="3200" dirty="0" err="1"/>
              <a:t>properties</a:t>
            </a:r>
            <a:endParaRPr lang="sv-SE" sz="3200" dirty="0"/>
          </a:p>
          <a:p>
            <a:r>
              <a:rPr lang="sv-SE" sz="3200" dirty="0" err="1"/>
              <a:t>Reusing</a:t>
            </a:r>
            <a:r>
              <a:rPr lang="sv-SE" sz="3200" dirty="0"/>
              <a:t> the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lookup</a:t>
            </a:r>
            <a:r>
              <a:rPr lang="sv-SE" sz="3200" dirty="0"/>
              <a:t> </a:t>
            </a:r>
            <a:r>
              <a:rPr lang="sv-SE" sz="3200" dirty="0" err="1"/>
              <a:t>rules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inheritance</a:t>
            </a:r>
            <a:r>
              <a:rPr lang="sv-SE" sz="3200" dirty="0"/>
              <a:t> </a:t>
            </a:r>
            <a:r>
              <a:rPr lang="sv-SE" sz="3200" dirty="0" err="1"/>
              <a:t>simplifies</a:t>
            </a:r>
            <a:r>
              <a:rPr lang="sv-SE" sz="3200" dirty="0"/>
              <a:t> reasoning and </a:t>
            </a:r>
            <a:r>
              <a:rPr lang="sv-SE" sz="3200" dirty="0" err="1"/>
              <a:t>specification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Representing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as an </a:t>
            </a:r>
            <a:r>
              <a:rPr lang="sv-SE" sz="3200" i="1" dirty="0"/>
              <a:t>implicit</a:t>
            </a:r>
            <a:r>
              <a:rPr lang="sv-SE" sz="3200" dirty="0"/>
              <a:t> </a:t>
            </a:r>
            <a:r>
              <a:rPr lang="sv-SE" sz="3200" dirty="0" err="1"/>
              <a:t>conversion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offers a </a:t>
            </a:r>
            <a:r>
              <a:rPr lang="sv-SE" sz="3200" dirty="0" err="1"/>
              <a:t>logical</a:t>
            </a:r>
            <a:r>
              <a:rPr lang="sv-SE" sz="3200" dirty="0"/>
              <a:t> </a:t>
            </a:r>
            <a:r>
              <a:rPr lang="sv-SE" sz="3200" dirty="0" err="1"/>
              <a:t>place</a:t>
            </a:r>
            <a:r>
              <a:rPr lang="sv-SE" sz="3200" dirty="0"/>
              <a:t> to </a:t>
            </a:r>
            <a:r>
              <a:rPr lang="sv-SE" sz="3200" dirty="0" err="1"/>
              <a:t>enable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feature and is </a:t>
            </a:r>
            <a:r>
              <a:rPr lang="sv-SE" sz="3200" dirty="0" err="1"/>
              <a:t>intuitively</a:t>
            </a:r>
            <a:r>
              <a:rPr lang="sv-SE" sz="3200" dirty="0"/>
              <a:t> </a:t>
            </a:r>
            <a:r>
              <a:rPr lang="sv-SE" sz="3200" dirty="0" err="1"/>
              <a:t>named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25485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History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1013841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P0416R0		</a:t>
            </a:r>
            <a:r>
              <a:rPr lang="sv-SE" sz="3200" dirty="0" err="1"/>
              <a:t>Latest</a:t>
            </a:r>
            <a:r>
              <a:rPr lang="sv-SE" sz="3200" dirty="0"/>
              <a:t> </a:t>
            </a:r>
            <a:r>
              <a:rPr lang="sv-SE" sz="3200" dirty="0" err="1"/>
              <a:t>actual</a:t>
            </a:r>
            <a:r>
              <a:rPr lang="sv-SE" sz="3200" dirty="0"/>
              <a:t> operator.() </a:t>
            </a:r>
            <a:r>
              <a:rPr lang="sv-SE" sz="3200" dirty="0" err="1"/>
              <a:t>proposal</a:t>
            </a:r>
            <a:r>
              <a:rPr lang="sv-SE" sz="3200" dirty="0"/>
              <a:t>, 2016</a:t>
            </a:r>
          </a:p>
          <a:p>
            <a:r>
              <a:rPr lang="sv-SE" sz="3200" dirty="0"/>
              <a:t>P0352R0 		</a:t>
            </a:r>
            <a:r>
              <a:rPr lang="sv-SE" sz="3200" dirty="0" err="1"/>
              <a:t>First</a:t>
            </a:r>
            <a:r>
              <a:rPr lang="sv-SE" sz="3200" dirty="0"/>
              <a:t> </a:t>
            </a:r>
            <a:r>
              <a:rPr lang="sv-SE" sz="3200" dirty="0" err="1"/>
              <a:t>attempt</a:t>
            </a:r>
            <a:r>
              <a:rPr lang="sv-SE" sz="3200" dirty="0"/>
              <a:t> to ”</a:t>
            </a:r>
            <a:r>
              <a:rPr lang="sv-SE" sz="3200" dirty="0" err="1"/>
              <a:t>reuse</a:t>
            </a:r>
            <a:r>
              <a:rPr lang="sv-SE" sz="3200" dirty="0"/>
              <a:t>” </a:t>
            </a:r>
            <a:r>
              <a:rPr lang="sv-SE" sz="3200" dirty="0" err="1"/>
              <a:t>inheritance</a:t>
            </a:r>
            <a:r>
              <a:rPr lang="sv-SE" sz="3200" dirty="0"/>
              <a:t>, 2016</a:t>
            </a:r>
          </a:p>
          <a:p>
            <a:r>
              <a:rPr lang="sv-SE" sz="3200" dirty="0"/>
              <a:t>P0700R0    	</a:t>
            </a:r>
            <a:r>
              <a:rPr lang="sv-SE" sz="3200" dirty="0" err="1"/>
              <a:t>Rebuttal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P0352</a:t>
            </a:r>
          </a:p>
          <a:p>
            <a:r>
              <a:rPr lang="sv-SE" sz="3200" dirty="0"/>
              <a:t>N4035		</a:t>
            </a:r>
            <a:r>
              <a:rPr lang="sv-SE" sz="3200" dirty="0" err="1"/>
              <a:t>Complementary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r>
              <a:rPr lang="sv-SE" sz="3200" dirty="0"/>
              <a:t> to </a:t>
            </a:r>
            <a:r>
              <a:rPr lang="sv-SE" sz="3200" dirty="0" err="1"/>
              <a:t>avoid</a:t>
            </a:r>
            <a:r>
              <a:rPr lang="sv-SE" sz="3200" dirty="0"/>
              <a:t> 				</a:t>
            </a:r>
            <a:r>
              <a:rPr lang="sv-SE" sz="3200" dirty="0" err="1"/>
              <a:t>dangling</a:t>
            </a:r>
            <a:r>
              <a:rPr lang="sv-SE" sz="3200" dirty="0"/>
              <a:t> </a:t>
            </a:r>
            <a:r>
              <a:rPr lang="sv-SE" sz="3200" dirty="0" err="1"/>
              <a:t>references</a:t>
            </a:r>
            <a:r>
              <a:rPr lang="sv-SE" sz="3200" dirty="0"/>
              <a:t>. </a:t>
            </a:r>
            <a:r>
              <a:rPr lang="sv-SE" sz="3200" dirty="0" err="1"/>
              <a:t>Updated</a:t>
            </a:r>
            <a:r>
              <a:rPr lang="sv-SE" sz="3200" dirty="0"/>
              <a:t> as </a:t>
            </a:r>
            <a:r>
              <a:rPr lang="sv-SE" sz="3200" b="1" dirty="0"/>
              <a:t>P3398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34022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Proposed</a:t>
            </a:r>
            <a:r>
              <a:rPr lang="sv-SE" sz="4000" dirty="0">
                <a:solidFill>
                  <a:srgbClr val="FFFFFF"/>
                </a:solidFill>
              </a:rPr>
              <a:t> solution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sv-SE" sz="3200" dirty="0"/>
              <a:t>A </a:t>
            </a:r>
            <a:r>
              <a:rPr lang="sv-SE" sz="3200" dirty="0" err="1"/>
              <a:t>conversion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declared</a:t>
            </a:r>
            <a:r>
              <a:rPr lang="sv-SE" sz="3200" dirty="0"/>
              <a:t> </a:t>
            </a:r>
            <a:r>
              <a:rPr lang="sv-SE" sz="2600" dirty="0">
                <a:latin typeface="Consolas" panose="020B0609020204030204" pitchFamily="49" charset="0"/>
              </a:rPr>
              <a:t>implicit</a:t>
            </a:r>
            <a:r>
              <a:rPr lang="sv-SE" sz="3200" dirty="0"/>
              <a:t> (an ICF) </a:t>
            </a:r>
            <a:r>
              <a:rPr lang="sv-SE" sz="3200" dirty="0" err="1"/>
              <a:t>allows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lookup</a:t>
            </a:r>
            <a:r>
              <a:rPr lang="sv-SE" sz="3200" dirty="0"/>
              <a:t> and </a:t>
            </a:r>
            <a:r>
              <a:rPr lang="sv-SE" sz="3200" dirty="0" err="1"/>
              <a:t>overload</a:t>
            </a:r>
            <a:r>
              <a:rPr lang="sv-SE" sz="3200" dirty="0"/>
              <a:t> resolution to be </a:t>
            </a:r>
            <a:r>
              <a:rPr lang="sv-SE" sz="3200" dirty="0" err="1"/>
              <a:t>done</a:t>
            </a:r>
            <a:r>
              <a:rPr lang="sv-SE" sz="3200" dirty="0"/>
              <a:t> as </a:t>
            </a:r>
            <a:r>
              <a:rPr lang="sv-SE" sz="3200" dirty="0" err="1"/>
              <a:t>if</a:t>
            </a:r>
            <a:r>
              <a:rPr lang="sv-SE" sz="3200" dirty="0"/>
              <a:t> the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inherited</a:t>
            </a:r>
            <a:r>
              <a:rPr lang="sv-SE" sz="3200" dirty="0"/>
              <a:t> the </a:t>
            </a:r>
            <a:r>
              <a:rPr lang="sv-SE" sz="3200" dirty="0" err="1"/>
              <a:t>return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conversion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.</a:t>
            </a:r>
            <a:br>
              <a:rPr lang="sv-SE" sz="3200" dirty="0"/>
            </a:br>
            <a:endParaRPr lang="sv-SE" sz="3200" dirty="0"/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Proxy {</a:t>
            </a: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   Proxy(T&amp;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) {}</a:t>
            </a:r>
          </a:p>
          <a:p>
            <a:pPr marL="0" indent="0">
              <a:buNone/>
            </a:pPr>
            <a:endParaRPr lang="sv-S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operator T&amp;() {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9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T&amp;()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endParaRPr lang="sv-SE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    T* </a:t>
            </a:r>
            <a:r>
              <a:rPr lang="sv-SE" sz="19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sv-SE" sz="19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LID4096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1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99" y="0"/>
            <a:ext cx="5783803" cy="3039149"/>
          </a:xfrm>
          <a:ln>
            <a:solidFill>
              <a:schemeClr val="tx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Proxy {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Proxy(T&amp;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{}</a:t>
            </a: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operator T&amp;() {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T&amp;()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T*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C92F6-6A25-A45A-E5D1-5A0A9E05368A}"/>
              </a:ext>
            </a:extLst>
          </p:cNvPr>
          <p:cNvSpPr txBox="1"/>
          <p:nvPr/>
        </p:nvSpPr>
        <p:spPr>
          <a:xfrm>
            <a:off x="333430" y="566691"/>
            <a:ext cx="113353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x;</a:t>
            </a:r>
          </a:p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f();</a:t>
            </a:r>
          </a:p>
          <a:p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s();</a:t>
            </a:r>
            <a:b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float r;</a:t>
            </a:r>
          </a:p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g(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&amp; o);</a:t>
            </a:r>
          </a:p>
          <a:p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Proxy&lt;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&gt; p(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p.f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();		// As Proxy&lt;T&gt;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an f check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and ICF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p.x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= 43;            // As Proxy&lt;T&gt;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an x check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and ICF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g(p);                   // As g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a Proxy&lt;T&gt; check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and ICF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sv-S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p.MyClass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::f();   // Explicit call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 ”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baseclass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sv-SE" sz="20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.    </a:t>
            </a:r>
          </a:p>
          <a:p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3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E4DE5-C956-6A04-1DC8-4D029E97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B6FDE5-B550-ECA9-4AA5-BF447B10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99" y="0"/>
            <a:ext cx="5783803" cy="3039149"/>
          </a:xfrm>
          <a:ln>
            <a:solidFill>
              <a:schemeClr val="tx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Proxy {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Proxy(T&amp;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: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(&amp;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{}</a:t>
            </a: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operator T&amp;() {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operator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T&amp;()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T*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m_ptr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FFF11-C46F-5D9E-4D28-53BF51E0BEED}"/>
              </a:ext>
            </a:extLst>
          </p:cNvPr>
          <p:cNvSpPr txBox="1"/>
          <p:nvPr/>
        </p:nvSpPr>
        <p:spPr>
          <a:xfrm>
            <a:off x="215410" y="100866"/>
            <a:ext cx="885370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x;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f();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s();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float r;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T&gt; float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    T::Type v =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v.x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    T::s();</a:t>
            </a:r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T::r;</a:t>
            </a:r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Proxy&lt;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MyClass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&gt; val;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(val);</a:t>
            </a:r>
          </a:p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// pointer to Proxy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converted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to pointer to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proxied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it is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auto* p = &amp;val;</a:t>
            </a:r>
            <a:b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sv-SE" dirty="0" err="1"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 = p;                      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56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Nomenclature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introduce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the terms and abbreviations:</a:t>
            </a:r>
          </a:p>
          <a:p>
            <a:pPr marL="0" indent="0">
              <a:buNone/>
            </a:pP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ICF:		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Implicit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sv-SE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	The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an ICF.</a:t>
            </a:r>
          </a:p>
          <a:p>
            <a:pPr marL="0" indent="0">
              <a:buNone/>
            </a:pPr>
            <a:r>
              <a:rPr lang="sv-SE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2300" b="1" dirty="0">
                <a:latin typeface="Arial" panose="020B0604020202020204" pitchFamily="34" charset="0"/>
                <a:cs typeface="Arial" panose="020B0604020202020204" pitchFamily="34" charset="0"/>
              </a:rPr>
              <a:t>:		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300" dirty="0" err="1"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r>
              <a:rPr lang="sv-SE" sz="2300" dirty="0">
                <a:latin typeface="Arial" panose="020B0604020202020204" pitchFamily="34" charset="0"/>
                <a:cs typeface="Arial" panose="020B0604020202020204" pitchFamily="34" charset="0"/>
              </a:rPr>
              <a:t> by an ICF.</a:t>
            </a:r>
            <a:endParaRPr lang="LID4096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2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24967</TotalTime>
  <Words>2057</Words>
  <Application>Microsoft Office PowerPoint</Application>
  <PresentationFormat>Widescreen</PresentationFormat>
  <Paragraphs>209</Paragraphs>
  <Slides>20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P3298R1</vt:lpstr>
      <vt:lpstr>Presentation contents</vt:lpstr>
      <vt:lpstr>Rationale</vt:lpstr>
      <vt:lpstr>Rationale</vt:lpstr>
      <vt:lpstr>History</vt:lpstr>
      <vt:lpstr>Proposed solution</vt:lpstr>
      <vt:lpstr>PowerPoint Presentation</vt:lpstr>
      <vt:lpstr>PowerPoint Presentation</vt:lpstr>
      <vt:lpstr>Nomenclature</vt:lpstr>
      <vt:lpstr>Obvious results of inheritance model</vt:lpstr>
      <vt:lpstr>Less obvious results</vt:lpstr>
      <vt:lpstr>Design decisions</vt:lpstr>
      <vt:lpstr>Examples</vt:lpstr>
      <vt:lpstr>Example: Safe f-literals without performance loss</vt:lpstr>
      <vt:lpstr>Example: lazy argument type</vt:lpstr>
      <vt:lpstr>Example: universal references</vt:lpstr>
      <vt:lpstr>Example: universal references</vt:lpstr>
      <vt:lpstr>Separation of concerns: Nullability vs. ownership</vt:lpstr>
      <vt:lpstr>Example: Fixing initializer_list</vt:lpstr>
      <vt:lpstr>Example: simd element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P2667R0++</dc:title>
  <dc:creator>Bengt Gustafsson</dc:creator>
  <cp:lastModifiedBy>Bengt Gustafsson</cp:lastModifiedBy>
  <cp:revision>38</cp:revision>
  <dcterms:created xsi:type="dcterms:W3CDTF">2022-11-10T03:32:43Z</dcterms:created>
  <dcterms:modified xsi:type="dcterms:W3CDTF">2025-04-11T08:30:38Z</dcterms:modified>
</cp:coreProperties>
</file>