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7" r:id="rId3"/>
    <p:sldId id="334" r:id="rId4"/>
    <p:sldId id="325" r:id="rId5"/>
    <p:sldId id="318" r:id="rId6"/>
    <p:sldId id="336" r:id="rId7"/>
    <p:sldId id="341" r:id="rId8"/>
    <p:sldId id="342" r:id="rId9"/>
    <p:sldId id="337" r:id="rId10"/>
    <p:sldId id="338" r:id="rId11"/>
    <p:sldId id="340" r:id="rId12"/>
    <p:sldId id="339" r:id="rId13"/>
    <p:sldId id="344" r:id="rId14"/>
    <p:sldId id="335" r:id="rId15"/>
    <p:sldId id="343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9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268C5A-54D9-E3CB-E799-B6F01C5C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0A28EC-9881-8F67-4723-94A02701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20C29E-CD2A-2557-1055-BB374253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11/14/2024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97E124-108B-67D4-3EB9-4D6E73AC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A1EE71-6F04-CECC-F896-FA917B05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198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C91605-CB80-898F-3C1E-0F5063D4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D546FB5-8594-A7BB-3CB9-84D917B6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0EC852-45ED-FEC4-8B5E-38BC62D8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11/14/2024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DB9FDD-D320-4628-0D66-3B3E6293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6C29A0-166A-01AF-1287-73B66150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052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DDC737B-863D-2EE3-6519-F2DC3632D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2F86CDE-BD0D-120D-191D-1B622CE0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8F88CD-04B4-A968-396E-5F4B0C31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11/14/2024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C6E68AB-5BBF-3018-F5EE-7997B4B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4CC8A1-EAE8-3FD2-C4CB-168BF077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2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36F278-0610-445D-3C79-B42EC60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DD0BF-9346-D448-0103-7CE723B5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2A3E54-EEE8-9962-5E51-B7080DA1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11/14/2024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42511D-D4D8-A1F1-66F8-6549326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9833E3-4840-033F-E893-19C7D1D1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208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F2DF4-1F6C-0181-B667-19740B3F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183E4EF-CD2D-2BE6-72AB-D4781B3E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33212B-C3CD-F1D5-8445-14024BBC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11/14/2024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F8D087-74E4-2DFD-91F8-46D72D77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6390B1-CCDB-BE9A-B58F-50237248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540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A3E76F-C9FF-F86C-CBE7-026B174B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D4C50E-2128-3FEE-D4CF-0ED54C81B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43D267E-14E5-C35A-59CC-D949B31A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BE3B2A-DBD0-11C5-6A13-3F90389A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11/14/2024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BB955E-FFAF-0743-7500-DA22476E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D2F7D9A-994D-D379-F386-9DCD0C9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380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ABC944-A4BD-695C-0417-319F15E0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77B09-9E92-BD8D-DDA1-5733D148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F8F8F1A-CD01-2A41-1C21-CD0482E1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D929A4A-CB23-9DA0-A191-A1CEE449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39CEDC7-8507-BD76-21F4-D6FB4BEC2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EAE6D59-9CDB-B13F-1591-F4FF9B27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11/14/2024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F21D084-453D-3324-11F7-136DC15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20A16EF-7985-93F7-F6FC-B413FE3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471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EDB6AC-3EF3-A2E6-6B76-50DB18C1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A74BA82-3A02-2B23-319D-ED962A3A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11/14/2024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66B0847-2682-9F29-AF25-A3519FB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638706-D0DB-AD33-D259-580391FE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292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16FEF66-6A84-C1C7-AE27-AB8C2F66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11/14/2024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1550E44-E210-A469-EEF8-034BEC0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FF95A97-D0B1-ED7F-DBE1-86ACC27A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024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08613-8D46-1AA1-D388-EC856673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A569E6-65A5-6664-AFBF-C8D0F9C3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3A2408B-A7F8-C004-6CD8-26773D72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600F2C-EAE7-2E42-3C4B-99639E5B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11/14/2024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8405A52-7796-1C56-FBFE-19DA3781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81273C-45E0-89D1-166C-2EE4A937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233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FBB47D-93C4-6911-7C75-A91F79D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C11B54C-A67F-1D10-08F7-61779C8A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6CD3814-6906-9CFE-FB3E-A8307D08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987955-C352-AD15-38AE-D978B9F1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11/14/2024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F1F07DE-93D3-32F5-BB15-73C0EFFD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040D98B-D165-BD4E-BEC3-C482A7C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49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6450F09-9148-5517-7019-A00BD95C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F4FC55-11E6-7837-EC5A-BE004C59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F04EB71-25D7-658A-F00D-8F7A701D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323B-F87A-4672-A549-64FE5C3369CD}" type="datetimeFigureOut">
              <a:rPr lang="LID4096" smtClean="0"/>
              <a:t>11/14/2024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7D9651-43BA-897B-857E-C092E9F4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FCDA08-9639-EB64-158E-E518406AD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66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P3398R0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User</a:t>
            </a:r>
            <a:r>
              <a:rPr lang="sv-SE" sz="3200" dirty="0"/>
              <a:t> </a:t>
            </a:r>
            <a:r>
              <a:rPr lang="sv-SE" sz="3200" dirty="0" err="1"/>
              <a:t>specified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decay</a:t>
            </a:r>
            <a:endParaRPr lang="sv-SE" sz="3200" dirty="0"/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Wroclaw – Nov 2024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8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21A9D7-3DC0-4E63-423C-CC5BB4592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C28DE-5D44-87B5-005A-ACE2E521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E0D1B-2A68-F377-DDA0-D09E41DAD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4D99C7-09BC-ACCA-1B31-2846F9BA9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6E310A-A5A1-3A9E-61D4-BF0C9D4E5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B142BA-35F2-C829-7C91-86DFC794E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496BA55-BFE7-605B-D7CA-AD132AEC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Design </a:t>
            </a:r>
            <a:r>
              <a:rPr lang="sv-SE" sz="4000" dirty="0" err="1">
                <a:solidFill>
                  <a:srgbClr val="FFFFFF"/>
                </a:solidFill>
              </a:rPr>
              <a:t>decisions</a:t>
            </a:r>
            <a:r>
              <a:rPr lang="sv-SE" sz="4000" dirty="0">
                <a:solidFill>
                  <a:srgbClr val="FFFFFF"/>
                </a:solidFill>
              </a:rPr>
              <a:t>: </a:t>
            </a:r>
            <a:r>
              <a:rPr lang="sv-SE" sz="4000" dirty="0" err="1">
                <a:solidFill>
                  <a:srgbClr val="FFFFFF"/>
                </a:solidFill>
              </a:rPr>
              <a:t>Return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values</a:t>
            </a:r>
            <a:r>
              <a:rPr lang="sv-SE" sz="4000" dirty="0">
                <a:solidFill>
                  <a:srgbClr val="FFFFFF"/>
                </a:solidFill>
              </a:rPr>
              <a:t> must </a:t>
            </a:r>
            <a:r>
              <a:rPr lang="sv-SE" sz="4000" dirty="0" err="1">
                <a:solidFill>
                  <a:srgbClr val="FFFFFF"/>
                </a:solidFill>
              </a:rPr>
              <a:t>decay</a:t>
            </a:r>
            <a:r>
              <a:rPr lang="sv-SE" sz="4000" dirty="0">
                <a:solidFill>
                  <a:srgbClr val="FFFFFF"/>
                </a:solidFill>
              </a:rPr>
              <a:t>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FAE13A2-6A87-BF34-BABB-4E9B08059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91" y="1597432"/>
            <a:ext cx="10367010" cy="5222468"/>
          </a:xfrm>
        </p:spPr>
        <p:txBody>
          <a:bodyPr anchor="ctr">
            <a:normAutofit/>
          </a:bodyPr>
          <a:lstStyle/>
          <a:p>
            <a:r>
              <a:rPr lang="sv-SE" sz="3500" dirty="0"/>
              <a:t>Not </a:t>
            </a:r>
            <a:r>
              <a:rPr lang="sv-SE" sz="3500" dirty="0" err="1"/>
              <a:t>decaying</a:t>
            </a:r>
            <a:r>
              <a:rPr lang="sv-SE" sz="3500" dirty="0"/>
              <a:t> is </a:t>
            </a:r>
            <a:r>
              <a:rPr lang="sv-SE" sz="3500" dirty="0" err="1"/>
              <a:t>surprising</a:t>
            </a:r>
            <a:r>
              <a:rPr lang="sv-SE" sz="3500" dirty="0"/>
              <a:t>.</a:t>
            </a:r>
          </a:p>
          <a:p>
            <a:r>
              <a:rPr lang="sv-SE" sz="3500" dirty="0"/>
              <a:t>Not </a:t>
            </a:r>
            <a:r>
              <a:rPr lang="sv-SE" sz="3500" dirty="0" err="1"/>
              <a:t>decaying</a:t>
            </a:r>
            <a:r>
              <a:rPr lang="sv-SE" sz="3500" dirty="0"/>
              <a:t> </a:t>
            </a:r>
            <a:r>
              <a:rPr lang="sv-SE" sz="3500" dirty="0" err="1"/>
              <a:t>causes</a:t>
            </a:r>
            <a:r>
              <a:rPr lang="sv-SE" sz="3500" dirty="0"/>
              <a:t> </a:t>
            </a:r>
            <a:r>
              <a:rPr lang="sv-SE" sz="3500" dirty="0" err="1"/>
              <a:t>dangling</a:t>
            </a:r>
            <a:r>
              <a:rPr lang="sv-SE" sz="3500" dirty="0"/>
              <a:t>:</a:t>
            </a:r>
            <a:br>
              <a:rPr lang="sv-SE" sz="3200" dirty="0"/>
            </a:br>
            <a:endParaRPr lang="sv-SE" sz="3200" dirty="0"/>
          </a:p>
          <a:p>
            <a:pPr marL="0" indent="0">
              <a:buNone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 f()</a:t>
            </a:r>
          </a:p>
          <a:p>
            <a:pPr marL="0" indent="0">
              <a:buNone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indent="0">
              <a:buNone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std::string x = "x";</a:t>
            </a:r>
          </a:p>
          <a:p>
            <a:pPr marL="0" indent="0">
              <a:buNone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return 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f"value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{x}";</a:t>
            </a:r>
          </a:p>
          <a:p>
            <a:pPr marL="0" indent="0">
              <a:buNone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indent="0">
              <a:buNone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Use explicit on the return type to avoid decay.</a:t>
            </a:r>
          </a:p>
        </p:txBody>
      </p:sp>
    </p:spTree>
    <p:extLst>
      <p:ext uri="{BB962C8B-B14F-4D97-AF65-F5344CB8AC3E}">
        <p14:creationId xmlns:p14="http://schemas.microsoft.com/office/powerpoint/2010/main" val="150639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3E9D92-741C-A5E1-3E9D-F203315B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30AACD-8440-DE3E-2412-6F402CAC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B1BCA0-EB31-3801-BCA3-1F0BD6E4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25028E-CC92-0453-5112-CDFD522EE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314CE1-CD29-C9DF-D218-CCEAAD339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FE9B75-C57F-C704-D482-B55C15EC4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FAE540C-0F98-72A0-F2D5-47EAC782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Design </a:t>
            </a:r>
            <a:r>
              <a:rPr lang="sv-SE" sz="4000" dirty="0" err="1">
                <a:solidFill>
                  <a:srgbClr val="FFFFFF"/>
                </a:solidFill>
              </a:rPr>
              <a:t>decisions</a:t>
            </a:r>
            <a:r>
              <a:rPr lang="sv-SE" sz="4000" dirty="0">
                <a:solidFill>
                  <a:srgbClr val="FFFFFF"/>
                </a:solidFill>
              </a:rPr>
              <a:t>: </a:t>
            </a:r>
            <a:r>
              <a:rPr lang="sv-SE" sz="4000" dirty="0" err="1">
                <a:solidFill>
                  <a:srgbClr val="FFFFFF"/>
                </a:solidFill>
              </a:rPr>
              <a:t>decltype</a:t>
            </a:r>
            <a:r>
              <a:rPr lang="sv-SE" sz="4000" dirty="0">
                <a:solidFill>
                  <a:srgbClr val="FFFFFF"/>
                </a:solidFill>
              </a:rPr>
              <a:t>, </a:t>
            </a:r>
            <a:r>
              <a:rPr lang="sv-SE" sz="4000" dirty="0" err="1">
                <a:solidFill>
                  <a:srgbClr val="FFFFFF"/>
                </a:solidFill>
              </a:rPr>
              <a:t>sizeof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don’t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decay</a:t>
            </a:r>
            <a:r>
              <a:rPr lang="sv-SE" sz="4000" dirty="0">
                <a:solidFill>
                  <a:srgbClr val="FFFFFF"/>
                </a:solidFill>
              </a:rPr>
              <a:t>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5EA2868-0EFF-53DB-167F-0384D044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10" y="1590741"/>
            <a:ext cx="11170919" cy="5222468"/>
          </a:xfrm>
        </p:spPr>
        <p:txBody>
          <a:bodyPr anchor="ctr">
            <a:normAutofit/>
          </a:bodyPr>
          <a:lstStyle/>
          <a:p>
            <a:r>
              <a:rPr lang="sv-SE" sz="3500" dirty="0" err="1"/>
              <a:t>There</a:t>
            </a:r>
            <a:r>
              <a:rPr lang="sv-SE" sz="3500" dirty="0"/>
              <a:t> is no </a:t>
            </a:r>
            <a:r>
              <a:rPr lang="sv-SE" sz="3500" dirty="0" err="1"/>
              <a:t>deduction</a:t>
            </a:r>
            <a:r>
              <a:rPr lang="sv-SE" sz="3500" dirty="0"/>
              <a:t> going on </a:t>
            </a:r>
            <a:r>
              <a:rPr lang="sv-SE" sz="3500" dirty="0" err="1"/>
              <a:t>here</a:t>
            </a:r>
            <a:r>
              <a:rPr lang="sv-SE" sz="3500" dirty="0"/>
              <a:t>, so no </a:t>
            </a:r>
            <a:r>
              <a:rPr lang="sv-SE" sz="3500" dirty="0" err="1"/>
              <a:t>decay</a:t>
            </a:r>
            <a:r>
              <a:rPr lang="sv-SE" sz="3500" dirty="0"/>
              <a:t> </a:t>
            </a:r>
            <a:r>
              <a:rPr lang="sv-SE" sz="3500" dirty="0" err="1"/>
              <a:t>occurs</a:t>
            </a:r>
            <a:r>
              <a:rPr lang="sv-SE" sz="3500" dirty="0"/>
              <a:t>.</a:t>
            </a:r>
          </a:p>
          <a:p>
            <a:r>
              <a:rPr kumimoji="0" lang="sv-SE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To get the </a:t>
            </a:r>
            <a:r>
              <a:rPr kumimoji="0" lang="sv-SE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decayed</a:t>
            </a:r>
            <a:r>
              <a:rPr kumimoji="0" lang="sv-SE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sv-SE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type</a:t>
            </a:r>
            <a:r>
              <a:rPr kumimoji="0" lang="sv-SE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use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decay_t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decltype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(x)&gt;</a:t>
            </a:r>
            <a:r>
              <a:rPr lang="sv-SE" sz="3500" dirty="0">
                <a:solidFill>
                  <a:prstClr val="black"/>
                </a:solidFill>
              </a:rPr>
              <a:t>.</a:t>
            </a:r>
          </a:p>
          <a:p>
            <a:r>
              <a:rPr kumimoji="0" lang="sv-SE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To get the </a:t>
            </a:r>
            <a:r>
              <a:rPr kumimoji="0" lang="sv-SE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decayed</a:t>
            </a:r>
            <a:r>
              <a:rPr kumimoji="0" lang="sv-SE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sv-SE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size</a:t>
            </a:r>
            <a:r>
              <a:rPr kumimoji="0" lang="sv-SE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sv-SE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use</a:t>
            </a:r>
            <a:r>
              <a:rPr kumimoji="0" lang="sv-SE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sizeof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decay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_t&lt;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decltype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(x)&gt;)</a:t>
            </a:r>
            <a:r>
              <a:rPr kumimoji="0" lang="sv-SE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03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24C9BA-49A0-3120-E1E4-5B881A3BF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66E5F-FDDB-A526-B72B-CB20C3E86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B92553-1A1C-D2BF-148F-0E2BAA0BA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CBE465-73B2-FBA4-9416-46B530FA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2855A6-8B64-1194-ACD3-F0B630A77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C5EEA6-C94D-6CBB-BEC5-3E3BF4306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9018A10-0886-81EB-4198-B681C67F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Function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overload</a:t>
            </a:r>
            <a:r>
              <a:rPr lang="sv-SE" sz="4000" dirty="0">
                <a:solidFill>
                  <a:srgbClr val="FFFFFF"/>
                </a:solidFill>
              </a:rPr>
              <a:t> resolution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3807EB9-1032-A877-77E5-313A6E77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90" y="1597432"/>
            <a:ext cx="10850879" cy="5222468"/>
          </a:xfrm>
        </p:spPr>
        <p:txBody>
          <a:bodyPr anchor="ctr">
            <a:normAutofit/>
          </a:bodyPr>
          <a:lstStyle/>
          <a:p>
            <a:r>
              <a:rPr lang="sv-SE" sz="3500" dirty="0"/>
              <a:t>No </a:t>
            </a:r>
            <a:r>
              <a:rPr lang="sv-SE" sz="3500" dirty="0" err="1"/>
              <a:t>changes</a:t>
            </a:r>
            <a:r>
              <a:rPr lang="sv-SE" sz="3500" dirty="0"/>
              <a:t> in </a:t>
            </a:r>
            <a:r>
              <a:rPr lang="sv-SE" sz="3500" dirty="0" err="1"/>
              <a:t>overload</a:t>
            </a:r>
            <a:r>
              <a:rPr lang="sv-SE" sz="3500" dirty="0"/>
              <a:t> resolution.</a:t>
            </a:r>
          </a:p>
          <a:p>
            <a:r>
              <a:rPr lang="sv-SE" sz="3500" dirty="0" err="1">
                <a:solidFill>
                  <a:prstClr val="black"/>
                </a:solidFill>
              </a:rPr>
              <a:t>Any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overload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that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does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deduction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sees</a:t>
            </a:r>
            <a:r>
              <a:rPr lang="sv-SE" sz="3500" dirty="0">
                <a:solidFill>
                  <a:prstClr val="black"/>
                </a:solidFill>
              </a:rPr>
              <a:t> the </a:t>
            </a:r>
            <a:r>
              <a:rPr lang="sv-SE" sz="3500" dirty="0" err="1">
                <a:solidFill>
                  <a:prstClr val="black"/>
                </a:solidFill>
              </a:rPr>
              <a:t>decayed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type</a:t>
            </a:r>
            <a:r>
              <a:rPr lang="sv-SE" sz="3500" dirty="0">
                <a:solidFill>
                  <a:prstClr val="black"/>
                </a:solidFill>
              </a:rPr>
              <a:t>.</a:t>
            </a:r>
          </a:p>
          <a:p>
            <a:r>
              <a:rPr kumimoji="0" lang="sv-SE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Constraints</a:t>
            </a:r>
            <a:r>
              <a:rPr kumimoji="0" lang="sv-SE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sv-SE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are</a:t>
            </a:r>
            <a:r>
              <a:rPr kumimoji="0" lang="sv-SE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sv-SE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evaluated</a:t>
            </a:r>
            <a:r>
              <a:rPr kumimoji="0" lang="sv-SE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on the </a:t>
            </a:r>
            <a:r>
              <a:rPr kumimoji="0" lang="sv-SE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decayed</a:t>
            </a:r>
            <a:r>
              <a:rPr kumimoji="0" lang="sv-SE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sv-SE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type</a:t>
            </a:r>
            <a:r>
              <a:rPr kumimoji="0" lang="sv-SE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r>
              <a:rPr lang="sv-SE" sz="3500" dirty="0" err="1">
                <a:solidFill>
                  <a:prstClr val="black"/>
                </a:solidFill>
              </a:rPr>
              <a:t>Regular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functions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use</a:t>
            </a:r>
            <a:r>
              <a:rPr lang="sv-SE" sz="3500" dirty="0">
                <a:solidFill>
                  <a:prstClr val="black"/>
                </a:solidFill>
              </a:rPr>
              <a:t> normal </a:t>
            </a:r>
            <a:r>
              <a:rPr lang="sv-SE" sz="3500" dirty="0" err="1">
                <a:solidFill>
                  <a:prstClr val="black"/>
                </a:solidFill>
              </a:rPr>
              <a:t>rules</a:t>
            </a:r>
            <a:r>
              <a:rPr lang="sv-SE" sz="3500" dirty="0">
                <a:solidFill>
                  <a:prstClr val="black"/>
                </a:solidFill>
              </a:rPr>
              <a:t>, </a:t>
            </a:r>
            <a:r>
              <a:rPr lang="sv-SE" sz="3500" dirty="0" err="1">
                <a:solidFill>
                  <a:prstClr val="black"/>
                </a:solidFill>
              </a:rPr>
              <a:t>which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may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use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user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defined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conversion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functions</a:t>
            </a:r>
            <a:r>
              <a:rPr lang="sv-SE" sz="3500" dirty="0">
                <a:solidFill>
                  <a:prstClr val="black"/>
                </a:solidFill>
              </a:rPr>
              <a:t>, </a:t>
            </a:r>
            <a:r>
              <a:rPr lang="sv-SE" sz="3500" dirty="0" err="1">
                <a:solidFill>
                  <a:prstClr val="black"/>
                </a:solidFill>
              </a:rPr>
              <a:t>but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decays_to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does</a:t>
            </a:r>
            <a:r>
              <a:rPr lang="sv-SE" sz="3500" dirty="0">
                <a:solidFill>
                  <a:prstClr val="black"/>
                </a:solidFill>
              </a:rPr>
              <a:t> not </a:t>
            </a:r>
            <a:r>
              <a:rPr lang="sv-SE" sz="3500" dirty="0" err="1">
                <a:solidFill>
                  <a:prstClr val="black"/>
                </a:solidFill>
              </a:rPr>
              <a:t>affect</a:t>
            </a:r>
            <a:r>
              <a:rPr lang="sv-SE" sz="3500" dirty="0">
                <a:solidFill>
                  <a:prstClr val="black"/>
                </a:solidFill>
              </a:rPr>
              <a:t> </a:t>
            </a:r>
            <a:r>
              <a:rPr lang="sv-SE" sz="3500" dirty="0" err="1">
                <a:solidFill>
                  <a:prstClr val="black"/>
                </a:solidFill>
              </a:rPr>
              <a:t>this</a:t>
            </a:r>
            <a:r>
              <a:rPr lang="sv-SE" sz="3500" dirty="0">
                <a:solidFill>
                  <a:prstClr val="black"/>
                </a:solidFill>
              </a:rPr>
              <a:t>.</a:t>
            </a: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49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CAF7FE-4A76-4107-0D5B-F22FDF52E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2B1231F-117C-F317-303C-59D010BAE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FEC12-BB1E-EEDA-AEE4-AB21E4123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BAE9FB-15B8-0418-6463-20350C13F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D3D9D3-48AE-264C-CEFF-71C74A745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89F9C8-8C14-1A91-D503-5906BE6CC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0E751BB-09B9-86F1-D333-8340B256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Overload</a:t>
            </a:r>
            <a:r>
              <a:rPr lang="sv-SE" sz="4000" dirty="0">
                <a:solidFill>
                  <a:srgbClr val="FFFFFF"/>
                </a:solidFill>
              </a:rPr>
              <a:t> resolution </a:t>
            </a:r>
            <a:r>
              <a:rPr lang="sv-SE" sz="4000" dirty="0" err="1">
                <a:solidFill>
                  <a:srgbClr val="FFFFFF"/>
                </a:solidFill>
              </a:rPr>
              <a:t>examples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98D9E3C-616A-02DC-04E2-E2DA0379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91" y="1597432"/>
            <a:ext cx="10367010" cy="5222468"/>
          </a:xfrm>
        </p:spPr>
        <p:txBody>
          <a:bodyPr anchor="ctr">
            <a:normAutofit fontScale="5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void f(std::</a:t>
            </a:r>
            <a:r>
              <a:rPr kumimoji="0" lang="en-GB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formatted_string</a:t>
            </a: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x</a:t>
            </a:r>
            <a:r>
              <a:rPr kumimoji="0" lang="en-GB" sz="3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);                           </a:t>
            </a: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// Called as std::string is considered a base class (P3298).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void f(std::string x);</a:t>
            </a:r>
          </a:p>
          <a:p>
            <a:pPr marL="0" indent="0">
              <a:spcBef>
                <a:spcPts val="600"/>
              </a:spcBef>
              <a:buNone/>
            </a:pP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void f(auto x);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void f(std::</a:t>
            </a:r>
            <a:r>
              <a:rPr kumimoji="0" lang="en-GB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formatted_string</a:t>
            </a: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x);                           // Called as it is an exact match.</a:t>
            </a:r>
          </a:p>
          <a:p>
            <a:pPr marL="0" indent="0">
              <a:spcBef>
                <a:spcPts val="600"/>
              </a:spcBef>
              <a:buNone/>
            </a:pP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void f(auto x);                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void f(std::string x);                      	               // Called as conversion is same and this is not a template</a:t>
            </a:r>
          </a:p>
          <a:p>
            <a:pPr marL="0" indent="0">
              <a:spcBef>
                <a:spcPts val="600"/>
              </a:spcBef>
              <a:buNone/>
            </a:pP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template&lt;</a:t>
            </a:r>
            <a:r>
              <a:rPr kumimoji="0" lang="en-GB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typename</a:t>
            </a: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T&gt;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void f(T x) requires requires(T v) { </a:t>
            </a:r>
            <a:r>
              <a:rPr kumimoji="0" lang="en-GB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v.args</a:t>
            </a: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; };      // Not viable as the decayed type does not have .</a:t>
            </a:r>
            <a:r>
              <a:rPr kumimoji="0" lang="en-GB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args</a:t>
            </a:r>
            <a:endParaRPr kumimoji="0" lang="en-GB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template&lt;</a:t>
            </a:r>
            <a:r>
              <a:rPr kumimoji="0" lang="en-GB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typename</a:t>
            </a: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T&gt;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void f(T x) requires requires(T v) { </a:t>
            </a:r>
            <a:r>
              <a:rPr kumimoji="0" lang="en-GB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v.c_str</a:t>
            </a: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(); };  // Called with std::string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template&lt;</a:t>
            </a:r>
            <a:r>
              <a:rPr kumimoji="0" lang="en-GB" sz="3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typename</a:t>
            </a: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T&gt;</a:t>
            </a:r>
          </a:p>
          <a:p>
            <a:pPr marL="0" indent="0">
              <a:spcBef>
                <a:spcPts val="600"/>
              </a:spcBef>
              <a:buNone/>
            </a:pPr>
            <a:r>
              <a:rPr kumimoji="0" lang="en-GB" sz="3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void f(T x); </a:t>
            </a:r>
          </a:p>
        </p:txBody>
      </p:sp>
    </p:spTree>
    <p:extLst>
      <p:ext uri="{BB962C8B-B14F-4D97-AF65-F5344CB8AC3E}">
        <p14:creationId xmlns:p14="http://schemas.microsoft.com/office/powerpoint/2010/main" val="59404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BE35EC-4D7C-6968-ABF6-EB4A14AB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1D315-0BCD-C773-0F95-3CDEE46C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AA8719-5168-A02C-77CC-2E950FD24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175F74-DA74-2904-CE77-E4820F5EC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7843D9-1E8C-3FB8-2868-31CB7866E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F107B-E681-53CC-E5E9-1A186B45A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59B6616-1668-4912-0A6A-B42FADD6F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Maybe</a:t>
            </a:r>
            <a:r>
              <a:rPr lang="sv-SE" sz="4000" dirty="0">
                <a:solidFill>
                  <a:srgbClr val="FFFFFF"/>
                </a:solidFill>
              </a:rPr>
              <a:t> not on forward </a:t>
            </a:r>
            <a:r>
              <a:rPr lang="sv-SE" sz="4000" dirty="0" err="1">
                <a:solidFill>
                  <a:srgbClr val="FFFFFF"/>
                </a:solidFill>
              </a:rPr>
              <a:t>declarations</a:t>
            </a:r>
            <a:r>
              <a:rPr lang="sv-SE" sz="4000" dirty="0">
                <a:solidFill>
                  <a:srgbClr val="FFFFFF"/>
                </a:solidFill>
              </a:rPr>
              <a:t>?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A82850-5D99-6A17-ABAB-22D0DF17C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7432"/>
            <a:ext cx="10176511" cy="5051018"/>
          </a:xfrm>
        </p:spPr>
        <p:txBody>
          <a:bodyPr anchor="ctr">
            <a:normAutofit lnSpcReduction="10000"/>
          </a:bodyPr>
          <a:lstStyle/>
          <a:p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could</a:t>
            </a:r>
            <a:r>
              <a:rPr lang="sv-SE" sz="3200" dirty="0"/>
              <a:t> </a:t>
            </a:r>
            <a:r>
              <a:rPr lang="sv-SE" sz="3200" dirty="0" err="1"/>
              <a:t>omit</a:t>
            </a:r>
            <a:r>
              <a:rPr lang="sv-SE" sz="3200" dirty="0"/>
              <a:t> the forward </a:t>
            </a:r>
            <a:r>
              <a:rPr lang="sv-SE" sz="3200" dirty="0" err="1"/>
              <a:t>declaration</a:t>
            </a:r>
            <a:r>
              <a:rPr lang="sv-SE" sz="3200" dirty="0"/>
              <a:t> </a:t>
            </a:r>
            <a:r>
              <a:rPr lang="sv-SE" sz="3200" dirty="0" err="1"/>
              <a:t>possibility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Using</a:t>
            </a:r>
            <a:r>
              <a:rPr lang="sv-SE" sz="3200" dirty="0"/>
              <a:t> a </a:t>
            </a:r>
            <a:r>
              <a:rPr lang="sv-SE" sz="3200" dirty="0" err="1"/>
              <a:t>class</a:t>
            </a:r>
            <a:r>
              <a:rPr lang="sv-SE" sz="3200" dirty="0"/>
              <a:t> </a:t>
            </a:r>
            <a:r>
              <a:rPr lang="sv-SE" sz="3200" dirty="0" err="1"/>
              <a:t>with</a:t>
            </a:r>
            <a:r>
              <a:rPr lang="sv-SE" sz="3200" dirty="0"/>
              <a:t> </a:t>
            </a:r>
            <a:r>
              <a:rPr lang="sv-SE" sz="3200" dirty="0" err="1"/>
              <a:t>unknown</a:t>
            </a:r>
            <a:r>
              <a:rPr lang="sv-SE" sz="3200" dirty="0"/>
              <a:t> </a:t>
            </a:r>
            <a:r>
              <a:rPr lang="sv-SE" sz="3200" dirty="0" err="1"/>
              <a:t>decay</a:t>
            </a:r>
            <a:r>
              <a:rPr lang="sv-SE" sz="3200" dirty="0"/>
              <a:t> </a:t>
            </a:r>
            <a:r>
              <a:rPr lang="sv-SE" sz="3200" dirty="0" err="1"/>
              <a:t>specifier</a:t>
            </a:r>
            <a:r>
              <a:rPr lang="sv-SE" sz="3200" dirty="0"/>
              <a:t> </a:t>
            </a:r>
            <a:r>
              <a:rPr lang="sv-SE" sz="3200" dirty="0" err="1"/>
              <a:t>means</a:t>
            </a:r>
            <a:r>
              <a:rPr lang="sv-SE" sz="3200" dirty="0"/>
              <a:t> </a:t>
            </a:r>
            <a:r>
              <a:rPr lang="sv-SE" sz="3200" dirty="0" err="1"/>
              <a:t>that</a:t>
            </a:r>
            <a:r>
              <a:rPr lang="sv-SE" sz="3200" dirty="0"/>
              <a:t> it </a:t>
            </a:r>
            <a:r>
              <a:rPr lang="sv-SE" sz="3200" dirty="0" err="1"/>
              <a:t>does</a:t>
            </a:r>
            <a:r>
              <a:rPr lang="sv-SE" sz="3200" dirty="0"/>
              <a:t> not </a:t>
            </a:r>
            <a:r>
              <a:rPr lang="sv-SE" sz="3200" dirty="0" err="1"/>
              <a:t>decay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This</a:t>
            </a:r>
            <a:r>
              <a:rPr lang="sv-SE" sz="3200" dirty="0"/>
              <a:t> is </a:t>
            </a:r>
            <a:r>
              <a:rPr lang="sv-SE" sz="3200" dirty="0" err="1"/>
              <a:t>consistent</a:t>
            </a:r>
            <a:r>
              <a:rPr lang="sv-SE" sz="3200" dirty="0"/>
              <a:t> </a:t>
            </a:r>
            <a:r>
              <a:rPr lang="sv-SE" sz="3200" dirty="0" err="1"/>
              <a:t>with</a:t>
            </a:r>
            <a:r>
              <a:rPr lang="sv-SE" sz="3200" dirty="0"/>
              <a:t> </a:t>
            </a:r>
            <a:r>
              <a:rPr lang="sv-SE" sz="3200" dirty="0" err="1"/>
              <a:t>how</a:t>
            </a:r>
            <a:r>
              <a:rPr lang="sv-SE" sz="3200" dirty="0"/>
              <a:t> </a:t>
            </a:r>
            <a:r>
              <a:rPr lang="sv-SE" sz="2400" dirty="0">
                <a:latin typeface="Consolas" panose="020B0609020204030204" pitchFamily="49" charset="0"/>
              </a:rPr>
              <a:t>operator&amp;</a:t>
            </a:r>
            <a:r>
              <a:rPr lang="sv-SE" sz="3200" dirty="0"/>
              <a:t> and </a:t>
            </a:r>
            <a:r>
              <a:rPr lang="sv-SE" sz="2400" dirty="0">
                <a:latin typeface="Consolas" panose="020B0609020204030204" pitchFamily="49" charset="0"/>
              </a:rPr>
              <a:t>operator,</a:t>
            </a:r>
            <a:r>
              <a:rPr lang="sv-SE" sz="3200" dirty="0"/>
              <a:t> for forward </a:t>
            </a:r>
            <a:r>
              <a:rPr lang="sv-SE" sz="3200" dirty="0" err="1"/>
              <a:t>declared</a:t>
            </a:r>
            <a:r>
              <a:rPr lang="sv-SE" sz="3200" dirty="0"/>
              <a:t> </a:t>
            </a:r>
            <a:r>
              <a:rPr lang="sv-SE" sz="3200" dirty="0" err="1"/>
              <a:t>classes</a:t>
            </a:r>
            <a:r>
              <a:rPr lang="sv-SE" sz="3200" dirty="0"/>
              <a:t> </a:t>
            </a:r>
            <a:r>
              <a:rPr lang="sv-SE" sz="3200" dirty="0" err="1"/>
              <a:t>work</a:t>
            </a:r>
            <a:r>
              <a:rPr lang="sv-SE" sz="3200" dirty="0"/>
              <a:t>.</a:t>
            </a:r>
          </a:p>
          <a:p>
            <a:pPr marL="0" indent="0">
              <a:buNone/>
            </a:pPr>
            <a:r>
              <a:rPr lang="sv-SE" sz="3200" dirty="0" err="1"/>
              <a:t>Skipping</a:t>
            </a:r>
            <a:r>
              <a:rPr lang="sv-SE" sz="3200" dirty="0"/>
              <a:t> forward </a:t>
            </a:r>
            <a:r>
              <a:rPr lang="sv-SE" sz="3200" dirty="0" err="1"/>
              <a:t>declarations</a:t>
            </a:r>
            <a:r>
              <a:rPr lang="sv-SE" sz="3200" dirty="0"/>
              <a:t> </a:t>
            </a:r>
            <a:r>
              <a:rPr lang="sv-SE" sz="3200" dirty="0" err="1"/>
              <a:t>opens</a:t>
            </a:r>
            <a:r>
              <a:rPr lang="sv-SE" sz="3200" dirty="0"/>
              <a:t> </a:t>
            </a:r>
            <a:r>
              <a:rPr lang="sv-SE" sz="3200" dirty="0" err="1"/>
              <a:t>up</a:t>
            </a:r>
            <a:r>
              <a:rPr lang="sv-SE" sz="3200" dirty="0"/>
              <a:t> for </a:t>
            </a:r>
            <a:r>
              <a:rPr lang="sv-SE" sz="3200" dirty="0" err="1"/>
              <a:t>other</a:t>
            </a:r>
            <a:r>
              <a:rPr lang="sv-SE" sz="3200" dirty="0"/>
              <a:t> syntax options </a:t>
            </a:r>
            <a:r>
              <a:rPr lang="sv-SE" sz="3200" dirty="0" err="1"/>
              <a:t>such</a:t>
            </a:r>
            <a:r>
              <a:rPr lang="sv-SE" sz="3200" dirty="0"/>
              <a:t> as the </a:t>
            </a:r>
            <a:r>
              <a:rPr lang="sv-SE" sz="2400" dirty="0" err="1">
                <a:latin typeface="Consolas" panose="020B0609020204030204" pitchFamily="49" charset="0"/>
              </a:rPr>
              <a:t>using</a:t>
            </a:r>
            <a:r>
              <a:rPr lang="sv-SE" sz="2400" dirty="0">
                <a:latin typeface="Consolas" panose="020B0609020204030204" pitchFamily="49" charset="0"/>
              </a:rPr>
              <a:t> auto = T; </a:t>
            </a:r>
            <a:r>
              <a:rPr lang="sv-SE" sz="3200" dirty="0"/>
              <a:t>from N4035, </a:t>
            </a:r>
            <a:r>
              <a:rPr lang="sv-SE" sz="3200" dirty="0" err="1"/>
              <a:t>but</a:t>
            </a:r>
            <a:r>
              <a:rPr lang="sv-SE" sz="3200" dirty="0"/>
              <a:t> </a:t>
            </a:r>
            <a:r>
              <a:rPr lang="sv-SE" sz="3200" dirty="0" err="1"/>
              <a:t>specifiers</a:t>
            </a:r>
            <a:r>
              <a:rPr lang="sv-SE" sz="3200" dirty="0"/>
              <a:t> </a:t>
            </a:r>
            <a:r>
              <a:rPr lang="sv-SE" sz="3200" dirty="0" err="1"/>
              <a:t>that</a:t>
            </a:r>
            <a:r>
              <a:rPr lang="sv-SE" sz="3200" dirty="0"/>
              <a:t> </a:t>
            </a:r>
            <a:r>
              <a:rPr lang="sv-SE" sz="3200" dirty="0" err="1"/>
              <a:t>pertain</a:t>
            </a:r>
            <a:r>
              <a:rPr lang="sv-SE" sz="3200" dirty="0"/>
              <a:t> to the </a:t>
            </a:r>
            <a:r>
              <a:rPr lang="sv-SE" sz="3200" dirty="0" err="1"/>
              <a:t>entire</a:t>
            </a:r>
            <a:r>
              <a:rPr lang="sv-SE" sz="3200" dirty="0"/>
              <a:t> </a:t>
            </a:r>
            <a:r>
              <a:rPr lang="sv-SE" sz="3200" dirty="0" err="1"/>
              <a:t>class</a:t>
            </a:r>
            <a:r>
              <a:rPr lang="sv-SE" sz="3200" dirty="0"/>
              <a:t> </a:t>
            </a:r>
            <a:r>
              <a:rPr lang="sv-SE" sz="3200" dirty="0" err="1"/>
              <a:t>should</a:t>
            </a:r>
            <a:r>
              <a:rPr lang="sv-SE" sz="3200" dirty="0"/>
              <a:t> not look like a </a:t>
            </a:r>
            <a:r>
              <a:rPr lang="sv-SE" sz="3200" dirty="0" err="1"/>
              <a:t>member</a:t>
            </a:r>
            <a:r>
              <a:rPr lang="sv-SE" sz="3200" dirty="0"/>
              <a:t>.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return</a:t>
            </a:r>
            <a:r>
              <a:rPr lang="sv-SE" sz="3200" dirty="0"/>
              <a:t> </a:t>
            </a:r>
            <a:r>
              <a:rPr lang="sv-SE" sz="3200" dirty="0" err="1"/>
              <a:t>nested</a:t>
            </a:r>
            <a:r>
              <a:rPr lang="sv-SE" sz="3200" dirty="0"/>
              <a:t> </a:t>
            </a:r>
            <a:r>
              <a:rPr lang="sv-SE" sz="3200" dirty="0" err="1"/>
              <a:t>class</a:t>
            </a:r>
            <a:r>
              <a:rPr lang="sv-SE" sz="3200" dirty="0"/>
              <a:t>!</a:t>
            </a:r>
          </a:p>
          <a:p>
            <a:r>
              <a:rPr lang="sv-SE" sz="3200" dirty="0" err="1"/>
              <a:t>Attributes</a:t>
            </a:r>
            <a:r>
              <a:rPr lang="sv-SE" sz="3200" dirty="0"/>
              <a:t> on the </a:t>
            </a:r>
            <a:r>
              <a:rPr lang="sv-SE" sz="3200" dirty="0" err="1"/>
              <a:t>class</a:t>
            </a:r>
            <a:r>
              <a:rPr lang="sv-SE" sz="3200" dirty="0"/>
              <a:t> is a </a:t>
            </a:r>
            <a:r>
              <a:rPr lang="sv-SE" sz="3200" dirty="0" err="1"/>
              <a:t>possibility</a:t>
            </a:r>
            <a:r>
              <a:rPr lang="sv-SE" sz="3200" dirty="0"/>
              <a:t>, </a:t>
            </a:r>
            <a:r>
              <a:rPr lang="sv-SE" sz="3200" dirty="0" err="1"/>
              <a:t>but</a:t>
            </a:r>
            <a:r>
              <a:rPr lang="sv-SE" sz="3200" dirty="0"/>
              <a:t> </a:t>
            </a:r>
            <a:r>
              <a:rPr lang="sv-SE" sz="3200" i="1" dirty="0"/>
              <a:t>is</a:t>
            </a:r>
            <a:r>
              <a:rPr lang="sv-SE" sz="3200" dirty="0"/>
              <a:t> </a:t>
            </a:r>
            <a:r>
              <a:rPr lang="sv-SE" sz="3200" i="1" dirty="0"/>
              <a:t>not </a:t>
            </a:r>
            <a:r>
              <a:rPr lang="sv-SE" sz="3200" i="1" dirty="0" err="1"/>
              <a:t>ignorable</a:t>
            </a:r>
            <a:r>
              <a:rPr lang="sv-SE" sz="3200" i="1" dirty="0"/>
              <a:t>.</a:t>
            </a:r>
          </a:p>
          <a:p>
            <a:pPr marL="457200" lvl="1" indent="0">
              <a:buNone/>
            </a:pPr>
            <a:r>
              <a:rPr lang="sv-SE" sz="2200" dirty="0"/>
              <a:t>Note: The final </a:t>
            </a:r>
            <a:r>
              <a:rPr lang="sv-SE" sz="2200" dirty="0" err="1"/>
              <a:t>specifier</a:t>
            </a:r>
            <a:r>
              <a:rPr lang="sv-SE" sz="2200" dirty="0"/>
              <a:t> is not an </a:t>
            </a:r>
            <a:r>
              <a:rPr lang="sv-SE" sz="2200" dirty="0" err="1"/>
              <a:t>attribute</a:t>
            </a:r>
            <a:r>
              <a:rPr lang="sv-SE" sz="2200" dirty="0"/>
              <a:t>, </a:t>
            </a:r>
            <a:r>
              <a:rPr lang="sv-SE" sz="2200" dirty="0" err="1"/>
              <a:t>despite</a:t>
            </a:r>
            <a:r>
              <a:rPr lang="sv-SE" sz="2200" dirty="0"/>
              <a:t> being </a:t>
            </a:r>
            <a:r>
              <a:rPr lang="sv-SE" sz="2200" dirty="0" err="1"/>
              <a:t>fairly</a:t>
            </a:r>
            <a:r>
              <a:rPr lang="sv-SE" sz="2200" dirty="0"/>
              <a:t> </a:t>
            </a:r>
            <a:r>
              <a:rPr lang="sv-SE" sz="2200" dirty="0" err="1"/>
              <a:t>ignorable</a:t>
            </a:r>
            <a:r>
              <a:rPr lang="sv-SE" sz="2200" dirty="0"/>
              <a:t>.</a:t>
            </a:r>
            <a:endParaRPr lang="sv-SE" sz="2200" i="1" dirty="0"/>
          </a:p>
        </p:txBody>
      </p:sp>
    </p:spTree>
    <p:extLst>
      <p:ext uri="{BB962C8B-B14F-4D97-AF65-F5344CB8AC3E}">
        <p14:creationId xmlns:p14="http://schemas.microsoft.com/office/powerpoint/2010/main" val="281681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A53DC-B50F-2057-DAC8-0C7515E9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DEE1AA-27AC-594A-4A22-71C2CC532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37F3B-E17E-8802-C1DC-616D6A54D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766788-8957-5B8E-69AC-4C2F01972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D6EECD-0528-54A0-C2E3-95C3FEBD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62AC93-324C-027A-B79C-7868B9D2D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9342035-5C0E-86F1-CA35-424C8069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Failed</a:t>
            </a:r>
            <a:r>
              <a:rPr lang="sv-SE" sz="4000" dirty="0">
                <a:solidFill>
                  <a:srgbClr val="FFFFFF"/>
                </a:solidFill>
              </a:rPr>
              <a:t> ambition: </a:t>
            </a:r>
            <a:r>
              <a:rPr lang="sv-SE" sz="4000" dirty="0" err="1">
                <a:solidFill>
                  <a:srgbClr val="FFFFFF"/>
                </a:solidFill>
              </a:rPr>
              <a:t>Solving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simd</a:t>
            </a:r>
            <a:r>
              <a:rPr lang="sv-SE" sz="4000" dirty="0">
                <a:solidFill>
                  <a:srgbClr val="FFFFFF"/>
                </a:solidFill>
              </a:rPr>
              <a:t>::</a:t>
            </a:r>
            <a:r>
              <a:rPr lang="sv-SE" sz="4000" dirty="0" err="1">
                <a:solidFill>
                  <a:srgbClr val="FFFFFF"/>
                </a:solidFill>
              </a:rPr>
              <a:t>reference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4D9D38-089B-4878-1FF0-4E598B21E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7432"/>
            <a:ext cx="10176511" cy="5051018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Initially</a:t>
            </a:r>
            <a:r>
              <a:rPr lang="sv-SE" sz="3200" dirty="0"/>
              <a:t> the </a:t>
            </a:r>
            <a:r>
              <a:rPr lang="sv-SE" sz="3200" dirty="0" err="1"/>
              <a:t>idea</a:t>
            </a:r>
            <a:r>
              <a:rPr lang="sv-SE" sz="3200" dirty="0"/>
              <a:t> </a:t>
            </a:r>
            <a:r>
              <a:rPr lang="sv-SE" sz="3200" dirty="0" err="1"/>
              <a:t>was</a:t>
            </a:r>
            <a:r>
              <a:rPr lang="sv-SE" sz="3200" dirty="0"/>
              <a:t> to </a:t>
            </a:r>
            <a:r>
              <a:rPr lang="sv-SE" sz="3200" dirty="0" err="1"/>
              <a:t>also</a:t>
            </a:r>
            <a:r>
              <a:rPr lang="sv-SE" sz="3200" dirty="0"/>
              <a:t> </a:t>
            </a:r>
            <a:r>
              <a:rPr lang="sv-SE" sz="3200" dirty="0" err="1"/>
              <a:t>include</a:t>
            </a:r>
            <a:r>
              <a:rPr lang="sv-SE" sz="3200" dirty="0"/>
              <a:t> being </a:t>
            </a:r>
            <a:r>
              <a:rPr lang="sv-SE" sz="3200" dirty="0" err="1"/>
              <a:t>able</a:t>
            </a:r>
            <a:r>
              <a:rPr lang="sv-SE" sz="3200" dirty="0"/>
              <a:t> to </a:t>
            </a:r>
            <a:r>
              <a:rPr lang="sv-SE" sz="3200" dirty="0" err="1"/>
              <a:t>create</a:t>
            </a:r>
            <a:r>
              <a:rPr lang="sv-SE" sz="3200" dirty="0"/>
              <a:t> </a:t>
            </a:r>
            <a:r>
              <a:rPr lang="sv-SE" sz="3200" dirty="0" err="1"/>
              <a:t>safe</a:t>
            </a:r>
            <a:r>
              <a:rPr lang="sv-SE" sz="3200" dirty="0"/>
              <a:t> </a:t>
            </a:r>
            <a:r>
              <a:rPr lang="sv-SE" sz="3200" dirty="0" err="1"/>
              <a:t>simd</a:t>
            </a:r>
            <a:r>
              <a:rPr lang="sv-SE" sz="3200" dirty="0"/>
              <a:t>::</a:t>
            </a:r>
            <a:r>
              <a:rPr lang="sv-SE" sz="3200" dirty="0" err="1"/>
              <a:t>reference</a:t>
            </a:r>
            <a:r>
              <a:rPr lang="sv-SE" sz="3200" dirty="0"/>
              <a:t> and </a:t>
            </a:r>
            <a:r>
              <a:rPr lang="sv-SE" sz="3200" dirty="0" err="1"/>
              <a:t>vector</a:t>
            </a:r>
            <a:r>
              <a:rPr lang="sv-SE" sz="3200" dirty="0"/>
              <a:t>&lt;</a:t>
            </a:r>
            <a:r>
              <a:rPr lang="sv-SE" sz="3200" dirty="0" err="1"/>
              <a:t>bool</a:t>
            </a:r>
            <a:r>
              <a:rPr lang="sv-SE" sz="3200" dirty="0"/>
              <a:t>&gt;::</a:t>
            </a:r>
            <a:r>
              <a:rPr lang="sv-SE" sz="3200" dirty="0" err="1"/>
              <a:t>reference</a:t>
            </a:r>
            <a:r>
              <a:rPr lang="sv-SE" sz="3200" dirty="0"/>
              <a:t> </a:t>
            </a:r>
            <a:r>
              <a:rPr lang="sv-SE" sz="3200" dirty="0" err="1"/>
              <a:t>classes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turned</a:t>
            </a:r>
            <a:r>
              <a:rPr lang="sv-SE" sz="3200" dirty="0"/>
              <a:t> </a:t>
            </a:r>
            <a:r>
              <a:rPr lang="sv-SE" sz="3200" dirty="0" err="1"/>
              <a:t>out</a:t>
            </a:r>
            <a:r>
              <a:rPr lang="sv-SE" sz="3200" dirty="0"/>
              <a:t> to </a:t>
            </a:r>
            <a:r>
              <a:rPr lang="sv-SE" sz="3200" dirty="0" err="1"/>
              <a:t>need</a:t>
            </a:r>
            <a:r>
              <a:rPr lang="sv-SE" sz="3200" dirty="0"/>
              <a:t> a different </a:t>
            </a:r>
            <a:r>
              <a:rPr lang="sv-SE" sz="3200" dirty="0" err="1"/>
              <a:t>semantics</a:t>
            </a:r>
            <a:r>
              <a:rPr lang="sv-SE" sz="3200" dirty="0"/>
              <a:t> </a:t>
            </a:r>
            <a:r>
              <a:rPr lang="sv-SE" sz="3200" dirty="0" err="1"/>
              <a:t>where</a:t>
            </a:r>
            <a:r>
              <a:rPr lang="sv-SE" sz="3200" dirty="0"/>
              <a:t> </a:t>
            </a:r>
            <a:r>
              <a:rPr lang="sv-SE" sz="3200" dirty="0" err="1"/>
              <a:t>value</a:t>
            </a:r>
            <a:r>
              <a:rPr lang="sv-SE" sz="3200" dirty="0"/>
              <a:t> </a:t>
            </a:r>
            <a:r>
              <a:rPr lang="sv-SE" sz="3200" dirty="0" err="1"/>
              <a:t>category</a:t>
            </a:r>
            <a:r>
              <a:rPr lang="sv-SE" sz="3200" dirty="0"/>
              <a:t> </a:t>
            </a:r>
            <a:r>
              <a:rPr lang="sv-SE" sz="3200" dirty="0" err="1"/>
              <a:t>controls</a:t>
            </a:r>
            <a:r>
              <a:rPr lang="sv-SE" sz="3200" dirty="0"/>
              <a:t> </a:t>
            </a:r>
            <a:r>
              <a:rPr lang="sv-SE" sz="3200" dirty="0" err="1"/>
              <a:t>decay</a:t>
            </a:r>
            <a:r>
              <a:rPr lang="sv-SE" sz="3200" dirty="0"/>
              <a:t>: </a:t>
            </a:r>
            <a:r>
              <a:rPr lang="sv-SE" sz="3200" dirty="0" err="1"/>
              <a:t>Decay</a:t>
            </a:r>
            <a:r>
              <a:rPr lang="sv-SE" sz="3200" dirty="0"/>
              <a:t> </a:t>
            </a:r>
            <a:r>
              <a:rPr lang="sv-SE" sz="3200" dirty="0" err="1"/>
              <a:t>values</a:t>
            </a:r>
            <a:r>
              <a:rPr lang="sv-SE" sz="3200" dirty="0"/>
              <a:t> </a:t>
            </a:r>
            <a:r>
              <a:rPr lang="sv-SE" sz="3200" dirty="0" err="1"/>
              <a:t>but</a:t>
            </a:r>
            <a:r>
              <a:rPr lang="sv-SE" sz="3200" dirty="0"/>
              <a:t> not </a:t>
            </a:r>
            <a:r>
              <a:rPr lang="sv-SE" sz="3200" dirty="0" err="1"/>
              <a:t>references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does</a:t>
            </a:r>
            <a:r>
              <a:rPr lang="sv-SE" sz="3200" dirty="0"/>
              <a:t> not go </a:t>
            </a:r>
            <a:r>
              <a:rPr lang="sv-SE" sz="3200" dirty="0" err="1"/>
              <a:t>well</a:t>
            </a:r>
            <a:r>
              <a:rPr lang="sv-SE" sz="3200" dirty="0"/>
              <a:t> </a:t>
            </a:r>
            <a:r>
              <a:rPr lang="sv-SE" sz="3200" dirty="0" err="1"/>
              <a:t>with</a:t>
            </a:r>
            <a:r>
              <a:rPr lang="sv-SE" sz="3200" dirty="0"/>
              <a:t> CTAD so it </a:t>
            </a:r>
            <a:r>
              <a:rPr lang="sv-SE" sz="3200" dirty="0" err="1"/>
              <a:t>was</a:t>
            </a:r>
            <a:r>
              <a:rPr lang="sv-SE" sz="3200" dirty="0"/>
              <a:t> </a:t>
            </a:r>
            <a:r>
              <a:rPr lang="sv-SE" sz="3200" dirty="0" err="1"/>
              <a:t>excluded</a:t>
            </a:r>
            <a:r>
              <a:rPr lang="sv-SE" sz="3200" dirty="0"/>
              <a:t> from 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proposal</a:t>
            </a:r>
            <a:r>
              <a:rPr lang="sv-SE" sz="3200" dirty="0"/>
              <a:t>.</a:t>
            </a:r>
            <a:endParaRPr lang="sv-SE" sz="2200" dirty="0"/>
          </a:p>
        </p:txBody>
      </p:sp>
    </p:spTree>
    <p:extLst>
      <p:ext uri="{BB962C8B-B14F-4D97-AF65-F5344CB8AC3E}">
        <p14:creationId xmlns:p14="http://schemas.microsoft.com/office/powerpoint/2010/main" val="61788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At a </a:t>
            </a:r>
            <a:r>
              <a:rPr lang="sv-SE" sz="4000" dirty="0" err="1">
                <a:solidFill>
                  <a:srgbClr val="FFFFFF"/>
                </a:solidFill>
              </a:rPr>
              <a:t>glance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885279"/>
            <a:ext cx="11514114" cy="4569462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sv-SE" sz="2400" dirty="0">
                <a:latin typeface="Consolas" panose="020B0609020204030204" pitchFamily="49" charset="0"/>
              </a:rPr>
              <a:t>// Given </a:t>
            </a:r>
            <a:r>
              <a:rPr lang="sv-SE" sz="2400" dirty="0" err="1">
                <a:latin typeface="Consolas" panose="020B0609020204030204" pitchFamily="49" charset="0"/>
              </a:rPr>
              <a:t>formatted_string</a:t>
            </a:r>
            <a:r>
              <a:rPr lang="sv-SE" sz="2400" dirty="0">
                <a:latin typeface="Consolas" panose="020B06090202040302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</a:rPr>
              <a:t>of</a:t>
            </a:r>
            <a:r>
              <a:rPr lang="sv-SE" sz="2400" dirty="0">
                <a:latin typeface="Consolas" panose="020B0609020204030204" pitchFamily="49" charset="0"/>
              </a:rPr>
              <a:t> P3412: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sz="2400" dirty="0" err="1">
                <a:latin typeface="Consolas" panose="020B0609020204030204" pitchFamily="49" charset="0"/>
              </a:rPr>
              <a:t>class</a:t>
            </a:r>
            <a:r>
              <a:rPr lang="sv-SE" sz="2400" dirty="0">
                <a:latin typeface="Consolas" panose="020B06090202040302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</a:rPr>
              <a:t>formatted_string</a:t>
            </a:r>
            <a:r>
              <a:rPr lang="sv-SE" sz="2400" dirty="0">
                <a:latin typeface="Consolas" panose="020B0609020204030204" pitchFamily="49" charset="0"/>
              </a:rPr>
              <a:t> </a:t>
            </a:r>
            <a:r>
              <a:rPr lang="sv-SE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decays_to</a:t>
            </a:r>
            <a:r>
              <a:rPr lang="sv-SE" sz="2400" dirty="0">
                <a:solidFill>
                  <a:srgbClr val="00B0F0"/>
                </a:solidFill>
                <a:latin typeface="Consolas" panose="020B0609020204030204" pitchFamily="49" charset="0"/>
              </a:rPr>
              <a:t>(string)</a:t>
            </a:r>
            <a:r>
              <a:rPr lang="sv-SE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sv-SE" sz="2400" dirty="0">
                <a:latin typeface="Consolas" panose="020B0609020204030204" pitchFamily="49" charset="0"/>
              </a:rPr>
              <a:t>{ … };</a:t>
            </a:r>
          </a:p>
          <a:p>
            <a:pPr marL="0" indent="0">
              <a:spcBef>
                <a:spcPts val="600"/>
              </a:spcBef>
              <a:buNone/>
            </a:pPr>
            <a:br>
              <a:rPr lang="sv-SE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std::string x = "x";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GB" sz="2400" dirty="0">
                <a:solidFill>
                  <a:srgbClr val="92D050"/>
                </a:solidFill>
                <a:latin typeface="Consolas" panose="020B0609020204030204" pitchFamily="49" charset="0"/>
              </a:rPr>
              <a:t>auto</a:t>
            </a:r>
            <a:r>
              <a:rPr lang="en-GB" sz="2400" dirty="0">
                <a:latin typeface="Consolas" panose="020B0609020204030204" pitchFamily="49" charset="0"/>
              </a:rPr>
              <a:t> s = </a:t>
            </a:r>
            <a:r>
              <a:rPr lang="en-GB" sz="2400" dirty="0" err="1">
                <a:latin typeface="Consolas" panose="020B0609020204030204" pitchFamily="49" charset="0"/>
              </a:rPr>
              <a:t>f"value</a:t>
            </a:r>
            <a:r>
              <a:rPr lang="en-GB" sz="2400" dirty="0">
                <a:latin typeface="Consolas" panose="020B0609020204030204" pitchFamily="49" charset="0"/>
              </a:rPr>
              <a:t> {</a:t>
            </a:r>
            <a:r>
              <a:rPr lang="en-GB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 + "y"</a:t>
            </a:r>
            <a:r>
              <a:rPr lang="en-GB" sz="2400" dirty="0">
                <a:latin typeface="Consolas" panose="020B0609020204030204" pitchFamily="49" charset="0"/>
              </a:rPr>
              <a:t>}";</a:t>
            </a:r>
            <a:r>
              <a:rPr lang="sv-SE" sz="2400" dirty="0">
                <a:latin typeface="Consolas" panose="020B0609020204030204" pitchFamily="49" charset="0"/>
              </a:rPr>
              <a:t> // s is a </a:t>
            </a:r>
            <a:r>
              <a:rPr lang="sv-SE" sz="2400" dirty="0" err="1">
                <a:latin typeface="Consolas" panose="020B0609020204030204" pitchFamily="49" charset="0"/>
              </a:rPr>
              <a:t>std</a:t>
            </a:r>
            <a:r>
              <a:rPr lang="sv-SE" sz="2400" dirty="0">
                <a:latin typeface="Consolas" panose="020B0609020204030204" pitchFamily="49" charset="0"/>
              </a:rPr>
              <a:t>::string. No </a:t>
            </a:r>
            <a:r>
              <a:rPr lang="sv-SE" sz="2400" dirty="0" err="1">
                <a:latin typeface="Consolas" panose="020B0609020204030204" pitchFamily="49" charset="0"/>
              </a:rPr>
              <a:t>dangling</a:t>
            </a:r>
            <a:r>
              <a:rPr lang="sv-SE" sz="2400" dirty="0">
                <a:latin typeface="Consolas" panose="020B0609020204030204" pitchFamily="49" charset="0"/>
              </a:rPr>
              <a:t>.</a:t>
            </a:r>
            <a:br>
              <a:rPr lang="sv-SE" sz="2400" dirty="0">
                <a:latin typeface="Consolas" panose="020B0609020204030204" pitchFamily="49" charset="0"/>
              </a:rPr>
            </a:b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>
                <a:latin typeface="Consolas" panose="020B0609020204030204" pitchFamily="49" charset="0"/>
              </a:rPr>
              <a:t>template&lt;</a:t>
            </a:r>
            <a:r>
              <a:rPr lang="sv-SE" sz="2400" dirty="0" err="1">
                <a:latin typeface="Consolas" panose="020B0609020204030204" pitchFamily="49" charset="0"/>
              </a:rPr>
              <a:t>typename</a:t>
            </a:r>
            <a:r>
              <a:rPr lang="sv-SE" sz="2400" dirty="0">
                <a:latin typeface="Consolas" panose="020B0609020204030204" pitchFamily="49" charset="0"/>
              </a:rPr>
              <a:t> T&gt;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sv-SE" sz="2400" dirty="0" err="1">
                <a:latin typeface="Consolas" panose="020B0609020204030204" pitchFamily="49" charset="0"/>
              </a:rPr>
              <a:t>void</a:t>
            </a:r>
            <a:r>
              <a:rPr lang="sv-SE" sz="2400" dirty="0">
                <a:latin typeface="Consolas" panose="020B06090202040302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</a:rPr>
              <a:t>doIt</a:t>
            </a:r>
            <a:r>
              <a:rPr lang="sv-SE" sz="2400" dirty="0">
                <a:latin typeface="Consolas" panose="020B0609020204030204" pitchFamily="49" charset="0"/>
              </a:rPr>
              <a:t>(</a:t>
            </a:r>
            <a:r>
              <a:rPr lang="sv-SE" sz="2400" dirty="0" err="1">
                <a:latin typeface="Consolas" panose="020B0609020204030204" pitchFamily="49" charset="0"/>
              </a:rPr>
              <a:t>const</a:t>
            </a:r>
            <a:r>
              <a:rPr lang="sv-SE" sz="2400" dirty="0">
                <a:latin typeface="Consolas" panose="020B0609020204030204" pitchFamily="49" charset="0"/>
              </a:rPr>
              <a:t> T&amp; v);</a:t>
            </a:r>
            <a:br>
              <a:rPr lang="sv-SE" sz="2400" dirty="0">
                <a:latin typeface="Consolas" panose="020B0609020204030204" pitchFamily="49" charset="0"/>
              </a:rPr>
            </a:br>
            <a:br>
              <a:rPr lang="sv-SE" sz="2400" dirty="0">
                <a:latin typeface="Consolas" panose="020B0609020204030204" pitchFamily="49" charset="0"/>
              </a:rPr>
            </a:br>
            <a:r>
              <a:rPr lang="sv-SE" sz="2400" dirty="0" err="1">
                <a:latin typeface="Consolas" panose="020B0609020204030204" pitchFamily="49" charset="0"/>
              </a:rPr>
              <a:t>doIt</a:t>
            </a:r>
            <a:r>
              <a:rPr lang="sv-SE" sz="2400" dirty="0">
                <a:latin typeface="Consolas" panose="020B0609020204030204" pitchFamily="49" charset="0"/>
              </a:rPr>
              <a:t>(</a:t>
            </a:r>
            <a:r>
              <a:rPr lang="sv-SE" sz="2400" dirty="0" err="1">
                <a:latin typeface="Consolas" panose="020B0609020204030204" pitchFamily="49" charset="0"/>
              </a:rPr>
              <a:t>f”Value</a:t>
            </a:r>
            <a:r>
              <a:rPr lang="sv-SE" sz="2400" dirty="0">
                <a:latin typeface="Consolas" panose="020B0609020204030204" pitchFamily="49" charset="0"/>
              </a:rPr>
              <a:t> {x}”);		  // </a:t>
            </a:r>
            <a:r>
              <a:rPr lang="sv-SE" sz="2400" dirty="0" err="1">
                <a:latin typeface="Consolas" panose="020B0609020204030204" pitchFamily="49" charset="0"/>
              </a:rPr>
              <a:t>doIt</a:t>
            </a:r>
            <a:r>
              <a:rPr lang="sv-SE" sz="2400" dirty="0">
                <a:latin typeface="Consolas" panose="020B0609020204030204" pitchFamily="49" charset="0"/>
              </a:rPr>
              <a:t>(</a:t>
            </a:r>
            <a:r>
              <a:rPr lang="sv-SE" sz="2400" dirty="0" err="1">
                <a:latin typeface="Consolas" panose="020B0609020204030204" pitchFamily="49" charset="0"/>
              </a:rPr>
              <a:t>const</a:t>
            </a:r>
            <a:r>
              <a:rPr lang="sv-SE" sz="2400" dirty="0">
                <a:latin typeface="Consolas" panose="020B0609020204030204" pitchFamily="49" charset="0"/>
              </a:rPr>
              <a:t> </a:t>
            </a:r>
            <a:r>
              <a:rPr lang="sv-SE" sz="2400" dirty="0" err="1">
                <a:latin typeface="Consolas" panose="020B0609020204030204" pitchFamily="49" charset="0"/>
              </a:rPr>
              <a:t>std</a:t>
            </a:r>
            <a:r>
              <a:rPr lang="sv-SE" sz="2400" dirty="0">
                <a:latin typeface="Consolas" panose="020B0609020204030204" pitchFamily="49" charset="0"/>
              </a:rPr>
              <a:t>::string&amp;) is </a:t>
            </a:r>
            <a:r>
              <a:rPr lang="sv-SE" sz="2400" dirty="0" err="1">
                <a:latin typeface="Consolas" panose="020B0609020204030204" pitchFamily="49" charset="0"/>
              </a:rPr>
              <a:t>called</a:t>
            </a:r>
            <a:r>
              <a:rPr lang="sv-SE" sz="2400" dirty="0"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8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219AB4-C01F-D80B-FD3F-74B341C53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0ED9F1-2A59-D6AF-7B91-15E997DC5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E422E4-6CAC-9B08-0581-A6A7E7B74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1268AE-5004-3290-F8D5-FD3215D49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D1BCB-5033-EA4F-4312-03419B62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9CE366-E8A1-C085-00AB-194506C60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FCA1116-B634-38A9-BA16-7F1E0AF0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Decay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occurs</a:t>
            </a:r>
            <a:r>
              <a:rPr lang="sv-SE" sz="4000" dirty="0">
                <a:solidFill>
                  <a:srgbClr val="FFFFFF"/>
                </a:solidFill>
              </a:rPr>
              <a:t> at all </a:t>
            </a:r>
            <a:r>
              <a:rPr lang="sv-SE" sz="4000" dirty="0" err="1">
                <a:solidFill>
                  <a:srgbClr val="FFFFFF"/>
                </a:solidFill>
              </a:rPr>
              <a:t>types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deduction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EC4740C-AB0C-064A-DBBD-54581369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6618"/>
            <a:ext cx="10363201" cy="4526843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Regardless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cvref-qualification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Both</a:t>
            </a:r>
            <a:r>
              <a:rPr lang="sv-SE" sz="3200" dirty="0"/>
              <a:t> for </a:t>
            </a:r>
            <a:r>
              <a:rPr lang="sv-SE" sz="3200" dirty="0" err="1"/>
              <a:t>place-holder</a:t>
            </a:r>
            <a:r>
              <a:rPr lang="sv-SE" sz="3200" dirty="0"/>
              <a:t> </a:t>
            </a:r>
            <a:r>
              <a:rPr lang="sv-SE" sz="3200" dirty="0" err="1"/>
              <a:t>types</a:t>
            </a:r>
            <a:r>
              <a:rPr lang="sv-SE" sz="3200" dirty="0"/>
              <a:t> and template parameters.</a:t>
            </a:r>
          </a:p>
          <a:p>
            <a:r>
              <a:rPr lang="sv-SE" sz="3200" dirty="0" err="1"/>
              <a:t>Everywhere</a:t>
            </a:r>
            <a:r>
              <a:rPr lang="sv-SE" sz="3200" dirty="0"/>
              <a:t>: </a:t>
            </a:r>
            <a:r>
              <a:rPr lang="en-GB" sz="3200" dirty="0"/>
              <a:t> local and global variables, function parameters, return values, non-type template parameters and structured bindings.</a:t>
            </a:r>
          </a:p>
          <a:p>
            <a:pPr marL="0" indent="0">
              <a:buNone/>
            </a:pPr>
            <a:endParaRPr lang="sv-SE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Other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aspects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7432"/>
            <a:ext cx="9724031" cy="4875758"/>
          </a:xfrm>
        </p:spPr>
        <p:txBody>
          <a:bodyPr anchor="ctr">
            <a:normAutofit/>
          </a:bodyPr>
          <a:lstStyle/>
          <a:p>
            <a:r>
              <a:rPr lang="sv-SE" sz="3200" dirty="0"/>
              <a:t>The </a:t>
            </a:r>
            <a:r>
              <a:rPr lang="sv-SE" sz="3200" dirty="0" err="1"/>
              <a:t>conversion</a:t>
            </a:r>
            <a:r>
              <a:rPr lang="sv-SE" sz="3200" dirty="0"/>
              <a:t> </a:t>
            </a:r>
            <a:r>
              <a:rPr lang="sv-SE" sz="3200" dirty="0" err="1"/>
              <a:t>implied</a:t>
            </a:r>
            <a:r>
              <a:rPr lang="sv-SE" sz="3200" dirty="0"/>
              <a:t> by the </a:t>
            </a:r>
            <a:r>
              <a:rPr lang="sv-SE" sz="3200" dirty="0" err="1"/>
              <a:t>decay</a:t>
            </a:r>
            <a:r>
              <a:rPr lang="sv-SE" sz="3200" dirty="0"/>
              <a:t> must be </a:t>
            </a:r>
            <a:r>
              <a:rPr lang="sv-SE" sz="3200" dirty="0" err="1"/>
              <a:t>possible</a:t>
            </a:r>
            <a:r>
              <a:rPr lang="sv-SE" sz="3200" dirty="0"/>
              <a:t>, it is </a:t>
            </a:r>
            <a:r>
              <a:rPr lang="sv-SE" sz="3200" dirty="0" err="1"/>
              <a:t>considered</a:t>
            </a:r>
            <a:r>
              <a:rPr lang="sv-SE" sz="3200" dirty="0"/>
              <a:t> explicit, </a:t>
            </a:r>
            <a:r>
              <a:rPr lang="sv-SE" sz="3200" dirty="0" err="1"/>
              <a:t>think</a:t>
            </a:r>
            <a:r>
              <a:rPr lang="sv-SE" sz="3200" dirty="0"/>
              <a:t> </a:t>
            </a:r>
            <a:r>
              <a:rPr lang="sv-SE" sz="3200" dirty="0" err="1"/>
              <a:t>static_cast</a:t>
            </a:r>
            <a:r>
              <a:rPr lang="sv-SE" sz="3200" dirty="0"/>
              <a:t>.</a:t>
            </a:r>
          </a:p>
          <a:p>
            <a:r>
              <a:rPr lang="sv-SE" sz="3200" dirty="0"/>
              <a:t>If the </a:t>
            </a:r>
            <a:r>
              <a:rPr lang="sv-SE" sz="3200" dirty="0" err="1"/>
              <a:t>decayed</a:t>
            </a:r>
            <a:r>
              <a:rPr lang="sv-SE" sz="3200" dirty="0"/>
              <a:t> to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also</a:t>
            </a:r>
            <a:r>
              <a:rPr lang="sv-SE" sz="3200" dirty="0"/>
              <a:t> has a </a:t>
            </a:r>
            <a:r>
              <a:rPr lang="sv-SE" sz="3200" dirty="0" err="1"/>
              <a:t>decays_to</a:t>
            </a:r>
            <a:r>
              <a:rPr lang="sv-SE" sz="3200" dirty="0"/>
              <a:t> </a:t>
            </a:r>
            <a:r>
              <a:rPr lang="sv-SE" sz="3200" dirty="0" err="1"/>
              <a:t>specifier</a:t>
            </a:r>
            <a:r>
              <a:rPr lang="sv-SE" sz="3200" dirty="0"/>
              <a:t> </a:t>
            </a:r>
            <a:r>
              <a:rPr lang="sv-SE" sz="3200" dirty="0" err="1"/>
              <a:t>decay</a:t>
            </a:r>
            <a:r>
              <a:rPr lang="sv-SE" sz="3200" dirty="0"/>
              <a:t> </a:t>
            </a:r>
            <a:r>
              <a:rPr lang="sv-SE" sz="3200" dirty="0" err="1"/>
              <a:t>continues</a:t>
            </a:r>
            <a:r>
              <a:rPr lang="sv-SE" sz="3200" dirty="0"/>
              <a:t>.</a:t>
            </a:r>
          </a:p>
          <a:p>
            <a:r>
              <a:rPr lang="sv-SE" sz="3200" dirty="0"/>
              <a:t>If the ultimate </a:t>
            </a:r>
            <a:r>
              <a:rPr lang="sv-SE" sz="3200" dirty="0" err="1"/>
              <a:t>type</a:t>
            </a:r>
            <a:r>
              <a:rPr lang="sv-SE" sz="3200" dirty="0"/>
              <a:t> is </a:t>
            </a:r>
            <a:r>
              <a:rPr lang="sv-SE" sz="3200" dirty="0" err="1"/>
              <a:t>one</a:t>
            </a:r>
            <a:r>
              <a:rPr lang="sv-SE" sz="3200" dirty="0"/>
              <a:t> </a:t>
            </a:r>
            <a:r>
              <a:rPr lang="sv-SE" sz="3200" dirty="0" err="1"/>
              <a:t>that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decay</a:t>
            </a:r>
            <a:r>
              <a:rPr lang="sv-SE" sz="3200" dirty="0"/>
              <a:t> (</a:t>
            </a:r>
            <a:r>
              <a:rPr lang="sv-SE" sz="3200" dirty="0" err="1"/>
              <a:t>function</a:t>
            </a:r>
            <a:r>
              <a:rPr lang="sv-SE" sz="3200" dirty="0"/>
              <a:t> or </a:t>
            </a:r>
            <a:r>
              <a:rPr lang="sv-SE" sz="3200" dirty="0" err="1"/>
              <a:t>array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) it </a:t>
            </a:r>
            <a:r>
              <a:rPr lang="sv-SE" sz="3200" dirty="0" err="1"/>
              <a:t>decays</a:t>
            </a:r>
            <a:r>
              <a:rPr lang="sv-SE" sz="3200" dirty="0"/>
              <a:t> as </a:t>
            </a:r>
            <a:r>
              <a:rPr lang="sv-SE" sz="3200" dirty="0" err="1"/>
              <a:t>usual</a:t>
            </a:r>
            <a:r>
              <a:rPr lang="sv-SE" sz="3200" dirty="0"/>
              <a:t>.</a:t>
            </a:r>
          </a:p>
          <a:p>
            <a:r>
              <a:rPr lang="sv-SE" sz="3200" dirty="0"/>
              <a:t>Forward </a:t>
            </a:r>
            <a:r>
              <a:rPr lang="sv-SE" sz="3200" dirty="0" err="1"/>
              <a:t>declarations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have</a:t>
            </a:r>
            <a:r>
              <a:rPr lang="sv-SE" sz="3200" dirty="0"/>
              <a:t> the </a:t>
            </a:r>
            <a:r>
              <a:rPr lang="sv-SE" sz="3200" dirty="0" err="1"/>
              <a:t>decays_to</a:t>
            </a:r>
            <a:r>
              <a:rPr lang="sv-SE" sz="3200" dirty="0"/>
              <a:t> </a:t>
            </a:r>
            <a:r>
              <a:rPr lang="sv-SE" sz="3200" dirty="0" err="1"/>
              <a:t>specifier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22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Preventing </a:t>
            </a:r>
            <a:r>
              <a:rPr lang="sv-SE" sz="4000" dirty="0" err="1">
                <a:solidFill>
                  <a:srgbClr val="FFFFFF"/>
                </a:solidFill>
              </a:rPr>
              <a:t>decay</a:t>
            </a:r>
            <a:r>
              <a:rPr lang="sv-SE" sz="4000" dirty="0">
                <a:solidFill>
                  <a:srgbClr val="FFFFFF"/>
                </a:solidFill>
              </a:rPr>
              <a:t> at </a:t>
            </a:r>
            <a:r>
              <a:rPr lang="sv-SE" sz="4000" dirty="0" err="1">
                <a:solidFill>
                  <a:srgbClr val="FFFFFF"/>
                </a:solidFill>
              </a:rPr>
              <a:t>deduction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1" y="2036618"/>
            <a:ext cx="10706100" cy="4526843"/>
          </a:xfrm>
        </p:spPr>
        <p:txBody>
          <a:bodyPr anchor="ctr">
            <a:normAutofit fontScale="92500" lnSpcReduction="10000"/>
          </a:bodyPr>
          <a:lstStyle/>
          <a:p>
            <a:endParaRPr lang="sv-SE" sz="3500" dirty="0"/>
          </a:p>
          <a:p>
            <a:r>
              <a:rPr lang="sv-SE" sz="3200" dirty="0"/>
              <a:t>The </a:t>
            </a:r>
            <a:r>
              <a:rPr lang="sv-SE" sz="3200" dirty="0" err="1"/>
              <a:t>keyword</a:t>
            </a:r>
            <a:r>
              <a:rPr lang="sv-SE" sz="3200" dirty="0"/>
              <a:t> </a:t>
            </a:r>
            <a:r>
              <a:rPr lang="sv-SE" sz="2400" dirty="0">
                <a:latin typeface="Consolas" panose="020B0609020204030204" pitchFamily="49" charset="0"/>
              </a:rPr>
              <a:t>explicit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be </a:t>
            </a:r>
            <a:r>
              <a:rPr lang="sv-SE" sz="3200" dirty="0" err="1"/>
              <a:t>used</a:t>
            </a:r>
            <a:r>
              <a:rPr lang="sv-SE" sz="3200" dirty="0"/>
              <a:t> to </a:t>
            </a:r>
            <a:r>
              <a:rPr lang="sv-SE" sz="3200" dirty="0" err="1"/>
              <a:t>prevent</a:t>
            </a:r>
            <a:r>
              <a:rPr lang="sv-SE" sz="3200" dirty="0"/>
              <a:t> </a:t>
            </a:r>
            <a:r>
              <a:rPr lang="sv-SE" sz="3200" dirty="0" err="1"/>
              <a:t>decay</a:t>
            </a:r>
            <a:r>
              <a:rPr lang="sv-SE" sz="3200" dirty="0"/>
              <a:t>.</a:t>
            </a:r>
          </a:p>
          <a:p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explicit</a:t>
            </a:r>
            <a:r>
              <a:rPr lang="sv-SE" sz="3200" dirty="0"/>
              <a:t> is </a:t>
            </a:r>
            <a:r>
              <a:rPr lang="sv-SE" sz="3200" dirty="0" err="1"/>
              <a:t>used</a:t>
            </a:r>
            <a:r>
              <a:rPr lang="sv-SE" sz="3200" dirty="0"/>
              <a:t> as a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qualifier</a:t>
            </a:r>
            <a:r>
              <a:rPr lang="sv-SE" sz="3200" dirty="0"/>
              <a:t>.</a:t>
            </a:r>
          </a:p>
          <a:p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explicit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be </a:t>
            </a:r>
            <a:r>
              <a:rPr lang="sv-SE" sz="3200" dirty="0" err="1"/>
              <a:t>combined</a:t>
            </a:r>
            <a:r>
              <a:rPr lang="sv-SE" sz="3200" dirty="0"/>
              <a:t> </a:t>
            </a:r>
            <a:r>
              <a:rPr lang="sv-SE" sz="3200" dirty="0" err="1"/>
              <a:t>with</a:t>
            </a:r>
            <a:r>
              <a:rPr lang="sv-SE" sz="3200" dirty="0"/>
              <a:t> </a:t>
            </a:r>
            <a:r>
              <a:rPr lang="sv-SE" sz="3200" dirty="0" err="1"/>
              <a:t>cvref</a:t>
            </a:r>
            <a:r>
              <a:rPr lang="sv-SE" sz="3200" dirty="0"/>
              <a:t>-auto and </a:t>
            </a:r>
            <a:r>
              <a:rPr lang="sv-SE" sz="3200" dirty="0" err="1"/>
              <a:t>decltype</a:t>
            </a:r>
            <a:r>
              <a:rPr lang="sv-SE" sz="3200" dirty="0"/>
              <a:t>(auto)</a:t>
            </a:r>
          </a:p>
          <a:p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explicit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be </a:t>
            </a:r>
            <a:r>
              <a:rPr lang="sv-SE" sz="3200" dirty="0" err="1"/>
              <a:t>combined</a:t>
            </a:r>
            <a:r>
              <a:rPr lang="sv-SE" sz="3200" dirty="0"/>
              <a:t> </a:t>
            </a:r>
            <a:r>
              <a:rPr lang="sv-SE" sz="3200" dirty="0" err="1"/>
              <a:t>with</a:t>
            </a:r>
            <a:r>
              <a:rPr lang="sv-SE" sz="3200" dirty="0"/>
              <a:t> a template parameter </a:t>
            </a:r>
            <a:r>
              <a:rPr lang="sv-SE" sz="3200" dirty="0" err="1"/>
              <a:t>if</a:t>
            </a:r>
            <a:r>
              <a:rPr lang="sv-SE" sz="3200" dirty="0"/>
              <a:t> it is </a:t>
            </a:r>
            <a:r>
              <a:rPr lang="sv-SE" sz="3200" dirty="0" err="1"/>
              <a:t>deducible</a:t>
            </a:r>
            <a:r>
              <a:rPr lang="sv-SE" sz="3200" dirty="0"/>
              <a:t> (i.e. for </a:t>
            </a:r>
            <a:r>
              <a:rPr lang="sv-SE" sz="3200" dirty="0" err="1"/>
              <a:t>function</a:t>
            </a:r>
            <a:r>
              <a:rPr lang="sv-SE" sz="3200" dirty="0"/>
              <a:t> or </a:t>
            </a:r>
            <a:r>
              <a:rPr lang="sv-SE" sz="3200" dirty="0" err="1"/>
              <a:t>constructor</a:t>
            </a:r>
            <a:r>
              <a:rPr lang="sv-SE" sz="3200" dirty="0"/>
              <a:t> parameters).</a:t>
            </a:r>
          </a:p>
          <a:p>
            <a:pPr marL="0" indent="0">
              <a:buNone/>
            </a:pPr>
            <a:endParaRPr lang="sv-SE" sz="24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sz="2400" dirty="0">
                <a:solidFill>
                  <a:srgbClr val="92D050"/>
                </a:solidFill>
                <a:latin typeface="Consolas" panose="020B0609020204030204" pitchFamily="49" charset="0"/>
              </a:rPr>
              <a:t>explicit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 auto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abs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sv-SE" sz="2400" b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explicit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matrix_like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auto&amp;&amp;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mtx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</a:t>
            </a:r>
            <a:b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unary_op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decltype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mtx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), 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abs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&gt;(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mtx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b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140956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ACEFF8-7BA2-F61D-5F0C-FCA56A1D9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254554-8556-87FF-7ABA-776E02D91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4A01AF-51EA-CEAD-CB5D-480F82E8A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7BDF01-E81A-9A28-1991-78F4FFDB6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ECDDCA-BEBA-0087-01B4-944A44E20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9A3D1A-2924-E2CB-B4E6-3F7F7A45B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444D4F3-3D7E-B16E-6960-4D445F81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traits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26B7A9-C36E-DF12-A51E-114C2CFD0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524" y="1590741"/>
            <a:ext cx="10706100" cy="4526843"/>
          </a:xfrm>
        </p:spPr>
        <p:txBody>
          <a:bodyPr anchor="ctr">
            <a:normAutofit/>
          </a:bodyPr>
          <a:lstStyle/>
          <a:p>
            <a:endParaRPr lang="sv-SE" sz="3500" dirty="0"/>
          </a:p>
          <a:p>
            <a:r>
              <a:rPr lang="sv-SE" sz="3200" dirty="0"/>
              <a:t>The </a:t>
            </a:r>
            <a:r>
              <a:rPr lang="sv-SE" sz="2400" dirty="0" err="1">
                <a:latin typeface="Consolas" panose="020B0609020204030204" pitchFamily="49" charset="0"/>
              </a:rPr>
              <a:t>std</a:t>
            </a:r>
            <a:r>
              <a:rPr lang="sv-SE" sz="2400" dirty="0">
                <a:latin typeface="Consolas" panose="020B0609020204030204" pitchFamily="49" charset="0"/>
              </a:rPr>
              <a:t>::</a:t>
            </a:r>
            <a:r>
              <a:rPr lang="sv-SE" sz="2400" dirty="0" err="1">
                <a:latin typeface="Consolas" panose="020B0609020204030204" pitchFamily="49" charset="0"/>
              </a:rPr>
              <a:t>decay</a:t>
            </a:r>
            <a:r>
              <a:rPr lang="sv-SE" sz="3200" dirty="0"/>
              <a:t> </a:t>
            </a:r>
            <a:r>
              <a:rPr lang="sv-SE" sz="3200" dirty="0" err="1"/>
              <a:t>trait</a:t>
            </a:r>
            <a:r>
              <a:rPr lang="sv-SE" sz="3200" dirty="0"/>
              <a:t> </a:t>
            </a:r>
            <a:r>
              <a:rPr lang="sv-SE" sz="3200" dirty="0" err="1"/>
              <a:t>returns</a:t>
            </a:r>
            <a:r>
              <a:rPr lang="sv-SE" sz="3200" dirty="0"/>
              <a:t> the </a:t>
            </a:r>
            <a:r>
              <a:rPr lang="sv-SE" sz="3200" dirty="0" err="1"/>
              <a:t>decayed</a:t>
            </a:r>
            <a:r>
              <a:rPr lang="sv-SE" sz="3200" dirty="0"/>
              <a:t> to </a:t>
            </a:r>
            <a:r>
              <a:rPr lang="sv-SE" sz="3200" dirty="0" err="1"/>
              <a:t>type</a:t>
            </a:r>
            <a:r>
              <a:rPr lang="sv-SE" sz="3200" dirty="0"/>
              <a:t> less </a:t>
            </a:r>
            <a:r>
              <a:rPr lang="sv-SE" sz="3200" dirty="0" err="1"/>
              <a:t>any</a:t>
            </a:r>
            <a:r>
              <a:rPr lang="sv-SE" sz="3200" dirty="0"/>
              <a:t> </a:t>
            </a:r>
            <a:r>
              <a:rPr lang="sv-SE" sz="3200" dirty="0" err="1"/>
              <a:t>cvref</a:t>
            </a:r>
            <a:r>
              <a:rPr lang="sv-SE" sz="3200" dirty="0"/>
              <a:t>.</a:t>
            </a:r>
          </a:p>
          <a:p>
            <a:r>
              <a:rPr lang="sv-SE" sz="3200" dirty="0"/>
              <a:t>A new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decays_to_type</a:t>
            </a:r>
            <a:r>
              <a:rPr lang="sv-SE" sz="3200" dirty="0"/>
              <a:t> </a:t>
            </a:r>
            <a:r>
              <a:rPr lang="sv-SE" sz="3200" dirty="0" err="1"/>
              <a:t>trait</a:t>
            </a:r>
            <a:r>
              <a:rPr lang="sv-SE" sz="3200" dirty="0"/>
              <a:t> is </a:t>
            </a:r>
            <a:r>
              <a:rPr lang="sv-SE" sz="3200" dirty="0" err="1"/>
              <a:t>returns</a:t>
            </a:r>
            <a:r>
              <a:rPr lang="sv-SE" sz="3200" dirty="0"/>
              <a:t> the </a:t>
            </a:r>
            <a:r>
              <a:rPr lang="sv-SE" sz="3200" dirty="0" err="1"/>
              <a:t>exact</a:t>
            </a:r>
            <a:r>
              <a:rPr lang="sv-SE" sz="3200" dirty="0"/>
              <a:t> </a:t>
            </a:r>
            <a:r>
              <a:rPr lang="sv-SE" sz="3200" dirty="0" err="1"/>
              <a:t>decay_to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. </a:t>
            </a:r>
            <a:r>
              <a:rPr lang="sv-SE" sz="3200" dirty="0" err="1"/>
              <a:t>This</a:t>
            </a:r>
            <a:r>
              <a:rPr lang="sv-SE" sz="3200" dirty="0"/>
              <a:t> is not transitive.</a:t>
            </a:r>
          </a:p>
          <a:p>
            <a:r>
              <a:rPr lang="sv-SE" sz="3200" dirty="0"/>
              <a:t>A </a:t>
            </a:r>
            <a:r>
              <a:rPr lang="sv-SE" sz="3200" dirty="0" err="1"/>
              <a:t>possible</a:t>
            </a:r>
            <a:r>
              <a:rPr lang="sv-SE" sz="3200" dirty="0"/>
              <a:t> </a:t>
            </a:r>
            <a:r>
              <a:rPr lang="sv-SE" sz="2400" dirty="0" err="1">
                <a:latin typeface="Consolas" panose="020B0609020204030204" pitchFamily="49" charset="0"/>
              </a:rPr>
              <a:t>std</a:t>
            </a:r>
            <a:r>
              <a:rPr lang="sv-SE" sz="2400" dirty="0">
                <a:latin typeface="Consolas" panose="020B0609020204030204" pitchFamily="49" charset="0"/>
              </a:rPr>
              <a:t>::</a:t>
            </a:r>
            <a:r>
              <a:rPr lang="sv-SE" sz="2400" dirty="0" err="1">
                <a:latin typeface="Consolas" panose="020B0609020204030204" pitchFamily="49" charset="0"/>
              </a:rPr>
              <a:t>has_decays_to</a:t>
            </a:r>
            <a:r>
              <a:rPr lang="sv-SE" sz="2400" dirty="0">
                <a:latin typeface="Consolas" panose="020B0609020204030204" pitchFamily="49" charset="0"/>
              </a:rPr>
              <a:t> </a:t>
            </a:r>
            <a:r>
              <a:rPr lang="sv-SE" sz="3200" dirty="0" err="1"/>
              <a:t>trait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be </a:t>
            </a:r>
            <a:r>
              <a:rPr lang="sv-SE" sz="3200" dirty="0" err="1"/>
              <a:t>used</a:t>
            </a:r>
            <a:r>
              <a:rPr lang="sv-SE" sz="3200" dirty="0"/>
              <a:t> as a </a:t>
            </a:r>
            <a:r>
              <a:rPr lang="sv-SE" sz="3200" dirty="0" err="1"/>
              <a:t>predicate</a:t>
            </a:r>
            <a:r>
              <a:rPr lang="sv-SE" sz="3200" dirty="0"/>
              <a:t>. </a:t>
            </a:r>
            <a:r>
              <a:rPr lang="sv-SE" sz="3200" dirty="0" err="1"/>
              <a:t>However</a:t>
            </a:r>
            <a:r>
              <a:rPr lang="sv-SE" sz="3200" dirty="0"/>
              <a:t>, </a:t>
            </a:r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rare and it is </a:t>
            </a:r>
            <a:r>
              <a:rPr lang="sv-SE" sz="3200" dirty="0" err="1"/>
              <a:t>easy</a:t>
            </a:r>
            <a:r>
              <a:rPr lang="sv-SE" sz="3200" dirty="0"/>
              <a:t> to </a:t>
            </a:r>
            <a:r>
              <a:rPr lang="sv-SE" sz="3200" dirty="0" err="1"/>
              <a:t>implement</a:t>
            </a:r>
            <a:r>
              <a:rPr lang="sv-SE" sz="3200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needed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01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233CC-2EE2-8D73-BE0B-5C4BF1836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03F66C-5CC1-98F6-F999-315E12D9B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0D718-AAA1-30DF-B1A1-D68AF8730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3832D8-9C58-0B80-C4A0-7D6539036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2CEF33-82BC-CED7-1B3C-53E664811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99A6ED-95AA-4454-6045-0D6C7B268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F64672B-2903-09C2-7AB4-569E593D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</a:t>
            </a:r>
            <a:r>
              <a:rPr lang="sv-SE" sz="4000" dirty="0">
                <a:solidFill>
                  <a:srgbClr val="FFFFFF"/>
                </a:solidFill>
              </a:rPr>
              <a:t>: Expression templates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7A8020D-D004-960C-3A35-543C6FFF7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90" y="1597432"/>
            <a:ext cx="10953749" cy="52224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Matrix a, b, c;</a:t>
            </a:r>
          </a:p>
          <a:p>
            <a:pPr marL="0" indent="0">
              <a:buNone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Matrix d = a + b + c;	// Do both additions element by element.</a:t>
            </a:r>
          </a:p>
          <a:p>
            <a:pPr marL="0" indent="0">
              <a:buNone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 e = a + b + c;	// e is also a Matrix</a:t>
            </a:r>
          </a:p>
          <a:p>
            <a:pPr marL="0" indent="0">
              <a:buNone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explicit auto p = a + b;		// Avoid decay</a:t>
            </a:r>
          </a:p>
          <a:p>
            <a:pPr marL="0" indent="0">
              <a:buNone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 f = p + c;		// same performance as d and e.</a:t>
            </a:r>
          </a:p>
        </p:txBody>
      </p:sp>
    </p:spTree>
    <p:extLst>
      <p:ext uri="{BB962C8B-B14F-4D97-AF65-F5344CB8AC3E}">
        <p14:creationId xmlns:p14="http://schemas.microsoft.com/office/powerpoint/2010/main" val="273665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D490EE-DE7A-E16A-3E8B-603347AA2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43AB60-F08C-CB4D-4D73-F6ED1D91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905F9D-64D6-DC83-EE89-65E9E0323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D4196A-9222-5A5A-D947-AD146EBE7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77CA66-3608-7836-3B33-85ADE8A88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E294AA-2D1D-055D-09E2-FF0CD4AC7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9203A31-37ED-FE9B-2752-57751FA4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</a:t>
            </a:r>
            <a:r>
              <a:rPr lang="sv-SE" sz="4000" dirty="0">
                <a:solidFill>
                  <a:srgbClr val="FFFFFF"/>
                </a:solidFill>
              </a:rPr>
              <a:t>: Expression templates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ECF13A-EE2E-1BD7-BA05-5C7516C77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90" y="1597432"/>
            <a:ext cx="10953749" cy="5222468"/>
          </a:xfrm>
        </p:spPr>
        <p:txBody>
          <a:bodyPr anchor="ctr"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template&lt;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M,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Op&gt;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unary_op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decays_to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(Matrix) 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unary_op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explicit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M&amp;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: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m_src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{}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operator Matrix()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Matrix ret;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for (int r = 0; r &lt;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m_src.height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r++)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for (int c = 0; c &lt;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m_src.width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c++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ret[r, c] = operator[](r, c);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return ret;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double operator[](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r,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c)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 return Op()(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m_src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[r, c]);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6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width()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 return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lhs.width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size_t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height()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 return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lhs.height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private: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M </a:t>
            </a:r>
            <a:r>
              <a:rPr kumimoji="0" lang="en-GB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m_src</a:t>
            </a: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0" lang="en-GB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7850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E2BD99-1B12-90EE-92D0-9EE6465CA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A439741-3845-3AEB-7ABF-886DB468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BC3A5-A8AA-AD09-0286-2F5F336AF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46AB48-EFDD-F159-4F23-7BE4FD77B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A45C2A-E0B8-9EBE-D0F9-A4E73BCA1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7E2BB2-27C6-A4AE-A810-017D81B4F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FDA5FE8-FE53-504C-2F1C-6083D110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Design </a:t>
            </a:r>
            <a:r>
              <a:rPr lang="sv-SE" sz="4000" dirty="0" err="1">
                <a:solidFill>
                  <a:srgbClr val="FFFFFF"/>
                </a:solidFill>
              </a:rPr>
              <a:t>decisions</a:t>
            </a:r>
            <a:r>
              <a:rPr lang="sv-SE" sz="4000" dirty="0">
                <a:solidFill>
                  <a:srgbClr val="FFFFFF"/>
                </a:solidFill>
              </a:rPr>
              <a:t>: </a:t>
            </a:r>
            <a:r>
              <a:rPr lang="sv-SE" sz="4000" dirty="0" err="1">
                <a:solidFill>
                  <a:srgbClr val="FFFFFF"/>
                </a:solidFill>
              </a:rPr>
              <a:t>References</a:t>
            </a:r>
            <a:r>
              <a:rPr lang="sv-SE" sz="4000" dirty="0">
                <a:solidFill>
                  <a:srgbClr val="FFFFFF"/>
                </a:solidFill>
              </a:rPr>
              <a:t> must </a:t>
            </a:r>
            <a:r>
              <a:rPr lang="sv-SE" sz="4000" dirty="0" err="1">
                <a:solidFill>
                  <a:srgbClr val="FFFFFF"/>
                </a:solidFill>
              </a:rPr>
              <a:t>decay</a:t>
            </a:r>
            <a:r>
              <a:rPr lang="sv-SE" sz="4000" dirty="0">
                <a:solidFill>
                  <a:srgbClr val="FFFFFF"/>
                </a:solidFill>
              </a:rPr>
              <a:t>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789F08A-C22F-45C9-B05A-D13CDA1B7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891" y="1597432"/>
            <a:ext cx="10367010" cy="4526843"/>
          </a:xfrm>
        </p:spPr>
        <p:txBody>
          <a:bodyPr anchor="ctr">
            <a:normAutofit fontScale="92500" lnSpcReduction="20000"/>
          </a:bodyPr>
          <a:lstStyle/>
          <a:p>
            <a:endParaRPr lang="sv-SE" sz="3500" dirty="0"/>
          </a:p>
          <a:p>
            <a:r>
              <a:rPr lang="sv-SE" sz="3200" dirty="0" err="1"/>
              <a:t>References</a:t>
            </a:r>
            <a:r>
              <a:rPr lang="sv-SE" sz="3200" dirty="0"/>
              <a:t> must </a:t>
            </a:r>
            <a:r>
              <a:rPr lang="sv-SE" sz="3200" dirty="0" err="1"/>
              <a:t>decay</a:t>
            </a:r>
            <a:r>
              <a:rPr lang="sv-SE" sz="3200" dirty="0"/>
              <a:t> </a:t>
            </a:r>
            <a:r>
              <a:rPr lang="sv-SE" sz="3200" dirty="0" err="1"/>
              <a:t>even</a:t>
            </a:r>
            <a:r>
              <a:rPr lang="sv-SE" sz="3200" dirty="0"/>
              <a:t> as it </a:t>
            </a:r>
            <a:r>
              <a:rPr lang="sv-SE" sz="3200" dirty="0" err="1"/>
              <a:t>causes</a:t>
            </a:r>
            <a:r>
              <a:rPr lang="sv-SE" sz="3200" dirty="0"/>
              <a:t> </a:t>
            </a:r>
            <a:r>
              <a:rPr lang="sv-SE" sz="3200" dirty="0" err="1"/>
              <a:t>temporaries</a:t>
            </a:r>
            <a:r>
              <a:rPr lang="sv-SE" sz="3200" dirty="0"/>
              <a:t> to be </a:t>
            </a:r>
            <a:r>
              <a:rPr lang="sv-SE" sz="3200" dirty="0" err="1"/>
              <a:t>needed</a:t>
            </a:r>
            <a:r>
              <a:rPr lang="sv-SE" sz="3200" dirty="0"/>
              <a:t>. </a:t>
            </a:r>
            <a:r>
              <a:rPr lang="sv-SE" sz="3200" dirty="0" err="1"/>
              <a:t>Otherwise</a:t>
            </a:r>
            <a:r>
              <a:rPr lang="sv-SE" sz="3200" dirty="0"/>
              <a:t> CTAD </a:t>
            </a:r>
            <a:r>
              <a:rPr lang="sv-SE" sz="3200" dirty="0" err="1"/>
              <a:t>would</a:t>
            </a:r>
            <a:r>
              <a:rPr lang="sv-SE" sz="3200" dirty="0"/>
              <a:t> </a:t>
            </a:r>
            <a:r>
              <a:rPr lang="sv-SE" sz="3200" dirty="0" err="1"/>
              <a:t>create</a:t>
            </a:r>
            <a:r>
              <a:rPr lang="sv-SE" sz="3200" dirty="0"/>
              <a:t> </a:t>
            </a:r>
            <a:r>
              <a:rPr lang="sv-SE" sz="3200" dirty="0" err="1"/>
              <a:t>strange</a:t>
            </a:r>
            <a:r>
              <a:rPr lang="sv-SE" sz="3200" dirty="0"/>
              <a:t> </a:t>
            </a:r>
            <a:r>
              <a:rPr lang="sv-SE" sz="3200" dirty="0" err="1"/>
              <a:t>instantiations</a:t>
            </a:r>
            <a:r>
              <a:rPr lang="sv-SE" sz="3200" dirty="0"/>
              <a:t>.</a:t>
            </a:r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template&lt;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T&gt;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THolder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indent="0">
              <a:buNone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THolder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T&amp; v) :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member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 {}</a:t>
            </a:r>
          </a:p>
          <a:p>
            <a:pPr marL="0" indent="0">
              <a:buNone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T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member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indent="0">
              <a:buNone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</a:p>
          <a:p>
            <a:pPr marL="0" indent="0">
              <a:buNone/>
            </a:pPr>
            <a:endParaRPr kumimoji="0" lang="sv-S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::string x;</a:t>
            </a:r>
          </a:p>
          <a:p>
            <a:pPr marL="0" indent="0">
              <a:buNone/>
            </a:pP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THolder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t(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f"value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{x + "y"}"); // Not 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Tholder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formatted_string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00626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42818</TotalTime>
  <Words>1201</Words>
  <Application>Microsoft Office PowerPoint</Application>
  <PresentationFormat>Widescreen</PresentationFormat>
  <Paragraphs>123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Office-tema</vt:lpstr>
      <vt:lpstr>P3398R0</vt:lpstr>
      <vt:lpstr>At a glance</vt:lpstr>
      <vt:lpstr>Decay occurs at all types of deduction</vt:lpstr>
      <vt:lpstr>Other aspects</vt:lpstr>
      <vt:lpstr>Preventing decay at deduction</vt:lpstr>
      <vt:lpstr>Type traits</vt:lpstr>
      <vt:lpstr>Example: Expression templates</vt:lpstr>
      <vt:lpstr>Example: Expression templates</vt:lpstr>
      <vt:lpstr>Design decisions: References must decay.</vt:lpstr>
      <vt:lpstr>Design decisions: Return values must decay.</vt:lpstr>
      <vt:lpstr>Design decisions: decltype, sizeof don’t decay.</vt:lpstr>
      <vt:lpstr>Function overload resolution</vt:lpstr>
      <vt:lpstr>Overload resolution examples</vt:lpstr>
      <vt:lpstr>Maybe not on forward declarations?</vt:lpstr>
      <vt:lpstr>Failed ambition: Solving simd::reference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P2667R0++</dc:title>
  <dc:creator>Bengt Gustafsson</dc:creator>
  <cp:lastModifiedBy>Bengt Gustafsson</cp:lastModifiedBy>
  <cp:revision>45</cp:revision>
  <dcterms:created xsi:type="dcterms:W3CDTF">2022-11-10T03:32:43Z</dcterms:created>
  <dcterms:modified xsi:type="dcterms:W3CDTF">2024-11-16T13:10:47Z</dcterms:modified>
</cp:coreProperties>
</file>