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48" r:id="rId4"/>
    <p:sldId id="347" r:id="rId5"/>
    <p:sldId id="318" r:id="rId6"/>
    <p:sldId id="334" r:id="rId7"/>
    <p:sldId id="345" r:id="rId8"/>
    <p:sldId id="346" r:id="rId9"/>
    <p:sldId id="321" r:id="rId10"/>
    <p:sldId id="320" r:id="rId11"/>
    <p:sldId id="335" r:id="rId12"/>
    <p:sldId id="336" r:id="rId13"/>
    <p:sldId id="351" r:id="rId14"/>
    <p:sldId id="339" r:id="rId15"/>
    <p:sldId id="337" r:id="rId16"/>
    <p:sldId id="344" r:id="rId17"/>
    <p:sldId id="323" r:id="rId18"/>
    <p:sldId id="329" r:id="rId19"/>
    <p:sldId id="322" r:id="rId20"/>
    <p:sldId id="340" r:id="rId21"/>
    <p:sldId id="341" r:id="rId22"/>
    <p:sldId id="350" r:id="rId23"/>
    <p:sldId id="342" r:id="rId24"/>
    <p:sldId id="349" r:id="rId2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210" y="3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11/13/2024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P3412R0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/>
              <a:t>String interpolation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Wroclaw – Nov 2024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The </a:t>
            </a:r>
            <a:r>
              <a:rPr lang="sv-SE" sz="4000" dirty="0" err="1">
                <a:solidFill>
                  <a:srgbClr val="FFFFFF"/>
                </a:solidFill>
              </a:rPr>
              <a:t>basic_formatted_string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10287001" cy="4569462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Defined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&lt;format&gt;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Args&gt;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Args...&gt;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Args&amp;... as) 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args(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make_format_args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&lt;__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select_fc_t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&gt;&gt;(as...)),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literal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fmt.get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 {}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operator string()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vformat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literal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args); 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decltype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make_format_args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&lt;__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select_fc_t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declval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Args&amp;&gt;()...)) args;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basic_string_view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literal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// Bike-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sheddable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544153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B1D1F-9976-AE3A-3B97-D1B7C7161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21D9D2-9BB7-4CB9-C217-1A84FA5C4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4AD71-13EA-55E9-47E0-B45BD3EEE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44D4B-AB82-4D80-3EB9-A409340AA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60030-2468-0F65-CC62-3AF4E23A0B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8A3076-53D4-802D-6798-63B9714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437CD9BC-BDCB-C39F-BC5A-0E09CE8D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Type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aliases</a:t>
            </a:r>
            <a:r>
              <a:rPr lang="sv-SE" sz="4000" dirty="0">
                <a:solidFill>
                  <a:srgbClr val="FFFFFF"/>
                </a:solidFill>
              </a:rPr>
              <a:t> and make </a:t>
            </a:r>
            <a:r>
              <a:rPr lang="sv-SE" sz="4000" dirty="0" err="1">
                <a:solidFill>
                  <a:srgbClr val="FFFFFF"/>
                </a:solidFill>
              </a:rPr>
              <a:t>functions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9CDF40-91E1-5361-CE46-16554C9C9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6"/>
            <a:ext cx="10287001" cy="5185724"/>
          </a:xfrm>
        </p:spPr>
        <p:txBody>
          <a:bodyPr anchor="ctr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&lt;char,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using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wchar_t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Args&gt;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&lt;Args...&gt;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Args&amp;&amp;... as)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&lt;Args...&gt;(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as...);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Args&gt;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wformat_string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&lt;Args...&gt;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Args&amp;&amp;... as)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&lt;Args...&gt;(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fmt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as...);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48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52C2C-2B0B-5063-EF17-2B6A12C1A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0163FC-E098-F97D-7EC0-4CB6CB574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991133-57FC-6A90-ED8A-30C9A7EE9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F0DB3-8FCA-5A09-AC5D-570A52CF6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31826A-D15F-8235-2DA6-E80675A11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26247-1870-D118-F428-BA98A38F9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8F16EDD8-4F30-2616-1CBE-ADBA651D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New </a:t>
            </a:r>
            <a:r>
              <a:rPr lang="sv-SE" sz="4000" dirty="0" err="1">
                <a:solidFill>
                  <a:srgbClr val="FFFFFF"/>
                </a:solidFill>
              </a:rPr>
              <a:t>overloads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print and operator&lt;&lt;.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80F1174-9C00-D624-DE59-D865967B1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6"/>
            <a:ext cx="10542271" cy="5185724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print(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print(FILE* stream,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(FILE* stream,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print(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void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println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ostream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basic_ostream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&gt;&amp;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operator&lt;&lt;(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basic_ostream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&gt;&amp;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...&gt;&amp; fs);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17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699AA3-67A7-D028-E5C5-9B0529A1D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92AB3E-CB03-D160-94B9-F2C032028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29366-D55C-9C6F-0549-6424D272A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7F4D2E-CA5C-E7C3-AA38-538DB1511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0DBB56-1D94-97CE-5FC3-1D836001D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2E2070-4A38-B447-00A5-E67425F6D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3F664388-E024-28BD-1849-DC0830AB3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Conflicting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goals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DC46D40-37C6-99A4-0491-EF75736E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31508"/>
            <a:ext cx="10264141" cy="526725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sv-SE" sz="3200" dirty="0" err="1"/>
              <a:t>We</a:t>
            </a:r>
            <a:r>
              <a:rPr lang="sv-SE" sz="3200" dirty="0"/>
              <a:t> </a:t>
            </a:r>
            <a:r>
              <a:rPr lang="sv-SE" sz="3200" dirty="0" err="1"/>
              <a:t>want</a:t>
            </a:r>
            <a:r>
              <a:rPr lang="sv-SE" sz="3200" dirty="0"/>
              <a:t> f-</a:t>
            </a:r>
            <a:r>
              <a:rPr lang="sv-SE" sz="3200" dirty="0" err="1"/>
              <a:t>literals</a:t>
            </a:r>
            <a:r>
              <a:rPr lang="sv-SE" sz="3200" dirty="0"/>
              <a:t> to be </a:t>
            </a:r>
            <a:r>
              <a:rPr lang="sv-SE" sz="3200" dirty="0" err="1"/>
              <a:t>usable</a:t>
            </a:r>
            <a:r>
              <a:rPr lang="sv-SE" sz="3200" dirty="0"/>
              <a:t> </a:t>
            </a:r>
            <a:r>
              <a:rPr lang="sv-SE" sz="3200" dirty="0" err="1"/>
              <a:t>whenever</a:t>
            </a:r>
            <a:r>
              <a:rPr lang="sv-SE" sz="3200" dirty="0"/>
              <a:t> </a:t>
            </a:r>
            <a:r>
              <a:rPr lang="sv-SE" sz="3200" dirty="0" err="1"/>
              <a:t>std</a:t>
            </a:r>
            <a:r>
              <a:rPr lang="sv-SE" sz="3200" dirty="0"/>
              <a:t>::string is.</a:t>
            </a:r>
          </a:p>
          <a:p>
            <a:pPr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don’t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want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loose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perform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gained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::print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compared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&lt;&lt;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::format(…).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want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resort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both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x-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0" indent="0">
              <a:buNone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led to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rather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complicated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system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formatted_string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relying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on P3298 and P3398.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2719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764EB1-EED4-0DC6-AF2D-F3E74B59C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CAA122B-8BA4-112C-015B-1E3F2BFEC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4D5DBF-3B37-1E05-350E-67CB03FEC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13FBAF-FD2C-5B6E-91D2-6989449E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E456945-A373-8631-E952-5C5000F5F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92ECA2-50A3-D8D1-2E80-B64639D15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4EF8F07-7C40-3AA2-C0A0-702780C5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Properties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the pure </a:t>
            </a:r>
            <a:r>
              <a:rPr lang="sv-SE" sz="4000" dirty="0" err="1">
                <a:solidFill>
                  <a:srgbClr val="FFFFFF"/>
                </a:solidFill>
              </a:rPr>
              <a:t>formatted_string</a:t>
            </a:r>
            <a:r>
              <a:rPr lang="sv-SE" sz="4000" dirty="0">
                <a:solidFill>
                  <a:srgbClr val="FFFFFF"/>
                </a:solidFill>
              </a:rPr>
              <a:t> solution.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9FF5FE-863D-A868-AE89-DD9569A4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1" y="1622746"/>
            <a:ext cx="11247120" cy="5185724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Point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getCenter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0" indent="0">
              <a:buNone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 n = 5;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std::string a 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f"Center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is: {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getCenter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()}";     // No dangling risk.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b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f"Center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is: {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getCenter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()}";            // 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angling.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auto p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= std::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make_pair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(3.14,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f”Value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: {n}”);    // p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ia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pair&lt;double, </a:t>
            </a:r>
            <a:r>
              <a:rPr lang="en-GB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formatted_string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&lt;int&gt;&gt;;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6;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td::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cout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&lt;&lt;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p.second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				// Outputs </a:t>
            </a:r>
            <a:r>
              <a:rPr kumimoji="0" lang="en-GB" sz="16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Value: 6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td::filesystem::remove(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f"file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{n}.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  <a:r>
              <a:rPr lang="en-GB" sz="1600" dirty="0">
                <a:solidFill>
                  <a:prstClr val="black"/>
                </a:solidFill>
                <a:latin typeface="Consolas" panose="020B0609020204030204" pitchFamily="49" charset="0"/>
              </a:rPr>
              <a:t>         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Two user defined conversions/constructors.</a:t>
            </a:r>
          </a:p>
          <a:p>
            <a:pPr marL="0" indent="0">
              <a:buNone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FILE* file =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fopen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f"file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{n}.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dat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c_str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“r”)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 // No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c_str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formatted_string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66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26FAE3-2AA3-50CD-963C-C4FBDA048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0E8D801-BE35-79D3-68FD-C98C75CE4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8E68C7-4C0D-853F-AF7E-E8F64C105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3E433-D599-4971-C1C8-AA0ABD955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AD0FF9-028E-6434-0008-887FF9872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CDD33-0CF2-1FA0-00C7-5C4D08CD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A793614-E431-948A-915D-D03C5513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P3298 on a </a:t>
            </a:r>
            <a:r>
              <a:rPr lang="sv-SE" sz="4000" dirty="0" err="1">
                <a:solidFill>
                  <a:srgbClr val="FFFFFF"/>
                </a:solidFill>
              </a:rPr>
              <a:t>slide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C945331-4CB3-92A9-2AA1-68B194536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22008"/>
            <a:ext cx="10378441" cy="5267259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P3298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implicit.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whenever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derived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conversion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viable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  <a:defRPr/>
            </a:pP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>
              <a:defRPr/>
            </a:pP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::string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methods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called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on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formatted_string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defRPr/>
            </a:pP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filesystem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path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constructed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formatted_string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2600" dirty="0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kumimoji="0" lang="sv-SE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tring_view</a:t>
            </a:r>
            <a:r>
              <a:rPr kumimoji="0" lang="sv-SE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constructed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from </a:t>
            </a:r>
            <a:r>
              <a:rPr kumimoji="0" lang="sv-SE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formatted_string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  <a:defRPr/>
            </a:pPr>
            <a:endParaRPr lang="sv-SE" sz="3200" dirty="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ED0EA-4A51-345F-BA52-E1B47AFE1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014" y="3746563"/>
            <a:ext cx="7693819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6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77A64-C4D9-E408-6426-2292905C8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9E5170-EFDC-E17A-4EF0-08AA92367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129E3-04DB-7D9B-8A23-2D0101558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0A03E4-9C5D-F23B-6EF5-61F793C9B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9C499B-3AD8-175E-0D67-BBEA3E676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8B3525-AC5A-4167-8059-816ADF534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1F6EA4A-1A4F-8EFB-D357-28307E35C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P3398 on a </a:t>
            </a:r>
            <a:r>
              <a:rPr lang="sv-SE" sz="4000" dirty="0" err="1">
                <a:solidFill>
                  <a:srgbClr val="FFFFFF"/>
                </a:solidFill>
              </a:rPr>
              <a:t>slide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ECE4A85-FFF5-5C8B-2F11-59BD147A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22008"/>
            <a:ext cx="9724031" cy="5267259"/>
          </a:xfrm>
        </p:spPr>
        <p:txBody>
          <a:bodyPr anchor="ctr">
            <a:normAutofit/>
          </a:bodyPr>
          <a:lstStyle/>
          <a:p>
            <a:pPr marL="0" indent="0">
              <a:buNone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P3398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allows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decays_to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::string)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specifier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on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formatted_string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forces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i="1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i="1" dirty="0" err="1">
                <a:solidFill>
                  <a:prstClr val="black"/>
                </a:solidFill>
                <a:latin typeface="Calibri" panose="020F0502020204030204"/>
              </a:rPr>
              <a:t>deduction</a:t>
            </a:r>
            <a:r>
              <a:rPr lang="sv-SE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dirty="0">
                <a:solidFill>
                  <a:prstClr val="black"/>
                </a:solidFill>
                <a:latin typeface="Calibri" panose="020F0502020204030204"/>
              </a:rPr>
              <a:t>to </a:t>
            </a:r>
            <a:r>
              <a:rPr lang="sv-SE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dirty="0">
                <a:solidFill>
                  <a:prstClr val="black"/>
                </a:solidFill>
                <a:latin typeface="Calibri" panose="020F0502020204030204"/>
              </a:rPr>
              <a:t>::string, </a:t>
            </a:r>
            <a:r>
              <a:rPr lang="sv-SE" dirty="0" err="1">
                <a:solidFill>
                  <a:prstClr val="black"/>
                </a:solidFill>
                <a:latin typeface="Calibri" panose="020F0502020204030204"/>
              </a:rPr>
              <a:t>performing</a:t>
            </a:r>
            <a:r>
              <a:rPr lang="sv-SE" dirty="0">
                <a:solidFill>
                  <a:prstClr val="black"/>
                </a:solidFill>
                <a:latin typeface="Calibri" panose="020F0502020204030204"/>
              </a:rPr>
              <a:t> the formatting </a:t>
            </a:r>
            <a:r>
              <a:rPr lang="sv-SE" dirty="0" err="1">
                <a:solidFill>
                  <a:prstClr val="black"/>
                </a:solidFill>
                <a:latin typeface="Calibri" panose="020F0502020204030204"/>
              </a:rPr>
              <a:t>eagerly</a:t>
            </a:r>
            <a:r>
              <a:rPr lang="sv-SE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template&lt;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CharT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typename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... Args&gt;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struct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basic_formatted_string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decays_to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::string) 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…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dangling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assigning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to auto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variables</a:t>
            </a:r>
            <a:r>
              <a:rPr lang="sv-SE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No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unexpected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types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calling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a </a:t>
            </a:r>
            <a:r>
              <a:rPr lang="sv-SE" sz="28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2800" dirty="0">
                <a:solidFill>
                  <a:prstClr val="black"/>
                </a:solidFill>
                <a:latin typeface="Calibri" panose="020F0502020204030204"/>
              </a:rPr>
              <a:t> template.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  <a:defRPr/>
            </a:pPr>
            <a:endParaRPr lang="sv-SE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1431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The </a:t>
            </a:r>
            <a:r>
              <a:rPr lang="sv-SE" sz="4000" dirty="0" err="1">
                <a:solidFill>
                  <a:srgbClr val="FFFFFF"/>
                </a:solidFill>
              </a:rPr>
              <a:t>Pythonic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debug</a:t>
            </a:r>
            <a:r>
              <a:rPr lang="sv-SE" sz="4000" dirty="0">
                <a:solidFill>
                  <a:srgbClr val="FFFFFF"/>
                </a:solidFill>
              </a:rPr>
              <a:t> feature.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10239556" cy="5054100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proposal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steals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debug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feature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expression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=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own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label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An expression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ends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operator=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fails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compile.*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 x = 42;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::print(f”{x=}, {x*2=}”);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i="1" dirty="0">
                <a:solidFill>
                  <a:prstClr val="black"/>
                </a:solidFill>
                <a:latin typeface="Consolas" panose="020B0609020204030204" pitchFamily="49" charset="0"/>
              </a:rPr>
              <a:t>Outputs: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dirty="0">
                <a:solidFill>
                  <a:prstClr val="black"/>
                </a:solidFill>
                <a:latin typeface="Consolas" panose="020B0609020204030204" pitchFamily="49" charset="0"/>
              </a:rPr>
              <a:t>x</a:t>
            </a:r>
            <a:r>
              <a:rPr lang="sv-SE">
                <a:solidFill>
                  <a:prstClr val="black"/>
                </a:solidFill>
                <a:latin typeface="Consolas" panose="020B0609020204030204" pitchFamily="49" charset="0"/>
              </a:rPr>
              <a:t>=42, x*2=84</a:t>
            </a:r>
            <a:endParaRPr lang="sv-SE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* It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already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fails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in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::format as a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member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function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pointer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can’t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be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formatted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!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56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Implementation </a:t>
            </a:r>
            <a:r>
              <a:rPr lang="sv-SE" sz="4000" dirty="0" err="1">
                <a:solidFill>
                  <a:srgbClr val="FFFFFF"/>
                </a:solidFill>
              </a:rPr>
              <a:t>experience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03900"/>
            <a:ext cx="9724031" cy="5054100"/>
          </a:xfrm>
        </p:spPr>
        <p:txBody>
          <a:bodyPr anchor="ctr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reasonably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complete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implementation is 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godbolt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Look for the x86_64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version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P3412 String interpolation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lacks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error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checks for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such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oddities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as preprocessor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directives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expression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fields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expression-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fields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ending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inside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expansions.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P3298 and P3398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implemented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free-standing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pre-preprocessor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also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exists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showing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syntax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highlighting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implemented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tools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like editors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do full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lexing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 It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will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make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mistakes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some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relating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expansion.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99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0" y="1891970"/>
            <a:ext cx="10803220" cy="4671492"/>
          </a:xfrm>
        </p:spPr>
        <p:txBody>
          <a:bodyPr anchor="ctr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language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solution.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No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macros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expression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fields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Nested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double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quotes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must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escaped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No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comments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newlines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expression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fields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tricky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get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efficient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safe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without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P3298/P3398.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Generates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lots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new lambdas (P1819 at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least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).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More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u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nknown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territory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Prefix f syntax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impossible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Lots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string-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injection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token-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tricky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get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efficient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safe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without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P3298/P3398.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At a </a:t>
            </a:r>
            <a:r>
              <a:rPr lang="sv-SE" sz="4000" dirty="0" err="1">
                <a:solidFill>
                  <a:srgbClr val="FFFFFF"/>
                </a:solidFill>
              </a:rPr>
              <a:t>glance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11514114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int</a:t>
            </a:r>
            <a:r>
              <a:rPr lang="sv-SE" dirty="0">
                <a:latin typeface="Consolas" panose="020B0609020204030204" pitchFamily="49" charset="0"/>
              </a:rPr>
              <a:t> x = 42;</a:t>
            </a:r>
            <a:br>
              <a:rPr lang="sv-SE" dirty="0">
                <a:latin typeface="Consolas" panose="020B0609020204030204" pitchFamily="49" charset="0"/>
              </a:rPr>
            </a:br>
            <a:endParaRPr lang="sv-SE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std</a:t>
            </a:r>
            <a:r>
              <a:rPr lang="sv-SE" dirty="0">
                <a:latin typeface="Consolas" panose="020B0609020204030204" pitchFamily="49" charset="0"/>
              </a:rPr>
              <a:t>::string a = </a:t>
            </a:r>
            <a:r>
              <a:rPr lang="sv-SE" dirty="0" err="1">
                <a:latin typeface="Consolas" panose="020B0609020204030204" pitchFamily="49" charset="0"/>
              </a:rPr>
              <a:t>f”Value</a:t>
            </a:r>
            <a:r>
              <a:rPr lang="sv-SE" dirty="0">
                <a:latin typeface="Consolas" panose="020B0609020204030204" pitchFamily="49" charset="0"/>
              </a:rPr>
              <a:t>: {x}”;</a:t>
            </a:r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std</a:t>
            </a:r>
            <a:r>
              <a:rPr lang="sv-SE" dirty="0">
                <a:latin typeface="Consolas" panose="020B0609020204030204" pitchFamily="49" charset="0"/>
              </a:rPr>
              <a:t>::print(</a:t>
            </a:r>
            <a:r>
              <a:rPr lang="sv-SE" dirty="0" err="1">
                <a:latin typeface="Consolas" panose="020B0609020204030204" pitchFamily="49" charset="0"/>
              </a:rPr>
              <a:t>f”Value</a:t>
            </a:r>
            <a:r>
              <a:rPr lang="sv-SE" dirty="0">
                <a:latin typeface="Consolas" panose="020B0609020204030204" pitchFamily="49" charset="0"/>
              </a:rPr>
              <a:t>: {x + 3}”);	// </a:t>
            </a:r>
            <a:r>
              <a:rPr lang="sv-SE" dirty="0" err="1">
                <a:latin typeface="Consolas" panose="020B0609020204030204" pitchFamily="49" charset="0"/>
              </a:rPr>
              <a:t>Any</a:t>
            </a:r>
            <a:r>
              <a:rPr lang="sv-SE" dirty="0">
                <a:latin typeface="Consolas" panose="020B0609020204030204" pitchFamily="49" charset="0"/>
              </a:rPr>
              <a:t> expression</a:t>
            </a:r>
          </a:p>
          <a:p>
            <a:pPr marL="0" indent="0">
              <a:buNone/>
            </a:pPr>
            <a:r>
              <a:rPr lang="sv-SE" dirty="0" err="1">
                <a:latin typeface="Consolas" panose="020B0609020204030204" pitchFamily="49" charset="0"/>
              </a:rPr>
              <a:t>std</a:t>
            </a:r>
            <a:r>
              <a:rPr lang="sv-SE" dirty="0">
                <a:latin typeface="Consolas" panose="020B0609020204030204" pitchFamily="49" charset="0"/>
              </a:rPr>
              <a:t>::</a:t>
            </a:r>
            <a:r>
              <a:rPr lang="sv-SE" dirty="0" err="1">
                <a:latin typeface="Consolas" panose="020B0609020204030204" pitchFamily="49" charset="0"/>
              </a:rPr>
              <a:t>cout</a:t>
            </a:r>
            <a:r>
              <a:rPr lang="sv-SE" dirty="0">
                <a:latin typeface="Consolas" panose="020B0609020204030204" pitchFamily="49" charset="0"/>
              </a:rPr>
              <a:t> &lt;&lt; </a:t>
            </a:r>
            <a:r>
              <a:rPr lang="sv-SE" dirty="0" err="1">
                <a:latin typeface="Consolas" panose="020B0609020204030204" pitchFamily="49" charset="0"/>
              </a:rPr>
              <a:t>f”Value</a:t>
            </a:r>
            <a:r>
              <a:rPr lang="sv-SE" dirty="0">
                <a:latin typeface="Consolas" panose="020B0609020204030204" pitchFamily="49" charset="0"/>
              </a:rPr>
              <a:t>: {x:&gt;3}”;	// format </a:t>
            </a:r>
            <a:r>
              <a:rPr lang="sv-SE" dirty="0" err="1">
                <a:latin typeface="Consolas" panose="020B0609020204030204" pitchFamily="49" charset="0"/>
              </a:rPr>
              <a:t>specifier</a:t>
            </a:r>
            <a:r>
              <a:rPr lang="sv-SE" dirty="0">
                <a:latin typeface="Consolas" panose="020B0609020204030204" pitchFamily="49" charset="0"/>
              </a:rPr>
              <a:t> ok</a:t>
            </a:r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953A2-6545-F8FA-E119-7926A64D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DBD1D-2F22-ED24-AC2D-7DB7A49D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6F49DB-55FC-A62E-5F56-EF62581B5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E6E24-331B-01DA-CA7F-A02723BDD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D6A3BD-F3C2-82F6-8B52-73A72537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12FB1C-549C-B1A0-476A-E2DD2B666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D64FB36A-5053-E941-E2A1-678A7206F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 to P3298 and P3398 (1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3)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4AB08FE-12C1-EF16-E33D-26BD527CD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0" y="1891970"/>
            <a:ext cx="10803220" cy="4245265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Ignore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problems.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Severe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dangling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risk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P3398.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Surprising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instantiations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templates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P3398.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Surprising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limitations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P3298.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Replace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make_formatted_string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::format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The p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erformance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loss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which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print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back.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salvaged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x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but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natural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2000" dirty="0" err="1">
                <a:solidFill>
                  <a:prstClr val="black"/>
                </a:solidFill>
                <a:latin typeface="Consolas" panose="020B0609020204030204" pitchFamily="49" charset="0"/>
              </a:rPr>
              <a:t>cout</a:t>
            </a:r>
            <a:r>
              <a:rPr lang="sv-SE" sz="2000" dirty="0">
                <a:solidFill>
                  <a:prstClr val="black"/>
                </a:solidFill>
                <a:latin typeface="Consolas" panose="020B0609020204030204" pitchFamily="49" charset="0"/>
              </a:rPr>
              <a:t> &lt;&lt; f”{x}”</a:t>
            </a:r>
            <a:br>
              <a:rPr lang="sv-SE" sz="20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 still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looses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performance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::print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directly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15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BC619-57C3-8D74-E5B9-518BBE74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376554-BD27-1939-F38D-7D14B43C9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502B5D-E866-D3EC-8AC9-7DCDDD612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D445C6-41CE-FBF2-29C0-8087F190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129F35-130D-2B40-3E7A-7A8D16C9A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98764-A58A-D14B-CF0A-9C122DD59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C16BD6C-609E-776C-B1B3-B831FFD9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 to P3298 and P3398 (2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3)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49B3EC8-E9DE-749A-F2E1-D69E4CBD9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0" y="1891970"/>
            <a:ext cx="10803220" cy="4245265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operator string()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instead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P3398.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Usually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deduced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lvalue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formatted_string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hard to understand for non-experts.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Limitations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without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P3298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remain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formatted_string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magic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It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would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P3298 and P3398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disenchanted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those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proposals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accepted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85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B2CB4-CEC9-9B6B-E615-4E96ADB0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8CD5D-CE7F-FCEB-1F56-6593370A5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006C40-BF60-BFD4-0C34-904AC50D4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CE5306-72E7-F28E-F40B-6615874A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C11B79-DA54-6BF1-F45F-20F42C7C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983140-F268-26AC-797B-B1F05BDC49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E498426-3F43-7D68-4703-6931EF0D7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Alternatives to P3298 and P3398 (3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3)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DC258B0-DCAA-1C1B-76E3-7FB8A375B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520" y="1714500"/>
            <a:ext cx="10803220" cy="5242560"/>
          </a:xfrm>
        </p:spPr>
        <p:txBody>
          <a:bodyPr anchor="ctr">
            <a:normAutofit fontScale="92500" lnSpcReduction="20000"/>
          </a:bodyPr>
          <a:lstStyle/>
          <a:p>
            <a:pPr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Make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formatted_string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exposition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required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properites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converted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::string at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derived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-&gt;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base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cost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printed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::print.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 Does not cause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dangling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deduced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from.</a:t>
            </a:r>
          </a:p>
          <a:p>
            <a:pPr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reality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this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a exposition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class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inheriting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from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::string, for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which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a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::print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sacrifice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::print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performance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for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now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sacrifice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possibility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make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custom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taking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formatted_string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ensure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ABI forward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compatibility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as no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take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return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formatted_string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Could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 be corner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cases</a:t>
            </a:r>
            <a:r>
              <a:rPr lang="sv-SE" sz="3200" i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i="1" dirty="0" err="1">
                <a:solidFill>
                  <a:prstClr val="black"/>
                </a:solidFill>
                <a:latin typeface="Calibri" panose="020F0502020204030204"/>
              </a:rPr>
              <a:t>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have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P3298 and P3398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specify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formatted_string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893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E5C37C-FEEE-AE4D-0D9A-5588F022C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D74F85A-0506-78B4-C086-5EF9FD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BC0333-3EED-0B15-AD6B-E4D2933B9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87FB48-A483-3000-DBF8-6C742F85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C5119-DAF1-EFAF-4242-5CFEF4F1B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84C312-E36A-6EC9-2896-07E2A40E3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C0E83D3-472A-39B5-3CDD-3A8F85E0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Decoupling</a:t>
            </a:r>
            <a:r>
              <a:rPr lang="sv-SE" sz="4000" dirty="0">
                <a:solidFill>
                  <a:srgbClr val="FFFFFF"/>
                </a:solidFill>
              </a:rPr>
              <a:t> preprocessor and </a:t>
            </a:r>
            <a:r>
              <a:rPr lang="sv-SE" sz="4000" dirty="0" err="1">
                <a:solidFill>
                  <a:srgbClr val="FFFFFF"/>
                </a:solidFill>
              </a:rPr>
              <a:t>library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A406ECC-F724-9586-E8B2-F9CCC164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1891970"/>
            <a:ext cx="11327130" cy="4245265"/>
          </a:xfrm>
        </p:spPr>
        <p:txBody>
          <a:bodyPr anchor="ctr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Add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new preprocessor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directive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define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special kind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macro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must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immediately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a string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body</a:t>
            </a:r>
            <a:r>
              <a:rPr lang="sv-SE" sz="3200">
                <a:solidFill>
                  <a:prstClr val="black"/>
                </a:solidFill>
                <a:latin typeface="Calibri" panose="020F0502020204030204"/>
              </a:rPr>
              <a:t> defines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what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wraps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resulting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argument list.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Concatenation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handled as long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prefix.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Natural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that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both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#define and a #defprefix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same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name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Drawback: Tools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know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for sure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 non-standard prefix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these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(as all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expanded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).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But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guess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so…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sv-SE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#defprefix f(…) ::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std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::</a:t>
            </a:r>
            <a:r>
              <a:rPr kumimoji="0" lang="sv-S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make_formatted_string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(__VA_ARGS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__)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#defprefix x(…) __VA_ARGS__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#defprefix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sql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(…)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sql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::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build_query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(</a:t>
            </a:r>
            <a:r>
              <a:rPr kumimoji="0" lang="sv-S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rPr>
              <a:t>__VA_ARGS__)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14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5B6DF4-9F7C-3AFE-BBE0-DC664087D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752A58-D3E6-BE4F-B654-FF7193AF6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3EBFF7-DD6F-E66E-36BC-A5803297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071C8-D64D-10B7-7323-F143BBA0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3A9D0-2177-E67C-2797-3459C8B49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FA97D7-A519-01C2-D0DD-C8B07AF18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65B5113-4FC9-2BB3-190D-8A654834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Errata in P3412R0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DBE89B1-AA39-DC3F-5682-9B275FE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5054100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no problem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literals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ending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Macros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can’t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contain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unmatched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double-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quotes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Top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level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static_casts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contain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with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::*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them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</a:t>
            </a:r>
            <a:br>
              <a:rPr lang="sv-SE" sz="32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f”{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bp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.*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static_cast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&lt;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2400" dirty="0" err="1">
                <a:solidFill>
                  <a:prstClr val="black"/>
                </a:solidFill>
                <a:latin typeface="Consolas" panose="020B0609020204030204" pitchFamily="49" charset="0"/>
              </a:rPr>
              <a:t>Base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:</a:t>
            </a:r>
            <a:r>
              <a:rPr lang="sv-SE" sz="2400" dirty="0">
                <a:solidFill>
                  <a:srgbClr val="FF0000"/>
                </a:solidFill>
                <a:latin typeface="Consolas" panose="020B0609020204030204" pitchFamily="49" charset="0"/>
              </a:rPr>
              <a:t>:*&gt;(</a:t>
            </a:r>
            <a:r>
              <a:rPr lang="sv-SE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subMp</a:t>
            </a:r>
            <a:r>
              <a:rPr lang="sv-SE" sz="24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sv-SE" sz="2400" dirty="0">
                <a:solidFill>
                  <a:prstClr val="black"/>
                </a:solidFill>
                <a:latin typeface="Consolas" panose="020B0609020204030204" pitchFamily="49" charset="0"/>
              </a:rPr>
              <a:t>}”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so *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after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:: must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included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in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cases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::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preserved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630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80C24-6731-F9EA-526C-2486A77E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9D719B-7F0E-6ED4-D642-E8D051659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B2EA64-C89B-C989-6A77-7848A9DEC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DBCE32-ED1C-C8BF-999A-2DFA3F0F6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3F6B3D-B1A1-E5E7-1D56-4B2EB7C8E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1D3C4-9557-EF1F-A05D-AA9E1E4F0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6278D4B0-0AF8-8718-BD61-35A67B08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Motivation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3C7786B-A043-3D8A-D8F6-34C6788C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019" y="1597432"/>
            <a:ext cx="10363201" cy="4966030"/>
          </a:xfrm>
        </p:spPr>
        <p:txBody>
          <a:bodyPr anchor="ctr">
            <a:normAutofit/>
          </a:bodyPr>
          <a:lstStyle/>
          <a:p>
            <a:r>
              <a:rPr lang="sv-SE" sz="3200" dirty="0"/>
              <a:t>String interpolation is </a:t>
            </a:r>
            <a:r>
              <a:rPr lang="sv-SE" sz="3200" dirty="0" err="1"/>
              <a:t>available</a:t>
            </a:r>
            <a:r>
              <a:rPr lang="sv-SE" sz="3200" dirty="0"/>
              <a:t> in </a:t>
            </a:r>
            <a:r>
              <a:rPr lang="sv-SE" sz="3200" dirty="0" err="1"/>
              <a:t>many</a:t>
            </a:r>
            <a:r>
              <a:rPr lang="sv-SE" sz="3200" dirty="0"/>
              <a:t> </a:t>
            </a:r>
            <a:r>
              <a:rPr lang="sv-SE" sz="3200" dirty="0" err="1"/>
              <a:t>languages</a:t>
            </a:r>
            <a:r>
              <a:rPr lang="sv-SE" sz="3200" dirty="0"/>
              <a:t>.</a:t>
            </a:r>
          </a:p>
          <a:p>
            <a:r>
              <a:rPr lang="sv-SE" sz="3200" dirty="0"/>
              <a:t>String interpolation is </a:t>
            </a:r>
            <a:r>
              <a:rPr lang="sv-SE" sz="3200" dirty="0" err="1"/>
              <a:t>very</a:t>
            </a:r>
            <a:r>
              <a:rPr lang="sv-SE" sz="3200" dirty="0"/>
              <a:t> </a:t>
            </a:r>
            <a:r>
              <a:rPr lang="sv-SE" sz="3200" dirty="0" err="1"/>
              <a:t>popular</a:t>
            </a:r>
            <a:r>
              <a:rPr lang="sv-SE" sz="3200" dirty="0"/>
              <a:t> </a:t>
            </a:r>
            <a:r>
              <a:rPr lang="sv-SE" sz="3200" dirty="0" err="1"/>
              <a:t>where</a:t>
            </a:r>
            <a:r>
              <a:rPr lang="sv-SE" sz="3200" dirty="0"/>
              <a:t> </a:t>
            </a:r>
            <a:r>
              <a:rPr lang="sv-SE" sz="3200" dirty="0" err="1"/>
              <a:t>available</a:t>
            </a:r>
            <a:r>
              <a:rPr lang="sv-SE" sz="3200" dirty="0"/>
              <a:t>.</a:t>
            </a:r>
          </a:p>
          <a:p>
            <a:r>
              <a:rPr lang="sv-SE" sz="3200" dirty="0"/>
              <a:t>String interpolation is less </a:t>
            </a:r>
            <a:r>
              <a:rPr lang="sv-SE" sz="3200" dirty="0" err="1"/>
              <a:t>error</a:t>
            </a:r>
            <a:r>
              <a:rPr lang="sv-SE" sz="3200" dirty="0"/>
              <a:t> </a:t>
            </a:r>
            <a:r>
              <a:rPr lang="sv-SE" sz="3200" dirty="0" err="1"/>
              <a:t>prone</a:t>
            </a:r>
            <a:r>
              <a:rPr lang="sv-SE" sz="3200" dirty="0"/>
              <a:t> and </a:t>
            </a:r>
            <a:r>
              <a:rPr lang="sv-SE" sz="3200" dirty="0" err="1"/>
              <a:t>easier</a:t>
            </a:r>
            <a:r>
              <a:rPr lang="sv-SE" sz="3200" dirty="0"/>
              <a:t> to read </a:t>
            </a:r>
            <a:r>
              <a:rPr lang="sv-SE" sz="3200" dirty="0" err="1"/>
              <a:t>than</a:t>
            </a:r>
            <a:r>
              <a:rPr lang="sv-SE" sz="3200" dirty="0"/>
              <a:t> </a:t>
            </a:r>
            <a:r>
              <a:rPr lang="sv-SE" sz="3200" dirty="0" err="1"/>
              <a:t>std</a:t>
            </a:r>
            <a:r>
              <a:rPr lang="sv-SE" sz="3200" dirty="0"/>
              <a:t>::format as expressions </a:t>
            </a:r>
            <a:r>
              <a:rPr lang="sv-SE" sz="3200" dirty="0" err="1"/>
              <a:t>are</a:t>
            </a:r>
            <a:r>
              <a:rPr lang="sv-SE" sz="3200" dirty="0"/>
              <a:t> in </a:t>
            </a:r>
            <a:r>
              <a:rPr lang="sv-SE" sz="3200" dirty="0" err="1"/>
              <a:t>line</a:t>
            </a:r>
            <a:r>
              <a:rPr lang="sv-SE" sz="3200" dirty="0"/>
              <a:t>.</a:t>
            </a:r>
          </a:p>
          <a:p>
            <a:r>
              <a:rPr lang="sv-SE" sz="3200" dirty="0"/>
              <a:t>A preprocessor </a:t>
            </a:r>
            <a:r>
              <a:rPr lang="sv-SE" sz="3200" dirty="0" err="1"/>
              <a:t>based</a:t>
            </a:r>
            <a:r>
              <a:rPr lang="sv-SE" sz="3200" dirty="0"/>
              <a:t> solution </a:t>
            </a:r>
            <a:r>
              <a:rPr lang="sv-SE" sz="3200" dirty="0" err="1"/>
              <a:t>can</a:t>
            </a:r>
            <a:r>
              <a:rPr lang="sv-SE" sz="3200" dirty="0"/>
              <a:t> support </a:t>
            </a:r>
            <a:r>
              <a:rPr lang="sv-SE" sz="3200" dirty="0" err="1"/>
              <a:t>macros</a:t>
            </a:r>
            <a:r>
              <a:rPr lang="sv-SE" sz="3200" dirty="0"/>
              <a:t> and string </a:t>
            </a:r>
            <a:r>
              <a:rPr lang="sv-SE" sz="3200" dirty="0" err="1"/>
              <a:t>concatenation</a:t>
            </a:r>
            <a:r>
              <a:rPr lang="sv-SE" sz="3200" dirty="0"/>
              <a:t>.</a:t>
            </a:r>
          </a:p>
          <a:p>
            <a:r>
              <a:rPr lang="sv-SE" sz="3200" dirty="0"/>
              <a:t>A preprocessor </a:t>
            </a:r>
            <a:r>
              <a:rPr lang="sv-SE" sz="3200" dirty="0" err="1"/>
              <a:t>based</a:t>
            </a:r>
            <a:r>
              <a:rPr lang="sv-SE" sz="3200" dirty="0"/>
              <a:t> solution gives faster </a:t>
            </a:r>
            <a:r>
              <a:rPr lang="sv-SE" sz="3200" dirty="0" err="1"/>
              <a:t>compile</a:t>
            </a:r>
            <a:r>
              <a:rPr lang="sv-SE" sz="3200" dirty="0"/>
              <a:t> </a:t>
            </a:r>
            <a:r>
              <a:rPr lang="sv-SE" sz="3200" dirty="0" err="1"/>
              <a:t>times</a:t>
            </a:r>
            <a:r>
              <a:rPr lang="sv-SE" sz="3200" dirty="0"/>
              <a:t> </a:t>
            </a:r>
            <a:r>
              <a:rPr lang="sv-SE" sz="3200" dirty="0" err="1"/>
              <a:t>than</a:t>
            </a:r>
            <a:r>
              <a:rPr lang="sv-SE" sz="3200" dirty="0"/>
              <a:t> a </a:t>
            </a:r>
            <a:r>
              <a:rPr lang="sv-SE" sz="3200" dirty="0" err="1"/>
              <a:t>core</a:t>
            </a:r>
            <a:r>
              <a:rPr lang="sv-SE" sz="3200" dirty="0"/>
              <a:t> </a:t>
            </a:r>
            <a:r>
              <a:rPr lang="sv-SE" sz="3200" dirty="0" err="1"/>
              <a:t>language</a:t>
            </a:r>
            <a:r>
              <a:rPr lang="sv-SE" sz="3200" dirty="0"/>
              <a:t> or </a:t>
            </a:r>
            <a:r>
              <a:rPr lang="sv-SE" sz="3200" dirty="0" err="1"/>
              <a:t>reflection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option.</a:t>
            </a:r>
          </a:p>
          <a:p>
            <a:r>
              <a:rPr lang="sv-SE" sz="3200" dirty="0"/>
              <a:t>A preprocessor </a:t>
            </a:r>
            <a:r>
              <a:rPr lang="sv-SE" sz="3200" dirty="0" err="1"/>
              <a:t>based</a:t>
            </a:r>
            <a:r>
              <a:rPr lang="sv-SE" sz="3200" dirty="0"/>
              <a:t> solution is </a:t>
            </a:r>
            <a:r>
              <a:rPr lang="sv-SE" sz="3200" dirty="0" err="1"/>
              <a:t>easy</a:t>
            </a:r>
            <a:r>
              <a:rPr lang="sv-SE" sz="3200" dirty="0"/>
              <a:t> to </a:t>
            </a:r>
            <a:r>
              <a:rPr lang="sv-SE" sz="3200" dirty="0" err="1"/>
              <a:t>implement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101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EFE470-AED9-19F1-4690-EB2D0B93F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C4A40F-43EF-FA30-7F09-32F15A5BE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4AC0D-E135-DFB1-8B3C-517E5A2CF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169BCC-A4E8-64EB-0F00-444A337DE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553497-CB5C-567B-4720-50ADD7E59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180FC4-6A3E-0FF4-1843-8FBB155A2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9C8E3DEB-FD9B-680B-E6C3-07BFE89A5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434A952-242E-7FAE-E1DE-C4FAD2CB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9209" y="1708958"/>
            <a:ext cx="10363201" cy="4526843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/>
              <a:t>New </a:t>
            </a:r>
            <a:r>
              <a:rPr lang="sv-SE" sz="3200" dirty="0" err="1"/>
              <a:t>functionality</a:t>
            </a:r>
            <a:r>
              <a:rPr lang="sv-SE" sz="3200" dirty="0"/>
              <a:t> in preprocessor.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make_formatted_string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templates.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basic_formatted_string</a:t>
            </a:r>
            <a:r>
              <a:rPr lang="sv-SE" sz="3200" dirty="0"/>
              <a:t> </a:t>
            </a:r>
            <a:r>
              <a:rPr lang="sv-SE" sz="3200" dirty="0" err="1"/>
              <a:t>class</a:t>
            </a:r>
            <a:r>
              <a:rPr lang="sv-SE" sz="3200" dirty="0"/>
              <a:t> template.</a:t>
            </a:r>
          </a:p>
          <a:p>
            <a:r>
              <a:rPr lang="sv-SE" sz="3200" dirty="0"/>
              <a:t>New </a:t>
            </a:r>
            <a:r>
              <a:rPr lang="sv-SE" sz="3200" dirty="0" err="1"/>
              <a:t>overloads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std</a:t>
            </a:r>
            <a:r>
              <a:rPr lang="sv-SE" sz="3200" dirty="0"/>
              <a:t>::print and operator&lt;&lt;(</a:t>
            </a:r>
            <a:r>
              <a:rPr lang="sv-SE" sz="3200" dirty="0" err="1"/>
              <a:t>ostream</a:t>
            </a:r>
            <a:r>
              <a:rPr lang="sv-SE" sz="3200" dirty="0"/>
              <a:t>&amp;, …).</a:t>
            </a:r>
          </a:p>
          <a:p>
            <a:r>
              <a:rPr lang="sv-SE" sz="3200" dirty="0"/>
              <a:t>Problems </a:t>
            </a:r>
            <a:r>
              <a:rPr lang="sv-SE" sz="3200" dirty="0" err="1"/>
              <a:t>solved</a:t>
            </a:r>
            <a:r>
              <a:rPr lang="sv-SE" sz="3200" dirty="0"/>
              <a:t> by P3298 and P3398.</a:t>
            </a:r>
          </a:p>
          <a:p>
            <a:r>
              <a:rPr lang="sv-SE" sz="3200" dirty="0" err="1"/>
              <a:t>Debug</a:t>
            </a:r>
            <a:r>
              <a:rPr lang="sv-SE" sz="3200" dirty="0"/>
              <a:t> feature.</a:t>
            </a:r>
          </a:p>
          <a:p>
            <a:r>
              <a:rPr lang="sv-SE" sz="3200" dirty="0"/>
              <a:t>Alternative </a:t>
            </a:r>
            <a:r>
              <a:rPr lang="sv-SE" sz="3200" dirty="0" err="1"/>
              <a:t>overview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What</a:t>
            </a:r>
            <a:r>
              <a:rPr lang="sv-SE" sz="3200" dirty="0"/>
              <a:t> to do </a:t>
            </a:r>
            <a:r>
              <a:rPr lang="sv-SE" sz="3200" dirty="0" err="1"/>
              <a:t>without</a:t>
            </a:r>
            <a:r>
              <a:rPr lang="sv-SE" sz="3200" dirty="0"/>
              <a:t> P3298 and/or P3398.</a:t>
            </a:r>
          </a:p>
          <a:p>
            <a:r>
              <a:rPr lang="sv-SE" sz="3200" dirty="0" err="1"/>
              <a:t>Decoupling</a:t>
            </a:r>
            <a:r>
              <a:rPr lang="sv-SE" sz="3200" dirty="0"/>
              <a:t> from </a:t>
            </a:r>
            <a:r>
              <a:rPr lang="sv-SE" sz="3200" dirty="0" err="1"/>
              <a:t>library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540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The steps in the </a:t>
            </a:r>
            <a:r>
              <a:rPr lang="sv-SE" sz="4000" dirty="0" err="1">
                <a:solidFill>
                  <a:srgbClr val="FFFFFF"/>
                </a:solidFill>
              </a:rPr>
              <a:t>compilation</a:t>
            </a:r>
            <a:r>
              <a:rPr lang="sv-SE" sz="4000" dirty="0">
                <a:solidFill>
                  <a:srgbClr val="FFFFFF"/>
                </a:solidFill>
              </a:rPr>
              <a:t> process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90741"/>
            <a:ext cx="10363201" cy="4526843"/>
          </a:xfrm>
        </p:spPr>
        <p:txBody>
          <a:bodyPr anchor="ctr">
            <a:normAutofit lnSpcReduction="10000"/>
          </a:bodyPr>
          <a:lstStyle/>
          <a:p>
            <a:endParaRPr lang="sv-SE" sz="3500" dirty="0"/>
          </a:p>
          <a:p>
            <a:r>
              <a:rPr lang="sv-SE" sz="3200" dirty="0"/>
              <a:t>The preprocessor </a:t>
            </a:r>
            <a:r>
              <a:rPr lang="sv-SE" sz="3200" dirty="0" err="1"/>
              <a:t>extracts</a:t>
            </a:r>
            <a:r>
              <a:rPr lang="sv-SE" sz="3200" dirty="0"/>
              <a:t> the expressions.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result</a:t>
            </a:r>
            <a:r>
              <a:rPr lang="sv-SE" sz="3200" dirty="0"/>
              <a:t> is </a:t>
            </a:r>
            <a:r>
              <a:rPr lang="sv-SE" sz="3200" dirty="0" err="1"/>
              <a:t>wrapped</a:t>
            </a:r>
            <a:r>
              <a:rPr lang="sv-SE" sz="3200" dirty="0"/>
              <a:t> in a call to </a:t>
            </a:r>
            <a:r>
              <a:rPr lang="sv-SE" sz="3200" dirty="0" err="1"/>
              <a:t>make_formatted_string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make_formatted_string</a:t>
            </a:r>
            <a:r>
              <a:rPr lang="sv-SE" sz="3200" dirty="0"/>
              <a:t> </a:t>
            </a:r>
            <a:r>
              <a:rPr lang="sv-SE" sz="3200" dirty="0" err="1"/>
              <a:t>returns</a:t>
            </a:r>
            <a:r>
              <a:rPr lang="sv-SE" sz="3200" dirty="0"/>
              <a:t> a </a:t>
            </a:r>
            <a:r>
              <a:rPr lang="sv-SE" sz="3200" dirty="0" err="1"/>
              <a:t>formatted_string</a:t>
            </a:r>
            <a:r>
              <a:rPr lang="sv-SE" sz="3200" dirty="0"/>
              <a:t> </a:t>
            </a:r>
            <a:r>
              <a:rPr lang="sv-SE" sz="3200" dirty="0" err="1"/>
              <a:t>object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formatted_string</a:t>
            </a:r>
            <a:r>
              <a:rPr lang="sv-SE" sz="3200" dirty="0"/>
              <a:t> is </a:t>
            </a:r>
          </a:p>
          <a:p>
            <a:pPr marL="457200" lvl="1" indent="0">
              <a:buNone/>
            </a:pPr>
            <a:r>
              <a:rPr lang="sv-SE" sz="2800" dirty="0" err="1"/>
              <a:t>converted</a:t>
            </a:r>
            <a:r>
              <a:rPr lang="sv-SE" sz="2800" dirty="0"/>
              <a:t> to </a:t>
            </a:r>
            <a:r>
              <a:rPr lang="sv-SE" sz="2800" dirty="0" err="1"/>
              <a:t>std</a:t>
            </a:r>
            <a:r>
              <a:rPr lang="sv-SE" sz="2800" dirty="0"/>
              <a:t>::string  </a:t>
            </a:r>
            <a:r>
              <a:rPr lang="sv-SE" sz="2800" i="1" dirty="0"/>
              <a:t>or</a:t>
            </a:r>
            <a:endParaRPr lang="sv-SE" sz="2800" dirty="0"/>
          </a:p>
          <a:p>
            <a:pPr marL="457200" lvl="1" indent="0">
              <a:buNone/>
            </a:pPr>
            <a:r>
              <a:rPr lang="sv-SE" sz="2800" dirty="0" err="1"/>
              <a:t>passed</a:t>
            </a:r>
            <a:r>
              <a:rPr lang="sv-SE" sz="2800" dirty="0"/>
              <a:t> to a new print </a:t>
            </a:r>
            <a:r>
              <a:rPr lang="sv-SE" sz="2800" dirty="0" err="1"/>
              <a:t>overload</a:t>
            </a:r>
            <a:r>
              <a:rPr lang="sv-SE" sz="2800" dirty="0"/>
              <a:t> </a:t>
            </a:r>
            <a:r>
              <a:rPr lang="sv-SE" sz="2800" dirty="0" err="1"/>
              <a:t>taking</a:t>
            </a:r>
            <a:r>
              <a:rPr lang="sv-SE" sz="2800" dirty="0"/>
              <a:t> a </a:t>
            </a:r>
            <a:r>
              <a:rPr lang="sv-SE" sz="2800" dirty="0" err="1"/>
              <a:t>formatted_string</a:t>
            </a:r>
            <a:r>
              <a:rPr lang="sv-SE" sz="2800" dirty="0"/>
              <a:t>. </a:t>
            </a:r>
            <a:r>
              <a:rPr lang="sv-SE" sz="2800" i="1" dirty="0"/>
              <a:t>or</a:t>
            </a:r>
            <a:endParaRPr lang="sv-SE" sz="2800" dirty="0"/>
          </a:p>
          <a:p>
            <a:pPr marL="457200" lvl="1" indent="0">
              <a:buNone/>
            </a:pPr>
            <a:r>
              <a:rPr lang="sv-SE" sz="2800" dirty="0" err="1"/>
              <a:t>passed</a:t>
            </a:r>
            <a:r>
              <a:rPr lang="sv-SE" sz="2800" dirty="0"/>
              <a:t> to a new </a:t>
            </a:r>
            <a:r>
              <a:rPr lang="sv-SE" sz="2800" dirty="0" err="1"/>
              <a:t>ostream</a:t>
            </a:r>
            <a:r>
              <a:rPr lang="sv-SE" sz="2800" dirty="0"/>
              <a:t> </a:t>
            </a:r>
            <a:r>
              <a:rPr lang="sv-SE" sz="2800" dirty="0" err="1"/>
              <a:t>inserter</a:t>
            </a:r>
            <a:r>
              <a:rPr lang="sv-SE" sz="2800" dirty="0"/>
              <a:t> for </a:t>
            </a:r>
            <a:r>
              <a:rPr lang="sv-SE" sz="2800" dirty="0" err="1"/>
              <a:t>formatted_string</a:t>
            </a:r>
            <a:r>
              <a:rPr lang="sv-SE" sz="2800" dirty="0"/>
              <a:t> </a:t>
            </a:r>
            <a:r>
              <a:rPr lang="sv-SE" sz="2800" i="1" dirty="0"/>
              <a:t>or</a:t>
            </a:r>
          </a:p>
          <a:p>
            <a:pPr marL="457200" lvl="1" indent="0">
              <a:buNone/>
            </a:pPr>
            <a:r>
              <a:rPr lang="sv-SE" sz="2800" dirty="0" err="1"/>
              <a:t>passed</a:t>
            </a:r>
            <a:r>
              <a:rPr lang="sv-SE" sz="2800" dirty="0"/>
              <a:t> to </a:t>
            </a:r>
            <a:r>
              <a:rPr lang="sv-SE" sz="2800" dirty="0" err="1"/>
              <a:t>some</a:t>
            </a:r>
            <a:r>
              <a:rPr lang="sv-SE" sz="2800" dirty="0"/>
              <a:t> </a:t>
            </a:r>
            <a:r>
              <a:rPr lang="sv-SE" sz="2800" dirty="0" err="1"/>
              <a:t>user</a:t>
            </a:r>
            <a:r>
              <a:rPr lang="sv-SE" sz="2800" dirty="0"/>
              <a:t> </a:t>
            </a:r>
            <a:r>
              <a:rPr lang="sv-SE" sz="2800" dirty="0" err="1"/>
              <a:t>defined</a:t>
            </a:r>
            <a:r>
              <a:rPr lang="sv-SE" sz="2800" dirty="0"/>
              <a:t> </a:t>
            </a:r>
            <a:r>
              <a:rPr lang="sv-SE" sz="2800" dirty="0" err="1"/>
              <a:t>function</a:t>
            </a:r>
            <a:r>
              <a:rPr lang="sv-SE" sz="2800" dirty="0"/>
              <a:t> </a:t>
            </a:r>
            <a:r>
              <a:rPr lang="sv-SE" sz="2800" dirty="0" err="1"/>
              <a:t>taking</a:t>
            </a:r>
            <a:r>
              <a:rPr lang="sv-SE" sz="2800" dirty="0"/>
              <a:t> a </a:t>
            </a:r>
            <a:r>
              <a:rPr lang="sv-SE" sz="2800" dirty="0" err="1"/>
              <a:t>formatted_string</a:t>
            </a:r>
            <a:r>
              <a:rPr lang="sv-S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219AB4-C01F-D80B-FD3F-74B341C53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0ED9F1-2A59-D6AF-7B91-15E997DC5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422E4-6CAC-9B08-0581-A6A7E7B74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1268AE-5004-3290-F8D5-FD3215D49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AD1BCB-5033-EA4F-4312-03419B62D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CE366-E8A1-C085-00AB-194506C60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FCA1116-B634-38A9-BA16-7F1E0AF0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The preprocessor </a:t>
            </a:r>
            <a:r>
              <a:rPr lang="sv-SE" sz="4000" dirty="0" err="1">
                <a:solidFill>
                  <a:srgbClr val="FFFFFF"/>
                </a:solidFill>
              </a:rPr>
              <a:t>functionality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C4740C-AB0C-064A-DBBD-545813690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10363201" cy="4526843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/>
              <a:t>The preprocessor </a:t>
            </a:r>
            <a:r>
              <a:rPr lang="sv-SE" sz="3200" dirty="0" err="1"/>
              <a:t>extracts</a:t>
            </a:r>
            <a:r>
              <a:rPr lang="sv-SE" sz="3200" dirty="0"/>
              <a:t> the expressions.</a:t>
            </a:r>
          </a:p>
          <a:p>
            <a:r>
              <a:rPr lang="sv-SE" sz="3200" dirty="0" err="1"/>
              <a:t>Macros</a:t>
            </a:r>
            <a:r>
              <a:rPr lang="sv-SE" sz="3200" dirty="0"/>
              <a:t> in the expressions </a:t>
            </a:r>
            <a:r>
              <a:rPr lang="sv-SE" sz="3200" dirty="0" err="1"/>
              <a:t>are</a:t>
            </a:r>
            <a:r>
              <a:rPr lang="sv-SE" sz="3200" dirty="0"/>
              <a:t> </a:t>
            </a:r>
            <a:r>
              <a:rPr lang="sv-SE" sz="3200" dirty="0" err="1"/>
              <a:t>first</a:t>
            </a:r>
            <a:r>
              <a:rPr lang="sv-SE" sz="3200" dirty="0"/>
              <a:t> </a:t>
            </a:r>
            <a:r>
              <a:rPr lang="sv-SE" sz="3200" dirty="0" err="1"/>
              <a:t>expanded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Concatenated</a:t>
            </a:r>
            <a:r>
              <a:rPr lang="sv-SE" sz="3200" dirty="0"/>
              <a:t> f-</a:t>
            </a:r>
            <a:r>
              <a:rPr lang="sv-SE" sz="3200" dirty="0" err="1"/>
              <a:t>literals</a:t>
            </a:r>
            <a:r>
              <a:rPr lang="sv-SE" sz="3200" dirty="0"/>
              <a:t> </a:t>
            </a:r>
            <a:r>
              <a:rPr lang="sv-SE" sz="3200" dirty="0" err="1"/>
              <a:t>collect</a:t>
            </a:r>
            <a:r>
              <a:rPr lang="sv-SE" sz="3200" dirty="0"/>
              <a:t> all expressions last.</a:t>
            </a:r>
          </a:p>
          <a:p>
            <a:r>
              <a:rPr lang="sv-SE" sz="3200" dirty="0" err="1"/>
              <a:t>Concatenation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non-f </a:t>
            </a:r>
            <a:r>
              <a:rPr lang="sv-SE" sz="3200" dirty="0" err="1"/>
              <a:t>literals</a:t>
            </a:r>
            <a:r>
              <a:rPr lang="sv-SE" sz="3200" dirty="0"/>
              <a:t> </a:t>
            </a:r>
            <a:r>
              <a:rPr lang="sv-SE" sz="3200" dirty="0" err="1"/>
              <a:t>requires</a:t>
            </a:r>
            <a:r>
              <a:rPr lang="sv-SE" sz="3200" dirty="0"/>
              <a:t> look-</a:t>
            </a:r>
            <a:r>
              <a:rPr lang="sv-SE" sz="3200" dirty="0" err="1"/>
              <a:t>ahead</a:t>
            </a:r>
            <a:r>
              <a:rPr lang="sv-SE" sz="3200" dirty="0"/>
              <a:t>.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sz="2000" dirty="0" err="1">
                <a:latin typeface="Consolas" panose="020B0609020204030204" pitchFamily="49" charset="0"/>
              </a:rPr>
              <a:t>int</a:t>
            </a:r>
            <a:r>
              <a:rPr lang="sv-SE" sz="2000" dirty="0">
                <a:latin typeface="Consolas" panose="020B0609020204030204" pitchFamily="49" charset="0"/>
              </a:rPr>
              <a:t> x = 42;</a:t>
            </a:r>
            <a:br>
              <a:rPr lang="sv-SE" sz="2000" dirty="0">
                <a:latin typeface="Consolas" panose="020B0609020204030204" pitchFamily="49" charset="0"/>
              </a:rPr>
            </a:br>
            <a:r>
              <a:rPr lang="sv-SE" sz="2000" dirty="0" err="1">
                <a:latin typeface="Consolas" panose="020B0609020204030204" pitchFamily="49" charset="0"/>
              </a:rPr>
              <a:t>std</a:t>
            </a:r>
            <a:r>
              <a:rPr lang="sv-SE" sz="2000" dirty="0">
                <a:latin typeface="Consolas" panose="020B0609020204030204" pitchFamily="49" charset="0"/>
              </a:rPr>
              <a:t>::string a = ”</a:t>
            </a:r>
            <a:r>
              <a:rPr lang="sv-SE" sz="2000" dirty="0" err="1">
                <a:latin typeface="Consolas" panose="020B0609020204030204" pitchFamily="49" charset="0"/>
              </a:rPr>
              <a:t>Value</a:t>
            </a:r>
            <a:r>
              <a:rPr lang="sv-SE" sz="2000" dirty="0">
                <a:latin typeface="Consolas" panose="020B0609020204030204" pitchFamily="49" charset="0"/>
              </a:rPr>
              <a:t> ” f”: {x}” </a:t>
            </a:r>
            <a:r>
              <a:rPr lang="sv-SE" sz="2000" dirty="0" err="1">
                <a:latin typeface="Consolas" panose="020B0609020204030204" pitchFamily="49" charset="0"/>
              </a:rPr>
              <a:t>fR</a:t>
            </a:r>
            <a:r>
              <a:rPr lang="sv-SE" sz="2000" dirty="0">
                <a:latin typeface="Consolas" panose="020B0609020204030204" pitchFamily="49" charset="0"/>
              </a:rPr>
              <a:t>”(. </a:t>
            </a:r>
            <a:r>
              <a:rPr lang="sv-SE" sz="2000" dirty="0" err="1">
                <a:latin typeface="Consolas" panose="020B0609020204030204" pitchFamily="49" charset="0"/>
              </a:rPr>
              <a:t>Squared</a:t>
            </a:r>
            <a:r>
              <a:rPr lang="sv-SE" sz="2000" dirty="0">
                <a:latin typeface="Consolas" panose="020B0609020204030204" pitchFamily="49" charset="0"/>
              </a:rPr>
              <a:t>: {x * x})”;</a:t>
            </a:r>
          </a:p>
          <a:p>
            <a:pPr marL="0" indent="0">
              <a:buNone/>
            </a:pPr>
            <a:endParaRPr lang="sv-SE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v-SE" i="1" dirty="0"/>
              <a:t>Preprocessor output</a:t>
            </a:r>
            <a:r>
              <a:rPr lang="sv-SE" dirty="0"/>
              <a:t>:</a:t>
            </a:r>
          </a:p>
          <a:p>
            <a:pPr marL="0" indent="0">
              <a:buNone/>
            </a:pPr>
            <a:r>
              <a:rPr lang="sv-SE" sz="1800" dirty="0">
                <a:latin typeface="Consolas" panose="020B0609020204030204" pitchFamily="49" charset="0"/>
              </a:rPr>
              <a:t>::</a:t>
            </a:r>
            <a:r>
              <a:rPr lang="sv-SE" sz="1800" dirty="0" err="1">
                <a:latin typeface="Consolas" panose="020B0609020204030204" pitchFamily="49" charset="0"/>
              </a:rPr>
              <a:t>std</a:t>
            </a:r>
            <a:r>
              <a:rPr lang="sv-SE" sz="1800" dirty="0">
                <a:latin typeface="Consolas" panose="020B0609020204030204" pitchFamily="49" charset="0"/>
              </a:rPr>
              <a:t>::</a:t>
            </a:r>
            <a:r>
              <a:rPr lang="sv-SE" sz="1800" dirty="0" err="1">
                <a:latin typeface="Consolas" panose="020B0609020204030204" pitchFamily="49" charset="0"/>
              </a:rPr>
              <a:t>make_formatted_string</a:t>
            </a:r>
            <a:r>
              <a:rPr lang="sv-SE" sz="1800" dirty="0">
                <a:latin typeface="Consolas" panose="020B0609020204030204" pitchFamily="49" charset="0"/>
              </a:rPr>
              <a:t>(”</a:t>
            </a:r>
            <a:r>
              <a:rPr lang="sv-SE" sz="1800" dirty="0" err="1">
                <a:latin typeface="Consolas" panose="020B0609020204030204" pitchFamily="49" charset="0"/>
              </a:rPr>
              <a:t>Value</a:t>
            </a:r>
            <a:r>
              <a:rPr lang="sv-SE" sz="1800" dirty="0">
                <a:latin typeface="Consolas" panose="020B0609020204030204" pitchFamily="49" charset="0"/>
              </a:rPr>
              <a:t>” ”: {}” R”(. </a:t>
            </a:r>
            <a:r>
              <a:rPr lang="sv-SE" sz="1800" dirty="0" err="1">
                <a:latin typeface="Consolas" panose="020B0609020204030204" pitchFamily="49" charset="0"/>
              </a:rPr>
              <a:t>Squared</a:t>
            </a:r>
            <a:r>
              <a:rPr lang="sv-SE" sz="1800" dirty="0">
                <a:latin typeface="Consolas" panose="020B0609020204030204" pitchFamily="49" charset="0"/>
              </a:rPr>
              <a:t>: {})”, (x), (x * x))</a:t>
            </a:r>
            <a:endParaRPr lang="LID4096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23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40BF60-AA12-7B01-18CB-4AE1B1455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6B75C3-05FA-8E14-34F8-AE9FE0E1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6BE862-BC2E-82F4-DDDE-EB9F42C40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A5CD68-41FC-C414-6682-EE5A39794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F6319A-A967-6ECA-96F6-BE459D18E2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DD7317-EAE1-4B7F-C6A0-D1A2F0129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7C049D4-3D84-5C36-1D17-C78739CD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The </a:t>
            </a:r>
            <a:r>
              <a:rPr lang="sv-SE" sz="4000" dirty="0" err="1">
                <a:solidFill>
                  <a:srgbClr val="FFFFFF"/>
                </a:solidFill>
              </a:rPr>
              <a:t>crux</a:t>
            </a:r>
            <a:r>
              <a:rPr lang="sv-SE" sz="4000" dirty="0">
                <a:solidFill>
                  <a:srgbClr val="FFFFFF"/>
                </a:solidFill>
              </a:rPr>
              <a:t>: </a:t>
            </a:r>
            <a:r>
              <a:rPr lang="sv-SE" sz="4000" dirty="0" err="1">
                <a:solidFill>
                  <a:srgbClr val="FFFFFF"/>
                </a:solidFill>
              </a:rPr>
              <a:t>Finding</a:t>
            </a:r>
            <a:r>
              <a:rPr lang="sv-SE" sz="4000" dirty="0">
                <a:solidFill>
                  <a:srgbClr val="FFFFFF"/>
                </a:solidFill>
              </a:rPr>
              <a:t> the end </a:t>
            </a:r>
            <a:r>
              <a:rPr lang="sv-SE" sz="4000" dirty="0" err="1">
                <a:solidFill>
                  <a:srgbClr val="FFFFFF"/>
                </a:solidFill>
              </a:rPr>
              <a:t>of</a:t>
            </a:r>
            <a:r>
              <a:rPr lang="sv-SE" sz="4000" dirty="0">
                <a:solidFill>
                  <a:srgbClr val="FFFFFF"/>
                </a:solidFill>
              </a:rPr>
              <a:t> expression </a:t>
            </a:r>
            <a:r>
              <a:rPr lang="sv-SE" sz="4000" dirty="0" err="1">
                <a:solidFill>
                  <a:srgbClr val="FFFFFF"/>
                </a:solidFill>
              </a:rPr>
              <a:t>fields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556AEA5-EA1B-9789-FAE0-646A76C7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fontScale="92500" lnSpcReduction="10000"/>
          </a:bodyPr>
          <a:lstStyle/>
          <a:p>
            <a:r>
              <a:rPr lang="sv-SE" sz="3200" dirty="0"/>
              <a:t>An expression </a:t>
            </a:r>
            <a:r>
              <a:rPr lang="sv-SE" sz="3200" dirty="0" err="1"/>
              <a:t>field</a:t>
            </a:r>
            <a:r>
              <a:rPr lang="sv-SE" sz="3200" dirty="0"/>
              <a:t> is an </a:t>
            </a:r>
            <a:r>
              <a:rPr lang="sv-SE" sz="3200" i="1" dirty="0"/>
              <a:t>expression</a:t>
            </a:r>
            <a:r>
              <a:rPr lang="sv-SE" sz="3200" dirty="0"/>
              <a:t> in the C++ </a:t>
            </a:r>
            <a:r>
              <a:rPr lang="sv-SE" sz="3200" dirty="0" err="1"/>
              <a:t>grammar</a:t>
            </a:r>
            <a:r>
              <a:rPr lang="sv-SE" sz="3200" dirty="0"/>
              <a:t>.</a:t>
            </a:r>
          </a:p>
          <a:p>
            <a:r>
              <a:rPr lang="sv-SE" sz="3200" dirty="0"/>
              <a:t>An expression </a:t>
            </a:r>
            <a:r>
              <a:rPr lang="sv-SE" sz="3200" dirty="0" err="1"/>
              <a:t>field</a:t>
            </a:r>
            <a:r>
              <a:rPr lang="sv-SE" sz="3200" dirty="0"/>
              <a:t> </a:t>
            </a:r>
            <a:r>
              <a:rPr lang="sv-SE" sz="3200" dirty="0" err="1"/>
              <a:t>ends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: or }</a:t>
            </a:r>
          </a:p>
          <a:p>
            <a:r>
              <a:rPr lang="sv-SE" sz="3200" dirty="0" err="1"/>
              <a:t>Both</a:t>
            </a:r>
            <a:r>
              <a:rPr lang="sv-SE" sz="3200" dirty="0"/>
              <a:t> </a:t>
            </a:r>
            <a:r>
              <a:rPr lang="sv-SE" sz="3200" dirty="0" err="1"/>
              <a:t>these</a:t>
            </a:r>
            <a:r>
              <a:rPr lang="sv-SE" sz="3200" dirty="0"/>
              <a:t> tokens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occur</a:t>
            </a:r>
            <a:r>
              <a:rPr lang="sv-SE" sz="3200" dirty="0"/>
              <a:t> in expressions.</a:t>
            </a:r>
            <a:br>
              <a:rPr lang="sv-SE" sz="3200" dirty="0"/>
            </a:br>
            <a:endParaRPr lang="sv-SE" sz="3200" dirty="0"/>
          </a:p>
          <a:p>
            <a:r>
              <a:rPr lang="sv-SE" sz="3200" dirty="0"/>
              <a:t>To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} is the end </a:t>
            </a:r>
            <a:r>
              <a:rPr lang="sv-SE" sz="3200" dirty="0" err="1"/>
              <a:t>count</a:t>
            </a:r>
            <a:r>
              <a:rPr lang="sv-SE" sz="3200" dirty="0"/>
              <a:t> </a:t>
            </a:r>
            <a:r>
              <a:rPr lang="sv-SE" sz="3200" dirty="0" err="1"/>
              <a:t>matched</a:t>
            </a:r>
            <a:r>
              <a:rPr lang="sv-SE" sz="3200" dirty="0"/>
              <a:t> { … } pairs.</a:t>
            </a:r>
          </a:p>
          <a:p>
            <a:r>
              <a:rPr lang="sv-SE" sz="3200" dirty="0"/>
              <a:t>To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: is the end </a:t>
            </a:r>
            <a:r>
              <a:rPr lang="sv-SE" sz="3200" dirty="0" err="1"/>
              <a:t>count</a:t>
            </a:r>
            <a:r>
              <a:rPr lang="sv-SE" sz="3200" dirty="0"/>
              <a:t> </a:t>
            </a:r>
            <a:r>
              <a:rPr lang="sv-SE" sz="3200" dirty="0" err="1"/>
              <a:t>matched</a:t>
            </a:r>
            <a:r>
              <a:rPr lang="sv-SE" sz="3200" dirty="0"/>
              <a:t> ? … : pairs.</a:t>
            </a:r>
          </a:p>
          <a:p>
            <a:r>
              <a:rPr lang="sv-SE" sz="3200" dirty="0"/>
              <a:t>Special handling for :: - not </a:t>
            </a:r>
            <a:r>
              <a:rPr lang="sv-SE" sz="3200" dirty="0" err="1"/>
              <a:t>ending</a:t>
            </a:r>
            <a:r>
              <a:rPr lang="sv-SE" sz="3200" dirty="0"/>
              <a:t> expression </a:t>
            </a:r>
            <a:r>
              <a:rPr lang="sv-SE" sz="3200" dirty="0" err="1"/>
              <a:t>field</a:t>
            </a:r>
            <a:r>
              <a:rPr lang="sv-SE" sz="3200" dirty="0"/>
              <a:t>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followed</a:t>
            </a:r>
            <a:r>
              <a:rPr lang="sv-SE" sz="3200" dirty="0"/>
              <a:t> by an </a:t>
            </a:r>
            <a:r>
              <a:rPr lang="sv-SE" sz="3200" dirty="0" err="1"/>
              <a:t>identifier</a:t>
            </a:r>
            <a:r>
              <a:rPr lang="sv-SE" sz="3200" dirty="0"/>
              <a:t>, </a:t>
            </a:r>
            <a:r>
              <a:rPr lang="sv-SE" sz="2400" dirty="0">
                <a:latin typeface="Consolas" panose="020B0609020204030204" pitchFamily="49" charset="0"/>
              </a:rPr>
              <a:t>operator</a:t>
            </a:r>
            <a:r>
              <a:rPr lang="sv-SE" sz="3200" dirty="0"/>
              <a:t> or </a:t>
            </a:r>
            <a:r>
              <a:rPr lang="sv-SE" sz="2400" dirty="0">
                <a:latin typeface="Consolas" panose="020B0609020204030204" pitchFamily="49" charset="0"/>
              </a:rPr>
              <a:t>*</a:t>
            </a:r>
            <a:r>
              <a:rPr lang="sv-SE" sz="3200" dirty="0"/>
              <a:t>.</a:t>
            </a:r>
          </a:p>
          <a:p>
            <a:r>
              <a:rPr lang="sv-SE" sz="3200" dirty="0"/>
              <a:t>Special handling for :&gt; </a:t>
            </a:r>
            <a:r>
              <a:rPr lang="sv-SE" sz="3200" dirty="0" err="1"/>
              <a:t>digraph</a:t>
            </a:r>
            <a:r>
              <a:rPr lang="sv-SE" sz="3200" dirty="0"/>
              <a:t> </a:t>
            </a:r>
            <a:r>
              <a:rPr lang="sv-SE" sz="3200" dirty="0" err="1"/>
              <a:t>requires</a:t>
            </a:r>
            <a:r>
              <a:rPr lang="sv-SE" sz="3200" dirty="0"/>
              <a:t> </a:t>
            </a:r>
            <a:r>
              <a:rPr lang="sv-SE" sz="3200" dirty="0" err="1"/>
              <a:t>counting</a:t>
            </a:r>
            <a:r>
              <a:rPr lang="sv-SE" sz="3200" dirty="0"/>
              <a:t> [ … ] pairs and </a:t>
            </a:r>
            <a:r>
              <a:rPr lang="sv-SE" sz="3200" dirty="0" err="1"/>
              <a:t>assuming</a:t>
            </a:r>
            <a:r>
              <a:rPr lang="sv-SE" sz="3200" dirty="0"/>
              <a:t> the :&gt; is ] </a:t>
            </a:r>
            <a:r>
              <a:rPr lang="sv-SE" sz="3200" dirty="0" err="1"/>
              <a:t>if</a:t>
            </a:r>
            <a:r>
              <a:rPr lang="sv-SE" sz="3200" dirty="0"/>
              <a:t> </a:t>
            </a:r>
            <a:r>
              <a:rPr lang="sv-SE" sz="3200" dirty="0" err="1"/>
              <a:t>unmatched</a:t>
            </a:r>
            <a:r>
              <a:rPr lang="sv-SE" sz="3200" dirty="0"/>
              <a:t> [ </a:t>
            </a:r>
            <a:r>
              <a:rPr lang="sv-SE" sz="3200" dirty="0" err="1"/>
              <a:t>exist</a:t>
            </a:r>
            <a:r>
              <a:rPr lang="sv-SE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3728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1C54A-B4B2-F5A2-A445-BD4C7704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9EDA36-DA24-AF57-2310-E41EE70F0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E9E98-732D-A633-716E-32981B1D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3CE137-94C7-0887-E300-88C4B8894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C93863-680B-16B2-D660-D34218AFD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29CCF4-5833-769B-AAC8-6A361E68B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CEC5E3B4-06EF-9AC1-F9ED-BCF47859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Working</a:t>
            </a:r>
            <a:r>
              <a:rPr lang="sv-SE" sz="4000" dirty="0">
                <a:solidFill>
                  <a:srgbClr val="FFFFFF"/>
                </a:solidFill>
              </a:rPr>
              <a:t> on the token or </a:t>
            </a:r>
            <a:r>
              <a:rPr lang="sv-SE" sz="4000" dirty="0" err="1">
                <a:solidFill>
                  <a:srgbClr val="FFFFFF"/>
                </a:solidFill>
              </a:rPr>
              <a:t>character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levels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D0D2557-9875-E937-F60A-7844542B9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To </a:t>
            </a:r>
            <a:r>
              <a:rPr lang="sv-SE" sz="3200" dirty="0" err="1"/>
              <a:t>handle</a:t>
            </a:r>
            <a:r>
              <a:rPr lang="sv-SE" sz="3200" dirty="0"/>
              <a:t> </a:t>
            </a:r>
            <a:r>
              <a:rPr lang="sv-SE" sz="3200" dirty="0" err="1"/>
              <a:t>macro</a:t>
            </a:r>
            <a:r>
              <a:rPr lang="sv-SE" sz="3200" dirty="0"/>
              <a:t> expansion </a:t>
            </a:r>
            <a:r>
              <a:rPr lang="sv-SE" sz="3200" dirty="0" err="1"/>
              <a:t>properly</a:t>
            </a:r>
            <a:r>
              <a:rPr lang="sv-SE" sz="3200" dirty="0"/>
              <a:t> it must be </a:t>
            </a:r>
            <a:r>
              <a:rPr lang="sv-SE" sz="3200" dirty="0" err="1"/>
              <a:t>done</a:t>
            </a:r>
            <a:r>
              <a:rPr lang="sv-SE" sz="3200" dirty="0"/>
              <a:t> </a:t>
            </a:r>
            <a:r>
              <a:rPr lang="sv-SE" sz="3200" dirty="0" err="1"/>
              <a:t>before</a:t>
            </a:r>
            <a:r>
              <a:rPr lang="sv-SE" sz="3200" dirty="0"/>
              <a:t> </a:t>
            </a:r>
            <a:r>
              <a:rPr lang="sv-SE" sz="3200" dirty="0" err="1"/>
              <a:t>extracting</a:t>
            </a:r>
            <a:r>
              <a:rPr lang="sv-SE" sz="3200" dirty="0"/>
              <a:t> the expressions.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simplifies</a:t>
            </a:r>
            <a:r>
              <a:rPr lang="sv-SE" sz="3200" dirty="0"/>
              <a:t> handling </a:t>
            </a:r>
            <a:r>
              <a:rPr lang="sv-SE" sz="3200" dirty="0" err="1"/>
              <a:t>of</a:t>
            </a:r>
            <a:r>
              <a:rPr lang="sv-SE" sz="3200" dirty="0"/>
              <a:t> </a:t>
            </a:r>
            <a:r>
              <a:rPr lang="sv-SE" sz="3200" dirty="0" err="1"/>
              <a:t>comments</a:t>
            </a:r>
            <a:r>
              <a:rPr lang="sv-SE" sz="3200" dirty="0"/>
              <a:t>, </a:t>
            </a:r>
            <a:r>
              <a:rPr lang="sv-SE" sz="3200" dirty="0" err="1"/>
              <a:t>newlines</a:t>
            </a:r>
            <a:r>
              <a:rPr lang="sv-SE" sz="3200" dirty="0"/>
              <a:t> and </a:t>
            </a:r>
            <a:r>
              <a:rPr lang="sv-SE" sz="3200" dirty="0" err="1"/>
              <a:t>nested</a:t>
            </a:r>
            <a:r>
              <a:rPr lang="sv-SE" sz="3200" dirty="0"/>
              <a:t> string </a:t>
            </a:r>
            <a:r>
              <a:rPr lang="sv-SE" sz="3200" dirty="0" err="1"/>
              <a:t>literals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was</a:t>
            </a:r>
            <a:r>
              <a:rPr lang="sv-SE" sz="3200" dirty="0"/>
              <a:t> trivial to </a:t>
            </a:r>
            <a:r>
              <a:rPr lang="sv-SE" sz="3200" dirty="0" err="1"/>
              <a:t>implement</a:t>
            </a:r>
            <a:r>
              <a:rPr lang="sv-SE" sz="3200" dirty="0"/>
              <a:t> in the </a:t>
            </a:r>
            <a:r>
              <a:rPr lang="sv-SE" sz="3200" dirty="0" err="1"/>
              <a:t>Clang</a:t>
            </a:r>
            <a:r>
              <a:rPr lang="sv-SE" sz="3200" dirty="0"/>
              <a:t> preprocessor.</a:t>
            </a:r>
          </a:p>
          <a:p>
            <a:r>
              <a:rPr lang="sv-SE" sz="3200" dirty="0" err="1"/>
              <a:t>Working</a:t>
            </a:r>
            <a:r>
              <a:rPr lang="sv-SE" sz="3200" dirty="0"/>
              <a:t> on the </a:t>
            </a:r>
            <a:r>
              <a:rPr lang="sv-SE" sz="3200" dirty="0" err="1"/>
              <a:t>character</a:t>
            </a:r>
            <a:r>
              <a:rPr lang="sv-SE" sz="3200" dirty="0"/>
              <a:t> </a:t>
            </a:r>
            <a:r>
              <a:rPr lang="sv-SE" sz="3200" dirty="0" err="1"/>
              <a:t>level</a:t>
            </a:r>
            <a:r>
              <a:rPr lang="sv-SE" sz="3200" dirty="0"/>
              <a:t> puts new </a:t>
            </a:r>
            <a:r>
              <a:rPr lang="sv-SE" sz="3200" dirty="0" err="1"/>
              <a:t>restrictions</a:t>
            </a:r>
            <a:r>
              <a:rPr lang="sv-SE" sz="3200" dirty="0"/>
              <a:t> on </a:t>
            </a:r>
            <a:r>
              <a:rPr lang="sv-SE" sz="3200" dirty="0" err="1"/>
              <a:t>macros</a:t>
            </a:r>
            <a:r>
              <a:rPr lang="sv-SE" sz="3200" dirty="0"/>
              <a:t>: Must not </a:t>
            </a:r>
            <a:r>
              <a:rPr lang="sv-SE" sz="3200" dirty="0" err="1"/>
              <a:t>contain</a:t>
            </a:r>
            <a:r>
              <a:rPr lang="sv-SE" sz="3200" dirty="0"/>
              <a:t> </a:t>
            </a:r>
            <a:r>
              <a:rPr lang="sv-SE" sz="3200" dirty="0" err="1"/>
              <a:t>unmatched</a:t>
            </a:r>
            <a:r>
              <a:rPr lang="sv-SE" sz="3200" dirty="0"/>
              <a:t> {, }, [, ], ? or :</a:t>
            </a:r>
          </a:p>
          <a:p>
            <a:pPr lvl="1"/>
            <a:r>
              <a:rPr lang="sv-SE" sz="2800" dirty="0"/>
              <a:t>Violating </a:t>
            </a:r>
            <a:r>
              <a:rPr lang="sv-SE" sz="2800" dirty="0" err="1"/>
              <a:t>this</a:t>
            </a:r>
            <a:r>
              <a:rPr lang="sv-SE" sz="2800" dirty="0"/>
              <a:t> </a:t>
            </a:r>
            <a:r>
              <a:rPr lang="sv-SE" sz="2800" dirty="0" err="1"/>
              <a:t>rule</a:t>
            </a:r>
            <a:r>
              <a:rPr lang="sv-SE" sz="2800" dirty="0"/>
              <a:t> </a:t>
            </a:r>
            <a:r>
              <a:rPr lang="sv-SE" sz="2800" dirty="0" err="1"/>
              <a:t>will</a:t>
            </a:r>
            <a:r>
              <a:rPr lang="sv-SE" sz="2800" dirty="0"/>
              <a:t> cause </a:t>
            </a:r>
            <a:r>
              <a:rPr lang="sv-SE" sz="2800" dirty="0" err="1"/>
              <a:t>tooling</a:t>
            </a:r>
            <a:r>
              <a:rPr lang="sv-SE" sz="2800" dirty="0"/>
              <a:t> to </a:t>
            </a:r>
            <a:r>
              <a:rPr lang="sv-SE" sz="2800" dirty="0" err="1"/>
              <a:t>fail</a:t>
            </a:r>
            <a:r>
              <a:rPr lang="sv-S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870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2453EC-C3BF-8102-7300-0889A07A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7D3B8D-B0A4-BBB1-B317-0EE1EB03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E2CDD-69FF-5BFB-9D48-E74781202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9DB722-1844-AC91-C513-D1B8C84F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8563D-51B8-4A2D-DC54-7A331E315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08A891-7802-F395-E6FA-147CC78F6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AD9E138F-57A6-10ED-8870-55F796E21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Details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E7F395A-8F8E-F7C6-89BD-4E7FD49FB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22008"/>
            <a:ext cx="10264141" cy="5267259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can’t</a:t>
            </a:r>
            <a:r>
              <a:rPr lang="sv-SE" sz="3200" dirty="0"/>
              <a:t> be preprocessor </a:t>
            </a:r>
            <a:r>
              <a:rPr lang="sv-SE" sz="3200" dirty="0" err="1"/>
              <a:t>directives</a:t>
            </a:r>
            <a:r>
              <a:rPr lang="sv-SE" sz="3200" dirty="0"/>
              <a:t> in the expression.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} in the 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format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always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{{ and }}.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Encoding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prefixes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supported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as long as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conflicting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concatenating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).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Current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rules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apply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suffixes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supported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yet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String-interpolation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works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calls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work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: Not in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include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file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names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static_assert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messages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(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yet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{ and } in non-f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concatenated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f-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literals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doubled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the preprocessor.</a:t>
            </a:r>
          </a:p>
        </p:txBody>
      </p:sp>
    </p:spTree>
    <p:extLst>
      <p:ext uri="{BB962C8B-B14F-4D97-AF65-F5344CB8AC3E}">
        <p14:creationId xmlns:p14="http://schemas.microsoft.com/office/powerpoint/2010/main" val="3517323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40760</TotalTime>
  <Words>2241</Words>
  <Application>Microsoft Office PowerPoint</Application>
  <PresentationFormat>Widescreen</PresentationFormat>
  <Paragraphs>187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Office-tema</vt:lpstr>
      <vt:lpstr>P3412R0</vt:lpstr>
      <vt:lpstr>At a glance</vt:lpstr>
      <vt:lpstr>Motivation</vt:lpstr>
      <vt:lpstr>Proposal contents</vt:lpstr>
      <vt:lpstr>The steps in the compilation process</vt:lpstr>
      <vt:lpstr>The preprocessor functionality</vt:lpstr>
      <vt:lpstr>The crux: Finding the end of expression fields</vt:lpstr>
      <vt:lpstr>Working on the token or character levels</vt:lpstr>
      <vt:lpstr>Details</vt:lpstr>
      <vt:lpstr>The basic_formatted_string type.</vt:lpstr>
      <vt:lpstr>Type aliases and make functions.</vt:lpstr>
      <vt:lpstr>New overloads of print and operator&lt;&lt;.</vt:lpstr>
      <vt:lpstr>Conflicting goals.</vt:lpstr>
      <vt:lpstr>Properties of the pure formatted_string solution.</vt:lpstr>
      <vt:lpstr>P3298 on a slide.</vt:lpstr>
      <vt:lpstr>P3398 on a slide.</vt:lpstr>
      <vt:lpstr>The Pythonic debug feature.</vt:lpstr>
      <vt:lpstr>Implementation experience</vt:lpstr>
      <vt:lpstr>Alternatives</vt:lpstr>
      <vt:lpstr>Alternatives to P3298 and P3398 (1 of 3)</vt:lpstr>
      <vt:lpstr>Alternatives to P3298 and P3398 (2 of 3)</vt:lpstr>
      <vt:lpstr>Alternatives to P3298 and P3398 (3 of 3)</vt:lpstr>
      <vt:lpstr>Decoupling preprocessor and library</vt:lpstr>
      <vt:lpstr>Errata in P3412R0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49</cp:revision>
  <dcterms:created xsi:type="dcterms:W3CDTF">2022-11-10T03:32:43Z</dcterms:created>
  <dcterms:modified xsi:type="dcterms:W3CDTF">2024-11-13T22:27:13Z</dcterms:modified>
</cp:coreProperties>
</file>