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7" r:id="rId3"/>
    <p:sldId id="257" r:id="rId4"/>
    <p:sldId id="314" r:id="rId5"/>
    <p:sldId id="322" r:id="rId6"/>
    <p:sldId id="315" r:id="rId7"/>
    <p:sldId id="320" r:id="rId8"/>
    <p:sldId id="316" r:id="rId9"/>
    <p:sldId id="324" r:id="rId10"/>
    <p:sldId id="323" r:id="rId11"/>
    <p:sldId id="321" r:id="rId12"/>
    <p:sldId id="318" r:id="rId13"/>
    <p:sldId id="319" r:id="rId1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268C5A-54D9-E3CB-E799-B6F01C5C1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C0A28EC-9881-8F67-4723-94A02701F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920C29E-CD2A-2557-1055-BB374253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297E124-108B-67D4-3EB9-4D6E73AC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DA1EE71-6F04-CECC-F896-FA917B05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2651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C91605-CB80-898F-3C1E-0F5063D4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D546FB5-8594-A7BB-3CB9-84D917B65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70EC852-45ED-FEC4-8B5E-38BC62D8E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CDB9FDD-D320-4628-0D66-3B3E6293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26C29A0-166A-01AF-1287-73B66150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40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3DDC737B-863D-2EE3-6519-F2DC3632D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2F86CDE-BD0D-120D-191D-1B622CE0A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18F88CD-04B4-A968-396E-5F4B0C31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C6E68AB-5BBF-3018-F5EE-7997B4B8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44CC8A1-EAE8-3FD2-C4CB-168BF077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7187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B36F278-0610-445D-3C79-B42EC605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A2DD0BF-9346-D448-0103-7CE723B58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52A3E54-EEE8-9962-5E51-B7080DA1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142511D-D4D8-A1F1-66F8-65493266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09833E3-4840-033F-E893-19C7D1D1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350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0F2DF4-1F6C-0181-B667-19740B3F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183E4EF-CD2D-2BE6-72AB-D4781B3E7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933212B-C3CD-F1D5-8445-14024BBC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7F8D087-74E4-2DFD-91F8-46D72D77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C6390B1-CCDB-BE9A-B58F-50237248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95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1A3E76F-C9FF-F86C-CBE7-026B174B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FD4C50E-2128-3FEE-D4CF-0ED54C81B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43D267E-14E5-C35A-59CC-D949B31A8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BBE3B2A-DBD0-11C5-6A13-3F90389A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FBB955E-FFAF-0743-7500-DA22476E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D2F7D9A-994D-D379-F386-9DCD0C9A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328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8ABC944-A4BD-695C-0417-319F15E05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2A77B09-9E92-BD8D-DDA1-5733D148A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F8F8F1A-CD01-2A41-1C21-CD0482E12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DD929A4A-CB23-9DA0-A191-A1CEE4499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539CEDC7-8507-BD76-21F4-D6FB4BEC2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AEAE6D59-9CDB-B13F-1591-F4FF9B27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3F21D084-453D-3324-11F7-136DC158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A20A16EF-7985-93F7-F6FC-B413FE33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606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EDB6AC-3EF3-A2E6-6B76-50DB18C1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A74BA82-3A02-2B23-319D-ED962A3A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66B0847-2682-9F29-AF25-A3519FBC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4638706-D0DB-AD33-D259-580391FE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09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16FEF66-6A84-C1C7-AE27-AB8C2F66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51550E44-E210-A469-EEF8-034BEC0A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FF95A97-D0B1-ED7F-DBE1-86ACC27A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67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E08613-8D46-1AA1-D388-EC856673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0A569E6-65A5-6664-AFBF-C8D0F9C3E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3A2408B-A7F8-C004-6CD8-26773D72F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5600F2C-EAE7-2E42-3C4B-99639E5B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8405A52-7796-1C56-FBFE-19DA3781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681273C-45E0-89D1-166C-2EE4A937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881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3FBB47D-93C4-6911-7C75-A91F79D8E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6C11B54C-A67F-1D10-08F7-61779C8A8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6CD3814-6906-9CFE-FB3E-A8307D083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A987955-C352-AD15-38AE-D978B9F1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F1F07DE-93D3-32F5-BB15-73C0EFFD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040D98B-D165-BD4E-BEC3-C482A7CD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760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F6450F09-9148-5517-7019-A00BD95C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4F4FC55-11E6-7837-EC5A-BE004C593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F04EB71-25D7-658A-F00D-8F7A701D8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27D9651-43BA-897B-857E-C092E9F41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6FCDA08-9639-EB64-158E-E518406AD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320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0EEAE08-B977-7D00-F691-1E21DA530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sv-SE" sz="4800" dirty="0">
                <a:solidFill>
                  <a:srgbClr val="FFFFFF"/>
                </a:solidFill>
              </a:rPr>
              <a:t>P2667R0</a:t>
            </a:r>
            <a:endParaRPr lang="LID4096" sz="4800" dirty="0">
              <a:solidFill>
                <a:srgbClr val="FFFFFF"/>
              </a:solidFill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AE0C694-5902-4F94-1355-702E3F065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Autofit/>
          </a:bodyPr>
          <a:lstStyle/>
          <a:p>
            <a:pPr algn="l"/>
            <a:r>
              <a:rPr lang="sv-SE" sz="3200" dirty="0" err="1"/>
              <a:t>Vector</a:t>
            </a:r>
            <a:r>
              <a:rPr lang="sv-SE" sz="3200" dirty="0"/>
              <a:t> </a:t>
            </a:r>
            <a:r>
              <a:rPr lang="sv-SE" sz="3200" dirty="0" err="1"/>
              <a:t>Allocator</a:t>
            </a:r>
            <a:r>
              <a:rPr lang="sv-SE" sz="3200" dirty="0"/>
              <a:t> For SBO</a:t>
            </a:r>
          </a:p>
          <a:p>
            <a:pPr algn="l"/>
            <a:r>
              <a:rPr lang="sv-SE" sz="3200" dirty="0"/>
              <a:t>Bengt Gustafsson</a:t>
            </a:r>
          </a:p>
          <a:p>
            <a:pPr algn="l"/>
            <a:r>
              <a:rPr lang="sv-SE" sz="3200" dirty="0"/>
              <a:t>Kona - 2022</a:t>
            </a:r>
            <a:endParaRPr lang="LID4096" sz="3200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BCD887FC-71E1-34A2-DADF-909F1F296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170" y="528918"/>
            <a:ext cx="2851162" cy="320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82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Placement </a:t>
            </a:r>
            <a:r>
              <a:rPr lang="sv-SE" sz="4000" dirty="0" err="1">
                <a:solidFill>
                  <a:srgbClr val="FFFFFF"/>
                </a:solidFill>
              </a:rPr>
              <a:t>of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traits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10474037" cy="3683358"/>
          </a:xfrm>
        </p:spPr>
        <p:txBody>
          <a:bodyPr anchor="ctr">
            <a:normAutofit/>
          </a:bodyPr>
          <a:lstStyle/>
          <a:p>
            <a:r>
              <a:rPr lang="sv-SE" sz="3200" dirty="0"/>
              <a:t>In </a:t>
            </a:r>
            <a:r>
              <a:rPr lang="sv-SE" sz="3200" b="1" dirty="0" err="1"/>
              <a:t>allocator_traits</a:t>
            </a:r>
            <a:r>
              <a:rPr lang="sv-SE" sz="3200" b="1" dirty="0"/>
              <a:t> </a:t>
            </a:r>
            <a:r>
              <a:rPr lang="sv-SE" sz="3200" dirty="0"/>
              <a:t>template (</a:t>
            </a:r>
            <a:r>
              <a:rPr lang="sv-SE" sz="3200" dirty="0" err="1"/>
              <a:t>traditional</a:t>
            </a:r>
            <a:r>
              <a:rPr lang="sv-SE" sz="3200" dirty="0"/>
              <a:t>, P2652)</a:t>
            </a:r>
          </a:p>
          <a:p>
            <a:r>
              <a:rPr lang="sv-SE" sz="3200" dirty="0"/>
              <a:t>In </a:t>
            </a:r>
            <a:r>
              <a:rPr lang="sv-SE" sz="3200" b="1" dirty="0" err="1"/>
              <a:t>std</a:t>
            </a:r>
            <a:r>
              <a:rPr lang="sv-SE" sz="3200" b="1" dirty="0"/>
              <a:t>:: </a:t>
            </a:r>
            <a:r>
              <a:rPr lang="sv-SE" sz="3200" dirty="0" err="1"/>
              <a:t>namespace</a:t>
            </a:r>
            <a:r>
              <a:rPr lang="sv-SE" sz="3200" dirty="0"/>
              <a:t> (as per </a:t>
            </a:r>
            <a:r>
              <a:rPr lang="sv-SE" sz="3200" dirty="0" err="1"/>
              <a:t>allocate_at_least</a:t>
            </a:r>
            <a:r>
              <a:rPr lang="sv-SE" sz="3200" dirty="0"/>
              <a:t>)</a:t>
            </a:r>
          </a:p>
          <a:p>
            <a:r>
              <a:rPr lang="sv-SE" sz="3200" dirty="0"/>
              <a:t>In </a:t>
            </a:r>
            <a:r>
              <a:rPr lang="sv-SE" sz="3200" b="1" dirty="0" err="1"/>
              <a:t>std</a:t>
            </a:r>
            <a:r>
              <a:rPr lang="sv-SE" sz="3200" b="1" dirty="0"/>
              <a:t>::</a:t>
            </a:r>
            <a:r>
              <a:rPr lang="sv-SE" sz="3200" b="1" dirty="0" err="1"/>
              <a:t>allocator_info</a:t>
            </a:r>
            <a:r>
              <a:rPr lang="sv-SE" sz="3200" b="1" dirty="0"/>
              <a:t> </a:t>
            </a:r>
            <a:r>
              <a:rPr lang="sv-SE" sz="3200" dirty="0" err="1"/>
              <a:t>namespace</a:t>
            </a:r>
            <a:r>
              <a:rPr lang="sv-SE" sz="3200" dirty="0"/>
              <a:t> (</a:t>
            </a:r>
            <a:r>
              <a:rPr lang="sv-SE" sz="3200" dirty="0" err="1"/>
              <a:t>this</a:t>
            </a:r>
            <a:r>
              <a:rPr lang="sv-SE" sz="3200" dirty="0"/>
              <a:t> </a:t>
            </a:r>
            <a:r>
              <a:rPr lang="sv-SE" sz="3200" dirty="0" err="1"/>
              <a:t>proposal</a:t>
            </a:r>
            <a:r>
              <a:rPr lang="sv-SE" sz="3200" dirty="0"/>
              <a:t>, R0)</a:t>
            </a:r>
          </a:p>
          <a:p>
            <a:r>
              <a:rPr lang="sv-SE" sz="3200" dirty="0" err="1"/>
              <a:t>Using</a:t>
            </a:r>
            <a:r>
              <a:rPr lang="sv-SE" sz="3200" dirty="0"/>
              <a:t> a </a:t>
            </a:r>
            <a:r>
              <a:rPr lang="sv-SE" sz="3200" dirty="0" err="1"/>
              <a:t>generalized</a:t>
            </a:r>
            <a:r>
              <a:rPr lang="sv-SE" sz="3200" dirty="0"/>
              <a:t> CFO system (P2547++)</a:t>
            </a:r>
          </a:p>
        </p:txBody>
      </p:sp>
    </p:spTree>
    <p:extLst>
      <p:ext uri="{BB962C8B-B14F-4D97-AF65-F5344CB8AC3E}">
        <p14:creationId xmlns:p14="http://schemas.microsoft.com/office/powerpoint/2010/main" val="251970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Take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aways</a:t>
            </a:r>
            <a:r>
              <a:rPr lang="sv-SE" sz="4000" dirty="0">
                <a:solidFill>
                  <a:srgbClr val="FFFFFF"/>
                </a:solidFill>
              </a:rPr>
              <a:t> from the demo implementation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Optimizing</a:t>
            </a:r>
            <a:r>
              <a:rPr lang="sv-SE" sz="3200" dirty="0"/>
              <a:t> for !</a:t>
            </a:r>
            <a:r>
              <a:rPr lang="sv-SE" sz="3200" dirty="0" err="1"/>
              <a:t>can_allocate</a:t>
            </a:r>
            <a:r>
              <a:rPr lang="sv-SE" sz="3200" dirty="0"/>
              <a:t> is </a:t>
            </a:r>
            <a:r>
              <a:rPr lang="sv-SE" sz="3200" dirty="0" err="1"/>
              <a:t>fairly</a:t>
            </a:r>
            <a:r>
              <a:rPr lang="sv-SE" sz="3200" dirty="0"/>
              <a:t> </a:t>
            </a:r>
            <a:r>
              <a:rPr lang="sv-SE" sz="3200" dirty="0" err="1"/>
              <a:t>easy</a:t>
            </a:r>
            <a:r>
              <a:rPr lang="sv-SE" sz="3200" dirty="0"/>
              <a:t>.</a:t>
            </a:r>
          </a:p>
          <a:p>
            <a:r>
              <a:rPr lang="sv-SE" sz="3200" dirty="0"/>
              <a:t>A </a:t>
            </a:r>
            <a:r>
              <a:rPr lang="sv-SE" sz="3200" dirty="0" err="1"/>
              <a:t>mechanism</a:t>
            </a:r>
            <a:r>
              <a:rPr lang="sv-SE" sz="3200" dirty="0"/>
              <a:t> for </a:t>
            </a:r>
            <a:r>
              <a:rPr lang="sv-SE" sz="3200" dirty="0" err="1"/>
              <a:t>conditional</a:t>
            </a:r>
            <a:r>
              <a:rPr lang="sv-SE" sz="3200" dirty="0"/>
              <a:t> data </a:t>
            </a:r>
            <a:r>
              <a:rPr lang="sv-SE" sz="3200" dirty="0" err="1"/>
              <a:t>members</a:t>
            </a:r>
            <a:r>
              <a:rPr lang="sv-SE" sz="3200" dirty="0"/>
              <a:t> </a:t>
            </a:r>
            <a:r>
              <a:rPr lang="sv-SE" sz="3200" dirty="0" err="1"/>
              <a:t>would</a:t>
            </a:r>
            <a:r>
              <a:rPr lang="sv-SE" sz="3200" dirty="0"/>
              <a:t> be </a:t>
            </a:r>
            <a:r>
              <a:rPr lang="sv-SE" sz="3200" dirty="0" err="1"/>
              <a:t>nice</a:t>
            </a:r>
            <a:r>
              <a:rPr lang="sv-SE" sz="3200" dirty="0"/>
              <a:t>: </a:t>
            </a:r>
            <a:r>
              <a:rPr lang="sv-SE" sz="3200" i="1" dirty="0" err="1"/>
              <a:t>constraints</a:t>
            </a:r>
            <a:r>
              <a:rPr lang="sv-SE" sz="3200" i="1" dirty="0"/>
              <a:t> on data </a:t>
            </a:r>
            <a:r>
              <a:rPr lang="sv-SE" sz="3200" i="1" dirty="0" err="1"/>
              <a:t>members</a:t>
            </a:r>
            <a:r>
              <a:rPr lang="sv-SE" sz="3200" i="1" dirty="0"/>
              <a:t> </a:t>
            </a:r>
            <a:r>
              <a:rPr lang="sv-SE" sz="3200" i="1" dirty="0" err="1"/>
              <a:t>would</a:t>
            </a:r>
            <a:r>
              <a:rPr lang="sv-SE" sz="3200" i="1" dirty="0"/>
              <a:t> </a:t>
            </a:r>
            <a:r>
              <a:rPr lang="sv-SE" sz="3200" i="1" dirty="0" err="1"/>
              <a:t>solve</a:t>
            </a:r>
            <a:r>
              <a:rPr lang="sv-SE" sz="3200" i="1" dirty="0"/>
              <a:t> </a:t>
            </a:r>
            <a:r>
              <a:rPr lang="sv-SE" sz="3200" i="1" dirty="0" err="1"/>
              <a:t>this</a:t>
            </a:r>
            <a:r>
              <a:rPr lang="sv-SE" sz="3200" i="1" dirty="0"/>
              <a:t>.</a:t>
            </a:r>
            <a:endParaRPr lang="sv-SE" sz="3200" dirty="0"/>
          </a:p>
          <a:p>
            <a:r>
              <a:rPr lang="sv-SE" sz="3200" b="1" dirty="0" err="1"/>
              <a:t>if</a:t>
            </a:r>
            <a:r>
              <a:rPr lang="sv-SE" sz="3200" b="1" dirty="0"/>
              <a:t> </a:t>
            </a:r>
            <a:r>
              <a:rPr lang="sv-SE" sz="3200" b="1" dirty="0" err="1"/>
              <a:t>constexpr</a:t>
            </a:r>
            <a:r>
              <a:rPr lang="sv-SE" sz="3200" b="1" dirty="0"/>
              <a:t> </a:t>
            </a:r>
            <a:r>
              <a:rPr lang="sv-SE" sz="3200" dirty="0"/>
              <a:t>is </a:t>
            </a:r>
            <a:r>
              <a:rPr lang="sv-SE" sz="3200" dirty="0" err="1"/>
              <a:t>very</a:t>
            </a:r>
            <a:r>
              <a:rPr lang="sv-SE" sz="3200" dirty="0"/>
              <a:t> </a:t>
            </a:r>
            <a:r>
              <a:rPr lang="sv-SE" sz="3200" dirty="0" err="1"/>
              <a:t>handy</a:t>
            </a:r>
            <a:r>
              <a:rPr lang="sv-SE" sz="3200" dirty="0"/>
              <a:t> to </a:t>
            </a:r>
            <a:r>
              <a:rPr lang="sv-SE" sz="3200" dirty="0" err="1"/>
              <a:t>select</a:t>
            </a:r>
            <a:r>
              <a:rPr lang="sv-SE" sz="3200" dirty="0"/>
              <a:t> implementation.</a:t>
            </a:r>
          </a:p>
          <a:p>
            <a:r>
              <a:rPr lang="sv-SE" sz="3200" dirty="0" err="1"/>
              <a:t>Move</a:t>
            </a:r>
            <a:r>
              <a:rPr lang="sv-SE" sz="3200" dirty="0"/>
              <a:t> and copy is the </a:t>
            </a:r>
            <a:r>
              <a:rPr lang="sv-SE" sz="3200" dirty="0" err="1"/>
              <a:t>only</a:t>
            </a:r>
            <a:r>
              <a:rPr lang="sv-SE" sz="3200" dirty="0"/>
              <a:t> </a:t>
            </a:r>
            <a:r>
              <a:rPr lang="sv-SE" sz="3200" dirty="0" err="1"/>
              <a:t>somewhat</a:t>
            </a:r>
            <a:r>
              <a:rPr lang="sv-SE" sz="3200" dirty="0"/>
              <a:t> </a:t>
            </a:r>
            <a:r>
              <a:rPr lang="sv-SE" sz="3200" dirty="0" err="1"/>
              <a:t>complex</a:t>
            </a:r>
            <a:r>
              <a:rPr lang="sv-SE" sz="3200" dirty="0"/>
              <a:t> </a:t>
            </a:r>
            <a:r>
              <a:rPr lang="sv-SE" sz="3200" dirty="0" err="1"/>
              <a:t>functionality</a:t>
            </a:r>
            <a:r>
              <a:rPr lang="sv-SE" sz="3200" dirty="0"/>
              <a:t> to </a:t>
            </a:r>
            <a:r>
              <a:rPr lang="sv-SE" sz="3200" dirty="0" err="1"/>
              <a:t>implement</a:t>
            </a:r>
            <a:r>
              <a:rPr lang="sv-SE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326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Concerns</a:t>
            </a:r>
            <a:r>
              <a:rPr lang="sv-SE" sz="4000" dirty="0">
                <a:solidFill>
                  <a:srgbClr val="FFFFFF"/>
                </a:solidFill>
              </a:rPr>
              <a:t> for </a:t>
            </a:r>
            <a:r>
              <a:rPr lang="sv-SE" sz="4000" dirty="0" err="1">
                <a:solidFill>
                  <a:srgbClr val="FFFFFF"/>
                </a:solidFill>
              </a:rPr>
              <a:t>freestanding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53984"/>
            <a:ext cx="9724031" cy="4871259"/>
          </a:xfrm>
        </p:spPr>
        <p:txBody>
          <a:bodyPr anchor="ctr">
            <a:normAutofit fontScale="92500" lnSpcReduction="10000"/>
          </a:bodyPr>
          <a:lstStyle/>
          <a:p>
            <a:r>
              <a:rPr lang="sv-SE" sz="3200" b="1" dirty="0" err="1"/>
              <a:t>static_vector</a:t>
            </a:r>
            <a:r>
              <a:rPr lang="sv-SE" sz="3200" b="1" dirty="0"/>
              <a:t> </a:t>
            </a:r>
            <a:r>
              <a:rPr lang="sv-SE" sz="3200" dirty="0" err="1"/>
              <a:t>can</a:t>
            </a:r>
            <a:r>
              <a:rPr lang="sv-SE" sz="3200" dirty="0"/>
              <a:t> </a:t>
            </a:r>
            <a:r>
              <a:rPr lang="sv-SE" sz="3200" dirty="0" err="1"/>
              <a:t>easily</a:t>
            </a:r>
            <a:r>
              <a:rPr lang="sv-SE" sz="3200" dirty="0"/>
              <a:t> be part </a:t>
            </a:r>
            <a:r>
              <a:rPr lang="sv-SE" sz="3200" dirty="0" err="1"/>
              <a:t>of</a:t>
            </a:r>
            <a:r>
              <a:rPr lang="sv-SE" sz="3200" dirty="0"/>
              <a:t> ’</a:t>
            </a:r>
            <a:r>
              <a:rPr lang="sv-SE" sz="3200" dirty="0" err="1"/>
              <a:t>freestanding</a:t>
            </a:r>
            <a:r>
              <a:rPr lang="sv-SE" sz="3200" dirty="0"/>
              <a:t>’.</a:t>
            </a:r>
          </a:p>
          <a:p>
            <a:r>
              <a:rPr lang="sv-SE" sz="3200" dirty="0"/>
              <a:t>It is </a:t>
            </a:r>
            <a:r>
              <a:rPr lang="sv-SE" sz="3200" dirty="0" err="1"/>
              <a:t>unclear</a:t>
            </a:r>
            <a:r>
              <a:rPr lang="sv-SE" sz="3200" dirty="0"/>
              <a:t> </a:t>
            </a:r>
            <a:r>
              <a:rPr lang="sv-SE" sz="3200" dirty="0" err="1"/>
              <a:t>whether</a:t>
            </a:r>
            <a:r>
              <a:rPr lang="sv-SE" sz="3200" dirty="0"/>
              <a:t> </a:t>
            </a:r>
            <a:r>
              <a:rPr lang="sv-SE" sz="3200" dirty="0" err="1"/>
              <a:t>this</a:t>
            </a:r>
            <a:r>
              <a:rPr lang="sv-SE" sz="3200" dirty="0"/>
              <a:t> is </a:t>
            </a:r>
            <a:r>
              <a:rPr lang="sv-SE" sz="3200" dirty="0" err="1"/>
              <a:t>possible</a:t>
            </a:r>
            <a:r>
              <a:rPr lang="sv-SE" sz="3200" dirty="0"/>
              <a:t> for </a:t>
            </a:r>
            <a:r>
              <a:rPr lang="sv-SE" sz="3200" b="1" dirty="0" err="1"/>
              <a:t>vector</a:t>
            </a:r>
            <a:r>
              <a:rPr lang="sv-SE" sz="3200" dirty="0"/>
              <a:t>, </a:t>
            </a:r>
            <a:r>
              <a:rPr lang="sv-SE" sz="3200" dirty="0" err="1"/>
              <a:t>even</a:t>
            </a:r>
            <a:r>
              <a:rPr lang="sv-SE" sz="3200" dirty="0"/>
              <a:t> </a:t>
            </a:r>
            <a:r>
              <a:rPr lang="sv-SE" sz="3200" dirty="0" err="1"/>
              <a:t>if</a:t>
            </a:r>
            <a:r>
              <a:rPr lang="sv-SE" sz="3200" dirty="0"/>
              <a:t> a non-</a:t>
            </a:r>
            <a:r>
              <a:rPr lang="sv-SE" sz="3200" dirty="0" err="1"/>
              <a:t>throwing</a:t>
            </a:r>
            <a:r>
              <a:rPr lang="sv-SE" sz="3200" dirty="0"/>
              <a:t> </a:t>
            </a:r>
            <a:r>
              <a:rPr lang="sv-SE" sz="3200" dirty="0" err="1"/>
              <a:t>allocator</a:t>
            </a:r>
            <a:r>
              <a:rPr lang="sv-SE" sz="3200" dirty="0"/>
              <a:t> is </a:t>
            </a:r>
            <a:r>
              <a:rPr lang="sv-SE" sz="3200" dirty="0" err="1"/>
              <a:t>used</a:t>
            </a:r>
            <a:r>
              <a:rPr lang="sv-SE" sz="3200" dirty="0"/>
              <a:t> (and T </a:t>
            </a:r>
            <a:r>
              <a:rPr lang="sv-SE" sz="3200" dirty="0" err="1"/>
              <a:t>that</a:t>
            </a:r>
            <a:r>
              <a:rPr lang="sv-SE" sz="3200" dirty="0"/>
              <a:t> </a:t>
            </a:r>
            <a:r>
              <a:rPr lang="sv-SE" sz="3200" dirty="0" err="1"/>
              <a:t>doesn’t</a:t>
            </a:r>
            <a:r>
              <a:rPr lang="sv-SE" sz="3200" dirty="0"/>
              <a:t> </a:t>
            </a:r>
            <a:r>
              <a:rPr lang="sv-SE" sz="3200" dirty="0" err="1"/>
              <a:t>throw</a:t>
            </a:r>
            <a:r>
              <a:rPr lang="sv-SE" sz="3200" dirty="0"/>
              <a:t> </a:t>
            </a:r>
            <a:r>
              <a:rPr lang="sv-SE" sz="3200" dirty="0" err="1"/>
              <a:t>during</a:t>
            </a:r>
            <a:r>
              <a:rPr lang="sv-SE" sz="3200" dirty="0"/>
              <a:t> copy).</a:t>
            </a:r>
          </a:p>
          <a:p>
            <a:r>
              <a:rPr lang="sv-SE" sz="3200" dirty="0"/>
              <a:t>It </a:t>
            </a:r>
            <a:r>
              <a:rPr lang="sv-SE" sz="3200" dirty="0" err="1"/>
              <a:t>seems</a:t>
            </a:r>
            <a:r>
              <a:rPr lang="sv-SE" sz="3200" dirty="0"/>
              <a:t> like ”</a:t>
            </a:r>
            <a:r>
              <a:rPr lang="sv-SE" sz="3200" dirty="0" err="1"/>
              <a:t>conditionally</a:t>
            </a:r>
            <a:r>
              <a:rPr lang="sv-SE" sz="3200" dirty="0"/>
              <a:t> </a:t>
            </a:r>
            <a:r>
              <a:rPr lang="sv-SE" sz="3200" dirty="0" err="1"/>
              <a:t>freestanding</a:t>
            </a:r>
            <a:r>
              <a:rPr lang="sv-SE" sz="3200" dirty="0"/>
              <a:t> </a:t>
            </a:r>
            <a:r>
              <a:rPr lang="sv-SE" sz="3200" dirty="0" err="1"/>
              <a:t>vector</a:t>
            </a:r>
            <a:r>
              <a:rPr lang="sv-SE" sz="3200" dirty="0"/>
              <a:t>” </a:t>
            </a:r>
            <a:r>
              <a:rPr lang="sv-SE" sz="3200" dirty="0" err="1"/>
              <a:t>may</a:t>
            </a:r>
            <a:r>
              <a:rPr lang="sv-SE" sz="3200" dirty="0"/>
              <a:t> be hard as </a:t>
            </a:r>
            <a:r>
              <a:rPr lang="sv-SE" sz="3200" dirty="0" err="1"/>
              <a:t>there</a:t>
            </a:r>
            <a:r>
              <a:rPr lang="sv-SE" sz="3200" dirty="0"/>
              <a:t> </a:t>
            </a:r>
            <a:r>
              <a:rPr lang="sv-SE" sz="3200" dirty="0" err="1"/>
              <a:t>may</a:t>
            </a:r>
            <a:r>
              <a:rPr lang="sv-SE" sz="3200" dirty="0"/>
              <a:t> be </a:t>
            </a:r>
            <a:r>
              <a:rPr lang="sv-SE" sz="3200" dirty="0" err="1"/>
              <a:t>throw</a:t>
            </a:r>
            <a:r>
              <a:rPr lang="sv-SE" sz="3200" dirty="0"/>
              <a:t>/</a:t>
            </a:r>
            <a:r>
              <a:rPr lang="sv-SE" sz="3200" dirty="0" err="1"/>
              <a:t>catch</a:t>
            </a:r>
            <a:r>
              <a:rPr lang="sv-SE" sz="3200" dirty="0"/>
              <a:t> </a:t>
            </a:r>
            <a:r>
              <a:rPr lang="sv-SE" sz="3200" dirty="0" err="1"/>
              <a:t>constructs</a:t>
            </a:r>
            <a:r>
              <a:rPr lang="sv-SE" sz="3200" dirty="0"/>
              <a:t> </a:t>
            </a:r>
            <a:r>
              <a:rPr lang="sv-SE" sz="3200" dirty="0" err="1"/>
              <a:t>needed</a:t>
            </a:r>
            <a:r>
              <a:rPr lang="sv-SE" sz="3200" dirty="0"/>
              <a:t> to </a:t>
            </a:r>
            <a:r>
              <a:rPr lang="sv-SE" sz="3200" dirty="0" err="1"/>
              <a:t>handle</a:t>
            </a:r>
            <a:r>
              <a:rPr lang="sv-SE" sz="3200" dirty="0"/>
              <a:t> T </a:t>
            </a:r>
            <a:r>
              <a:rPr lang="sv-SE" sz="3200" dirty="0" err="1"/>
              <a:t>constructor</a:t>
            </a:r>
            <a:r>
              <a:rPr lang="sv-SE" sz="3200" dirty="0"/>
              <a:t> </a:t>
            </a:r>
            <a:r>
              <a:rPr lang="sv-SE" sz="3200" dirty="0" err="1"/>
              <a:t>exceptions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Are</a:t>
            </a:r>
            <a:r>
              <a:rPr lang="sv-SE" sz="3200" dirty="0"/>
              <a:t> </a:t>
            </a:r>
            <a:r>
              <a:rPr lang="sv-SE" sz="3200" dirty="0" err="1"/>
              <a:t>throw</a:t>
            </a:r>
            <a:r>
              <a:rPr lang="sv-SE" sz="3200" dirty="0"/>
              <a:t>/try-</a:t>
            </a:r>
            <a:r>
              <a:rPr lang="sv-SE" sz="3200" dirty="0" err="1"/>
              <a:t>catch</a:t>
            </a:r>
            <a:r>
              <a:rPr lang="sv-SE" sz="3200" dirty="0"/>
              <a:t> </a:t>
            </a:r>
            <a:r>
              <a:rPr lang="sv-SE" sz="3200" dirty="0" err="1"/>
              <a:t>allowed</a:t>
            </a:r>
            <a:r>
              <a:rPr lang="sv-SE" sz="3200" dirty="0"/>
              <a:t> in a non-taken </a:t>
            </a:r>
            <a:r>
              <a:rPr lang="sv-SE" sz="3200" b="1" dirty="0" err="1"/>
              <a:t>if</a:t>
            </a:r>
            <a:r>
              <a:rPr lang="sv-SE" sz="3200" b="1" dirty="0"/>
              <a:t> </a:t>
            </a:r>
            <a:r>
              <a:rPr lang="sv-SE" sz="3200" b="1" dirty="0" err="1"/>
              <a:t>constexpr</a:t>
            </a:r>
            <a:r>
              <a:rPr lang="sv-SE" sz="3200" b="1" dirty="0"/>
              <a:t> </a:t>
            </a:r>
            <a:r>
              <a:rPr lang="sv-SE" sz="3200" dirty="0" err="1"/>
              <a:t>branch</a:t>
            </a:r>
            <a:r>
              <a:rPr lang="sv-SE" sz="3200" dirty="0"/>
              <a:t> </a:t>
            </a:r>
            <a:r>
              <a:rPr lang="sv-SE" sz="3200" dirty="0" err="1"/>
              <a:t>when</a:t>
            </a:r>
            <a:r>
              <a:rPr lang="sv-SE" sz="3200" dirty="0"/>
              <a:t> </a:t>
            </a:r>
            <a:r>
              <a:rPr lang="sv-SE" sz="3200" dirty="0" err="1"/>
              <a:t>compiling</a:t>
            </a:r>
            <a:r>
              <a:rPr lang="sv-SE" sz="3200" dirty="0"/>
              <a:t> </a:t>
            </a:r>
            <a:r>
              <a:rPr lang="sv-SE" sz="3200" dirty="0" err="1"/>
              <a:t>without</a:t>
            </a:r>
            <a:r>
              <a:rPr lang="sv-SE" sz="3200" dirty="0"/>
              <a:t> </a:t>
            </a:r>
            <a:r>
              <a:rPr lang="sv-SE" sz="3200" dirty="0" err="1"/>
              <a:t>exceptions</a:t>
            </a:r>
            <a:r>
              <a:rPr lang="sv-SE" sz="3200" dirty="0"/>
              <a:t>?</a:t>
            </a:r>
          </a:p>
          <a:p>
            <a:r>
              <a:rPr lang="sv-SE" sz="3200" dirty="0"/>
              <a:t>New </a:t>
            </a:r>
            <a:r>
              <a:rPr lang="sv-SE" sz="3200" dirty="0" err="1"/>
              <a:t>trait</a:t>
            </a:r>
            <a:r>
              <a:rPr lang="sv-SE" sz="3200" dirty="0"/>
              <a:t> for non-</a:t>
            </a:r>
            <a:r>
              <a:rPr lang="sv-SE" sz="3200" dirty="0" err="1"/>
              <a:t>throwing</a:t>
            </a:r>
            <a:r>
              <a:rPr lang="sv-SE" sz="3200" dirty="0"/>
              <a:t> </a:t>
            </a:r>
            <a:r>
              <a:rPr lang="sv-SE" sz="3200" dirty="0" err="1"/>
              <a:t>allocator</a:t>
            </a:r>
            <a:r>
              <a:rPr lang="sv-SE" sz="3200" dirty="0"/>
              <a:t> </a:t>
            </a:r>
            <a:r>
              <a:rPr lang="sv-SE" sz="3200" dirty="0" err="1"/>
              <a:t>may</a:t>
            </a:r>
            <a:r>
              <a:rPr lang="sv-SE" sz="3200" dirty="0"/>
              <a:t> </a:t>
            </a:r>
            <a:r>
              <a:rPr lang="sv-SE" sz="3200" dirty="0" err="1"/>
              <a:t>allow</a:t>
            </a:r>
            <a:r>
              <a:rPr lang="sv-SE" sz="3200" dirty="0"/>
              <a:t> </a:t>
            </a:r>
            <a:r>
              <a:rPr lang="sv-SE" sz="3200" dirty="0" err="1"/>
              <a:t>some</a:t>
            </a:r>
            <a:r>
              <a:rPr lang="sv-SE" sz="3200" dirty="0"/>
              <a:t> </a:t>
            </a:r>
            <a:r>
              <a:rPr lang="sv-SE" sz="3200" dirty="0" err="1"/>
              <a:t>optimizations</a:t>
            </a:r>
            <a:r>
              <a:rPr lang="sv-SE" sz="3200" dirty="0"/>
              <a:t>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956286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Conclusion</a:t>
            </a:r>
            <a:r>
              <a:rPr lang="sv-SE" sz="4000" dirty="0">
                <a:solidFill>
                  <a:srgbClr val="FFFFFF"/>
                </a:solidFill>
              </a:rPr>
              <a:t>, status, </a:t>
            </a:r>
            <a:r>
              <a:rPr lang="sv-SE" sz="4000" dirty="0" err="1">
                <a:solidFill>
                  <a:srgbClr val="FFFFFF"/>
                </a:solidFill>
              </a:rPr>
              <a:t>discussions</a:t>
            </a:r>
            <a:r>
              <a:rPr lang="sv-SE" sz="4000" dirty="0">
                <a:solidFill>
                  <a:srgbClr val="FFFFFF"/>
                </a:solidFill>
              </a:rPr>
              <a:t>.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4074290"/>
          </a:xfrm>
        </p:spPr>
        <p:txBody>
          <a:bodyPr anchor="ctr">
            <a:normAutofit fontScale="92500" lnSpcReduction="20000"/>
          </a:bodyPr>
          <a:lstStyle/>
          <a:p>
            <a:r>
              <a:rPr lang="sv-SE" sz="3200" dirty="0"/>
              <a:t>It is </a:t>
            </a:r>
            <a:r>
              <a:rPr lang="sv-SE" sz="3200" dirty="0" err="1"/>
              <a:t>possible</a:t>
            </a:r>
            <a:r>
              <a:rPr lang="sv-SE" sz="3200" dirty="0"/>
              <a:t> to </a:t>
            </a:r>
            <a:r>
              <a:rPr lang="sv-SE" sz="3200" dirty="0" err="1"/>
              <a:t>reuse</a:t>
            </a:r>
            <a:r>
              <a:rPr lang="sv-SE" sz="3200" dirty="0"/>
              <a:t> </a:t>
            </a:r>
            <a:r>
              <a:rPr lang="sv-SE" sz="3200" dirty="0" err="1"/>
              <a:t>vector</a:t>
            </a:r>
            <a:r>
              <a:rPr lang="sv-SE" sz="3200" dirty="0"/>
              <a:t> for </a:t>
            </a:r>
            <a:r>
              <a:rPr lang="sv-SE" sz="3200" dirty="0" err="1"/>
              <a:t>static</a:t>
            </a:r>
            <a:r>
              <a:rPr lang="sv-SE" sz="3200" dirty="0"/>
              <a:t>- and </a:t>
            </a:r>
            <a:r>
              <a:rPr lang="sv-SE" sz="3200" dirty="0" err="1"/>
              <a:t>sbo</a:t>
            </a:r>
            <a:r>
              <a:rPr lang="sv-SE" sz="3200" dirty="0"/>
              <a:t> </a:t>
            </a:r>
            <a:r>
              <a:rPr lang="sv-SE" sz="3200" dirty="0" err="1"/>
              <a:t>cases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Where</a:t>
            </a:r>
            <a:r>
              <a:rPr lang="sv-SE" sz="3200" dirty="0"/>
              <a:t> to </a:t>
            </a:r>
            <a:r>
              <a:rPr lang="sv-SE" sz="3200" dirty="0" err="1"/>
              <a:t>put</a:t>
            </a:r>
            <a:r>
              <a:rPr lang="sv-SE" sz="3200" dirty="0"/>
              <a:t> the new </a:t>
            </a:r>
            <a:r>
              <a:rPr lang="sv-SE" sz="3200" dirty="0" err="1"/>
              <a:t>traits</a:t>
            </a:r>
            <a:r>
              <a:rPr lang="sv-SE" sz="3200" dirty="0"/>
              <a:t>? </a:t>
            </a:r>
            <a:r>
              <a:rPr lang="sv-SE" sz="3200"/>
              <a:t>(cf P2652).</a:t>
            </a:r>
            <a:endParaRPr lang="sv-SE" sz="3200" dirty="0"/>
          </a:p>
          <a:p>
            <a:r>
              <a:rPr lang="sv-SE" sz="3200" dirty="0"/>
              <a:t>The new </a:t>
            </a:r>
            <a:r>
              <a:rPr lang="sv-SE" sz="3200" dirty="0" err="1"/>
              <a:t>allocators</a:t>
            </a:r>
            <a:r>
              <a:rPr lang="sv-SE" sz="3200" dirty="0"/>
              <a:t> </a:t>
            </a:r>
            <a:r>
              <a:rPr lang="sv-SE" sz="3200" dirty="0" err="1"/>
              <a:t>compose</a:t>
            </a:r>
            <a:r>
              <a:rPr lang="sv-SE" sz="3200" dirty="0"/>
              <a:t> </a:t>
            </a:r>
            <a:r>
              <a:rPr lang="sv-SE" sz="3200" dirty="0" err="1"/>
              <a:t>well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Useful</a:t>
            </a:r>
            <a:r>
              <a:rPr lang="sv-SE" sz="3200" dirty="0"/>
              <a:t> for </a:t>
            </a:r>
            <a:r>
              <a:rPr lang="sv-SE" sz="3200" dirty="0" err="1"/>
              <a:t>anything</a:t>
            </a:r>
            <a:r>
              <a:rPr lang="sv-SE" sz="3200" dirty="0"/>
              <a:t> </a:t>
            </a:r>
            <a:r>
              <a:rPr lang="sv-SE" sz="3200" dirty="0" err="1"/>
              <a:t>allocating</a:t>
            </a:r>
            <a:r>
              <a:rPr lang="sv-SE" sz="3200" dirty="0"/>
              <a:t> like a </a:t>
            </a:r>
            <a:r>
              <a:rPr lang="sv-SE" sz="3200" dirty="0" err="1"/>
              <a:t>vector</a:t>
            </a:r>
            <a:r>
              <a:rPr lang="sv-SE" sz="3200" dirty="0"/>
              <a:t>.</a:t>
            </a:r>
          </a:p>
          <a:p>
            <a:r>
              <a:rPr lang="sv-SE" sz="3200" dirty="0"/>
              <a:t>Implementation sketch at: </a:t>
            </a:r>
            <a:r>
              <a:rPr lang="sv-SE" sz="3200" u="sng" dirty="0"/>
              <a:t>github.com/</a:t>
            </a:r>
            <a:r>
              <a:rPr lang="sv-SE" sz="3200" u="sng" dirty="0" err="1"/>
              <a:t>BengtGustafsson</a:t>
            </a:r>
            <a:r>
              <a:rPr lang="sv-SE" sz="3200" u="sng" dirty="0"/>
              <a:t>/</a:t>
            </a:r>
            <a:r>
              <a:rPr lang="sv-SE" sz="3200" u="sng" dirty="0" err="1"/>
              <a:t>isocpp-proposals</a:t>
            </a:r>
            <a:endParaRPr lang="sv-SE" sz="3200" u="sng" dirty="0"/>
          </a:p>
          <a:p>
            <a:r>
              <a:rPr lang="sv-SE" sz="3200" dirty="0"/>
              <a:t>Is </a:t>
            </a:r>
            <a:r>
              <a:rPr lang="sv-SE" sz="3200" dirty="0" err="1"/>
              <a:t>this</a:t>
            </a:r>
            <a:r>
              <a:rPr lang="sv-SE" sz="3200" dirty="0"/>
              <a:t> a </a:t>
            </a:r>
            <a:r>
              <a:rPr lang="sv-SE" sz="3200" dirty="0" err="1"/>
              <a:t>way</a:t>
            </a:r>
            <a:r>
              <a:rPr lang="sv-SE" sz="3200" dirty="0"/>
              <a:t> forward or </a:t>
            </a:r>
            <a:r>
              <a:rPr lang="sv-SE" sz="3200" dirty="0" err="1"/>
              <a:t>should</a:t>
            </a:r>
            <a:r>
              <a:rPr lang="sv-SE" sz="3200" dirty="0"/>
              <a:t> </a:t>
            </a:r>
            <a:r>
              <a:rPr lang="sv-SE" sz="3200" dirty="0" err="1"/>
              <a:t>we</a:t>
            </a:r>
            <a:r>
              <a:rPr lang="sv-SE" sz="3200" dirty="0"/>
              <a:t> stick to </a:t>
            </a:r>
            <a:r>
              <a:rPr lang="sv-SE" sz="3200" dirty="0" err="1"/>
              <a:t>static_vector</a:t>
            </a:r>
            <a:r>
              <a:rPr lang="sv-SE" sz="3200" dirty="0"/>
              <a:t> and </a:t>
            </a:r>
            <a:r>
              <a:rPr lang="sv-SE" sz="3200" dirty="0" err="1"/>
              <a:t>maybe</a:t>
            </a:r>
            <a:r>
              <a:rPr lang="sv-SE" sz="3200" dirty="0"/>
              <a:t> later </a:t>
            </a:r>
            <a:r>
              <a:rPr lang="sv-SE" sz="3200" dirty="0" err="1"/>
              <a:t>sbo_vector</a:t>
            </a:r>
            <a:r>
              <a:rPr lang="sv-SE" sz="3200" dirty="0"/>
              <a:t>?</a:t>
            </a:r>
          </a:p>
          <a:p>
            <a:r>
              <a:rPr lang="sv-SE" sz="3200" dirty="0" err="1"/>
              <a:t>Thoughts</a:t>
            </a:r>
            <a:r>
              <a:rPr lang="sv-SE" sz="3200" dirty="0"/>
              <a:t> on </a:t>
            </a:r>
            <a:r>
              <a:rPr lang="sv-SE" sz="3200" dirty="0" err="1"/>
              <a:t>freestanding</a:t>
            </a:r>
            <a:r>
              <a:rPr lang="sv-SE" sz="3200" dirty="0"/>
              <a:t>?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4229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Presentation </a:t>
            </a:r>
            <a:r>
              <a:rPr lang="sv-SE" sz="4000" dirty="0" err="1">
                <a:solidFill>
                  <a:srgbClr val="FFFFFF"/>
                </a:solidFill>
              </a:rPr>
              <a:t>contents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Rationale</a:t>
            </a:r>
            <a:endParaRPr lang="sv-SE" sz="3200" dirty="0"/>
          </a:p>
          <a:p>
            <a:r>
              <a:rPr lang="sv-SE" sz="3200" dirty="0" err="1"/>
              <a:t>Rules</a:t>
            </a:r>
            <a:r>
              <a:rPr lang="sv-SE" sz="3200" dirty="0"/>
              <a:t> for </a:t>
            </a:r>
            <a:r>
              <a:rPr lang="sv-SE" sz="3200" dirty="0" err="1"/>
              <a:t>vector</a:t>
            </a:r>
            <a:r>
              <a:rPr lang="sv-SE" sz="3200" dirty="0"/>
              <a:t> to </a:t>
            </a:r>
            <a:r>
              <a:rPr lang="sv-SE" sz="3200" dirty="0" err="1"/>
              <a:t>follow</a:t>
            </a:r>
            <a:endParaRPr lang="sv-SE" sz="3200" dirty="0"/>
          </a:p>
          <a:p>
            <a:r>
              <a:rPr lang="sv-SE" sz="3200" dirty="0"/>
              <a:t>A </a:t>
            </a:r>
            <a:r>
              <a:rPr lang="sv-SE" sz="3200" dirty="0" err="1"/>
              <a:t>few</a:t>
            </a:r>
            <a:r>
              <a:rPr lang="sv-SE" sz="3200" dirty="0"/>
              <a:t> new </a:t>
            </a:r>
            <a:r>
              <a:rPr lang="sv-SE" sz="3200" dirty="0" err="1"/>
              <a:t>allocator</a:t>
            </a:r>
            <a:r>
              <a:rPr lang="sv-SE" sz="3200" dirty="0"/>
              <a:t> </a:t>
            </a:r>
            <a:r>
              <a:rPr lang="sv-SE" sz="3200" dirty="0" err="1"/>
              <a:t>traits</a:t>
            </a:r>
            <a:endParaRPr lang="sv-SE" sz="3200" dirty="0"/>
          </a:p>
          <a:p>
            <a:r>
              <a:rPr lang="sv-SE" sz="3200" dirty="0" err="1"/>
              <a:t>Some</a:t>
            </a:r>
            <a:r>
              <a:rPr lang="sv-SE" sz="3200" dirty="0"/>
              <a:t> </a:t>
            </a:r>
            <a:r>
              <a:rPr lang="sv-SE" sz="3200" dirty="0" err="1"/>
              <a:t>allocators</a:t>
            </a:r>
            <a:r>
              <a:rPr lang="sv-SE" sz="3200" dirty="0"/>
              <a:t> to </a:t>
            </a:r>
            <a:r>
              <a:rPr lang="sv-SE" sz="3200" dirty="0" err="1"/>
              <a:t>implement</a:t>
            </a:r>
            <a:r>
              <a:rPr lang="sv-SE" sz="3200" dirty="0"/>
              <a:t> </a:t>
            </a:r>
            <a:r>
              <a:rPr lang="sv-SE" sz="3200" dirty="0" err="1"/>
              <a:t>static</a:t>
            </a:r>
            <a:r>
              <a:rPr lang="sv-SE" sz="3200" dirty="0"/>
              <a:t> and </a:t>
            </a:r>
            <a:r>
              <a:rPr lang="sv-SE" sz="3200" dirty="0" err="1"/>
              <a:t>sbo</a:t>
            </a:r>
            <a:r>
              <a:rPr lang="sv-SE" sz="3200" dirty="0"/>
              <a:t> </a:t>
            </a:r>
            <a:r>
              <a:rPr lang="sv-SE" sz="3200" dirty="0" err="1"/>
              <a:t>vectors</a:t>
            </a:r>
            <a:endParaRPr lang="sv-SE" sz="3200" dirty="0"/>
          </a:p>
          <a:p>
            <a:r>
              <a:rPr lang="sv-SE" sz="3200" dirty="0" err="1"/>
              <a:t>Convenient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</a:t>
            </a:r>
            <a:r>
              <a:rPr lang="sv-SE" sz="3200" dirty="0" err="1"/>
              <a:t>aliases</a:t>
            </a:r>
            <a:endParaRPr lang="sv-SE" sz="3200" dirty="0"/>
          </a:p>
          <a:p>
            <a:r>
              <a:rPr lang="sv-SE" sz="3200" dirty="0"/>
              <a:t>Extension </a:t>
            </a:r>
            <a:r>
              <a:rPr lang="sv-SE" sz="3200" dirty="0" err="1"/>
              <a:t>of</a:t>
            </a:r>
            <a:r>
              <a:rPr lang="sv-SE" sz="3200" dirty="0"/>
              <a:t> copy/</a:t>
            </a:r>
            <a:r>
              <a:rPr lang="sv-SE" sz="3200" dirty="0" err="1"/>
              <a:t>move</a:t>
            </a:r>
            <a:r>
              <a:rPr lang="sv-SE" sz="3200" dirty="0"/>
              <a:t> to </a:t>
            </a:r>
            <a:r>
              <a:rPr lang="sv-SE" sz="3200" dirty="0" err="1"/>
              <a:t>allow</a:t>
            </a:r>
            <a:r>
              <a:rPr lang="sv-SE" sz="3200" dirty="0"/>
              <a:t> different </a:t>
            </a:r>
            <a:r>
              <a:rPr lang="sv-SE" sz="3200" dirty="0" err="1"/>
              <a:t>allocators</a:t>
            </a:r>
            <a:endParaRPr lang="sv-SE" sz="3200" dirty="0"/>
          </a:p>
          <a:p>
            <a:r>
              <a:rPr lang="sv-SE" sz="3200" dirty="0" err="1"/>
              <a:t>Freestanding</a:t>
            </a:r>
            <a:r>
              <a:rPr lang="sv-SE" sz="3200" dirty="0"/>
              <a:t>?</a:t>
            </a:r>
          </a:p>
          <a:p>
            <a:r>
              <a:rPr lang="sv-SE" sz="3200" dirty="0" err="1"/>
              <a:t>Conclusions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785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Rationale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85000" lnSpcReduction="20000"/>
          </a:bodyPr>
          <a:lstStyle/>
          <a:p>
            <a:endParaRPr lang="sv-SE" sz="3200" dirty="0"/>
          </a:p>
          <a:p>
            <a:r>
              <a:rPr lang="sv-SE" sz="3200" dirty="0" err="1"/>
              <a:t>We</a:t>
            </a:r>
            <a:r>
              <a:rPr lang="sv-SE" sz="3200" dirty="0"/>
              <a:t> </a:t>
            </a:r>
            <a:r>
              <a:rPr lang="sv-SE" sz="3200" dirty="0" err="1"/>
              <a:t>see</a:t>
            </a:r>
            <a:r>
              <a:rPr lang="sv-SE" sz="3200" dirty="0"/>
              <a:t> </a:t>
            </a:r>
            <a:r>
              <a:rPr lang="sv-SE" sz="3200" dirty="0" err="1"/>
              <a:t>demand</a:t>
            </a:r>
            <a:r>
              <a:rPr lang="sv-SE" sz="3200" dirty="0"/>
              <a:t> for </a:t>
            </a:r>
            <a:r>
              <a:rPr lang="sv-SE" sz="3200" dirty="0" err="1"/>
              <a:t>static_vector</a:t>
            </a:r>
            <a:r>
              <a:rPr lang="sv-SE" sz="3200" dirty="0"/>
              <a:t> and </a:t>
            </a:r>
            <a:r>
              <a:rPr lang="sv-SE" sz="3200" dirty="0" err="1"/>
              <a:t>sbo-enabled</a:t>
            </a:r>
            <a:r>
              <a:rPr lang="sv-SE" sz="3200" dirty="0"/>
              <a:t> </a:t>
            </a:r>
            <a:r>
              <a:rPr lang="sv-SE" sz="3200" dirty="0" err="1"/>
              <a:t>vector</a:t>
            </a:r>
            <a:endParaRPr lang="sv-SE" sz="3200" dirty="0"/>
          </a:p>
          <a:p>
            <a:r>
              <a:rPr lang="sv-SE" sz="3200" dirty="0" err="1"/>
              <a:t>Why</a:t>
            </a:r>
            <a:r>
              <a:rPr lang="sv-SE" sz="3200" dirty="0"/>
              <a:t> </a:t>
            </a:r>
            <a:r>
              <a:rPr lang="sv-SE" sz="3200" dirty="0" err="1"/>
              <a:t>don’t</a:t>
            </a:r>
            <a:r>
              <a:rPr lang="sv-SE" sz="3200" dirty="0"/>
              <a:t> </a:t>
            </a:r>
            <a:r>
              <a:rPr lang="sv-SE" sz="3200" dirty="0" err="1"/>
              <a:t>we</a:t>
            </a:r>
            <a:r>
              <a:rPr lang="sv-SE" sz="3200" dirty="0"/>
              <a:t> </a:t>
            </a:r>
            <a:r>
              <a:rPr lang="sv-SE" sz="3200" dirty="0" err="1"/>
              <a:t>use</a:t>
            </a:r>
            <a:r>
              <a:rPr lang="sv-SE" sz="3200" dirty="0"/>
              <a:t> the </a:t>
            </a:r>
            <a:r>
              <a:rPr lang="sv-SE" sz="3200" b="1" dirty="0" err="1"/>
              <a:t>vector</a:t>
            </a:r>
            <a:r>
              <a:rPr lang="sv-SE" sz="3200" dirty="0"/>
              <a:t> </a:t>
            </a:r>
            <a:r>
              <a:rPr lang="sv-SE" sz="3200" dirty="0" err="1"/>
              <a:t>we</a:t>
            </a:r>
            <a:r>
              <a:rPr lang="sv-SE" sz="3200" dirty="0"/>
              <a:t> </a:t>
            </a:r>
            <a:r>
              <a:rPr lang="sv-SE" sz="3200" dirty="0" err="1"/>
              <a:t>have</a:t>
            </a:r>
            <a:r>
              <a:rPr lang="sv-SE" sz="3200" dirty="0"/>
              <a:t>?</a:t>
            </a:r>
          </a:p>
          <a:p>
            <a:r>
              <a:rPr lang="sv-SE" sz="3200" dirty="0" err="1"/>
              <a:t>Generic</a:t>
            </a:r>
            <a:r>
              <a:rPr lang="sv-SE" sz="3200" dirty="0"/>
              <a:t> </a:t>
            </a:r>
            <a:r>
              <a:rPr lang="sv-SE" sz="3200" dirty="0" err="1"/>
              <a:t>code</a:t>
            </a:r>
            <a:r>
              <a:rPr lang="sv-SE" sz="3200" dirty="0"/>
              <a:t> </a:t>
            </a:r>
            <a:r>
              <a:rPr lang="sv-SE" sz="3200" dirty="0" err="1"/>
              <a:t>templated</a:t>
            </a:r>
            <a:r>
              <a:rPr lang="sv-SE" sz="3200" dirty="0"/>
              <a:t> on </a:t>
            </a:r>
            <a:r>
              <a:rPr lang="sv-SE" sz="3200" b="1" dirty="0" err="1"/>
              <a:t>vector</a:t>
            </a:r>
            <a:r>
              <a:rPr lang="sv-SE" sz="3200" b="1" dirty="0"/>
              <a:t>&lt;T, A&gt; </a:t>
            </a:r>
            <a:r>
              <a:rPr lang="sv-SE" sz="3200" dirty="0"/>
              <a:t>just </a:t>
            </a:r>
            <a:r>
              <a:rPr lang="sv-SE" sz="3200" dirty="0" err="1"/>
              <a:t>works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Shorter</a:t>
            </a:r>
            <a:r>
              <a:rPr lang="sv-SE" sz="3200" dirty="0"/>
              <a:t> standard text (?)</a:t>
            </a:r>
          </a:p>
          <a:p>
            <a:r>
              <a:rPr lang="sv-SE" sz="3200" dirty="0"/>
              <a:t>New </a:t>
            </a:r>
            <a:r>
              <a:rPr lang="sv-SE" sz="3200" dirty="0" err="1"/>
              <a:t>allocators</a:t>
            </a:r>
            <a:r>
              <a:rPr lang="sv-SE" sz="3200" dirty="0"/>
              <a:t> </a:t>
            </a:r>
            <a:r>
              <a:rPr lang="sv-SE" sz="3200" dirty="0" err="1"/>
              <a:t>can</a:t>
            </a:r>
            <a:r>
              <a:rPr lang="sv-SE" sz="3200" dirty="0"/>
              <a:t> be </a:t>
            </a:r>
            <a:r>
              <a:rPr lang="sv-SE" sz="3200" dirty="0" err="1"/>
              <a:t>used</a:t>
            </a:r>
            <a:r>
              <a:rPr lang="sv-SE" sz="3200" dirty="0"/>
              <a:t> for </a:t>
            </a:r>
            <a:r>
              <a:rPr lang="sv-SE" sz="3200" dirty="0" err="1"/>
              <a:t>some</a:t>
            </a:r>
            <a:r>
              <a:rPr lang="sv-SE" sz="3200" dirty="0"/>
              <a:t> </a:t>
            </a:r>
            <a:r>
              <a:rPr lang="sv-SE" sz="3200" dirty="0" err="1"/>
              <a:t>other</a:t>
            </a:r>
            <a:r>
              <a:rPr lang="sv-SE" sz="3200" dirty="0"/>
              <a:t> containers.</a:t>
            </a:r>
          </a:p>
          <a:p>
            <a:pPr>
              <a:buFontTx/>
              <a:buChar char="-"/>
            </a:pPr>
            <a:r>
              <a:rPr lang="sv-SE" sz="3200" dirty="0" err="1"/>
              <a:t>Iterators</a:t>
            </a:r>
            <a:r>
              <a:rPr lang="sv-SE" sz="3200" dirty="0"/>
              <a:t> </a:t>
            </a:r>
            <a:r>
              <a:rPr lang="sv-SE" sz="3200" dirty="0" err="1"/>
              <a:t>potentially</a:t>
            </a:r>
            <a:r>
              <a:rPr lang="sv-SE" sz="3200" dirty="0"/>
              <a:t> </a:t>
            </a:r>
            <a:r>
              <a:rPr lang="sv-SE" sz="3200" dirty="0" err="1"/>
              <a:t>invalidated</a:t>
            </a:r>
            <a:r>
              <a:rPr lang="sv-SE" sz="3200" dirty="0"/>
              <a:t> by </a:t>
            </a:r>
            <a:r>
              <a:rPr lang="sv-SE" sz="3200" dirty="0" err="1"/>
              <a:t>move</a:t>
            </a:r>
            <a:r>
              <a:rPr lang="sv-SE" sz="3200" dirty="0"/>
              <a:t>/copy (</a:t>
            </a:r>
            <a:r>
              <a:rPr lang="sv-SE" sz="3200" dirty="0" err="1"/>
              <a:t>but</a:t>
            </a:r>
            <a:r>
              <a:rPr lang="sv-SE" sz="3200" dirty="0"/>
              <a:t> </a:t>
            </a:r>
            <a:r>
              <a:rPr lang="sv-SE" sz="3200" dirty="0" err="1"/>
              <a:t>this</a:t>
            </a:r>
            <a:br>
              <a:rPr lang="sv-SE" sz="3200" dirty="0"/>
            </a:br>
            <a:r>
              <a:rPr lang="sv-SE" sz="3200" dirty="0"/>
              <a:t>  </a:t>
            </a:r>
            <a:r>
              <a:rPr lang="sv-SE" sz="3200" dirty="0" err="1"/>
              <a:t>case</a:t>
            </a:r>
            <a:r>
              <a:rPr lang="sv-SE" sz="3200" dirty="0"/>
              <a:t> </a:t>
            </a:r>
            <a:r>
              <a:rPr lang="sv-SE" sz="3200" dirty="0" err="1"/>
              <a:t>already</a:t>
            </a:r>
            <a:r>
              <a:rPr lang="sv-SE" sz="3200" dirty="0"/>
              <a:t> </a:t>
            </a:r>
            <a:r>
              <a:rPr lang="sv-SE" sz="3200" dirty="0" err="1"/>
              <a:t>exists</a:t>
            </a:r>
            <a:r>
              <a:rPr lang="sv-SE" sz="3200" dirty="0"/>
              <a:t> for </a:t>
            </a:r>
            <a:r>
              <a:rPr lang="sv-SE" sz="3200" dirty="0" err="1"/>
              <a:t>assigmnent</a:t>
            </a:r>
            <a:r>
              <a:rPr lang="sv-SE" sz="3200" dirty="0"/>
              <a:t>).</a:t>
            </a:r>
          </a:p>
          <a:p>
            <a:pPr>
              <a:buFontTx/>
              <a:buChar char="-"/>
            </a:pPr>
            <a:r>
              <a:rPr lang="sv-SE" sz="3200" dirty="0" err="1"/>
              <a:t>Scoped</a:t>
            </a:r>
            <a:r>
              <a:rPr lang="sv-SE" sz="3200" dirty="0"/>
              <a:t> </a:t>
            </a:r>
            <a:r>
              <a:rPr lang="sv-SE" sz="3200" dirty="0" err="1"/>
              <a:t>allocations</a:t>
            </a:r>
            <a:r>
              <a:rPr lang="sv-SE" sz="3200" dirty="0"/>
              <a:t> go </a:t>
            </a:r>
            <a:r>
              <a:rPr lang="sv-SE" sz="3200" dirty="0" err="1"/>
              <a:t>directly</a:t>
            </a:r>
            <a:r>
              <a:rPr lang="sv-SE" sz="3200" dirty="0"/>
              <a:t> to </a:t>
            </a:r>
            <a:r>
              <a:rPr lang="sv-SE" sz="3200" dirty="0" err="1"/>
              <a:t>backing</a:t>
            </a:r>
            <a:r>
              <a:rPr lang="sv-SE" sz="3200" dirty="0"/>
              <a:t> </a:t>
            </a:r>
            <a:r>
              <a:rPr lang="sv-SE" sz="3200" dirty="0" err="1"/>
              <a:t>allocator</a:t>
            </a:r>
            <a:r>
              <a:rPr lang="sv-SE" sz="3200" dirty="0"/>
              <a:t> or </a:t>
            </a:r>
            <a:r>
              <a:rPr lang="sv-SE" sz="3200" dirty="0" err="1"/>
              <a:t>heap</a:t>
            </a:r>
            <a:r>
              <a:rPr lang="sv-SE" sz="3200" dirty="0"/>
              <a:t>.</a:t>
            </a:r>
          </a:p>
          <a:p>
            <a:pPr marL="0" indent="0">
              <a:buNone/>
            </a:pP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140956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Minimum </a:t>
            </a:r>
            <a:r>
              <a:rPr lang="sv-SE" sz="4000" dirty="0" err="1">
                <a:solidFill>
                  <a:srgbClr val="FFFFFF"/>
                </a:solidFill>
              </a:rPr>
              <a:t>rules</a:t>
            </a:r>
            <a:r>
              <a:rPr lang="sv-SE" sz="4000" dirty="0">
                <a:solidFill>
                  <a:srgbClr val="FFFFFF"/>
                </a:solidFill>
              </a:rPr>
              <a:t> for </a:t>
            </a:r>
            <a:r>
              <a:rPr lang="sv-SE" sz="4000" dirty="0" err="1">
                <a:solidFill>
                  <a:srgbClr val="FFFFFF"/>
                </a:solidFill>
              </a:rPr>
              <a:t>vector</a:t>
            </a:r>
            <a:r>
              <a:rPr lang="sv-SE" sz="4000" dirty="0">
                <a:solidFill>
                  <a:srgbClr val="FFFFFF"/>
                </a:solidFill>
              </a:rPr>
              <a:t> to </a:t>
            </a:r>
            <a:r>
              <a:rPr lang="sv-SE" sz="4000" dirty="0" err="1">
                <a:solidFill>
                  <a:srgbClr val="FFFFFF"/>
                </a:solidFill>
              </a:rPr>
              <a:t>follow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Use</a:t>
            </a:r>
            <a:r>
              <a:rPr lang="sv-SE" sz="3200" dirty="0"/>
              <a:t> </a:t>
            </a:r>
            <a:r>
              <a:rPr lang="sv-SE" sz="3200" b="1" dirty="0" err="1"/>
              <a:t>allocate_at_least</a:t>
            </a:r>
            <a:r>
              <a:rPr lang="sv-SE" sz="3200" b="1" dirty="0"/>
              <a:t> </a:t>
            </a:r>
            <a:r>
              <a:rPr lang="sv-SE" sz="3200" dirty="0" err="1"/>
              <a:t>when</a:t>
            </a:r>
            <a:r>
              <a:rPr lang="sv-SE" sz="3200" dirty="0"/>
              <a:t> </a:t>
            </a:r>
            <a:r>
              <a:rPr lang="sv-SE" sz="3200" dirty="0" err="1"/>
              <a:t>allocating</a:t>
            </a:r>
            <a:endParaRPr lang="sv-SE" sz="3200" dirty="0"/>
          </a:p>
          <a:p>
            <a:r>
              <a:rPr lang="sv-SE" sz="3200" dirty="0" err="1"/>
              <a:t>Don’t</a:t>
            </a:r>
            <a:r>
              <a:rPr lang="sv-SE" sz="3200" dirty="0"/>
              <a:t> </a:t>
            </a:r>
            <a:r>
              <a:rPr lang="sv-SE" sz="3200" dirty="0" err="1"/>
              <a:t>allocate</a:t>
            </a:r>
            <a:r>
              <a:rPr lang="sv-SE" sz="3200" dirty="0"/>
              <a:t> </a:t>
            </a:r>
            <a:r>
              <a:rPr lang="sv-SE" sz="3200" dirty="0" err="1"/>
              <a:t>unless</a:t>
            </a:r>
            <a:r>
              <a:rPr lang="sv-SE" sz="3200" dirty="0"/>
              <a:t> </a:t>
            </a:r>
            <a:r>
              <a:rPr lang="sv-SE" sz="3200" dirty="0" err="1"/>
              <a:t>capacity</a:t>
            </a:r>
            <a:r>
              <a:rPr lang="sv-SE" sz="3200" dirty="0"/>
              <a:t> is </a:t>
            </a:r>
            <a:r>
              <a:rPr lang="sv-SE" sz="3200" dirty="0" err="1"/>
              <a:t>too</a:t>
            </a:r>
            <a:r>
              <a:rPr lang="sv-SE" sz="3200" dirty="0"/>
              <a:t> </a:t>
            </a:r>
            <a:r>
              <a:rPr lang="sv-SE" sz="3200" dirty="0" err="1"/>
              <a:t>low</a:t>
            </a:r>
            <a:endParaRPr lang="sv-SE" sz="3200" dirty="0"/>
          </a:p>
          <a:p>
            <a:r>
              <a:rPr lang="sv-SE" sz="3200" dirty="0" err="1"/>
              <a:t>Handle</a:t>
            </a:r>
            <a:r>
              <a:rPr lang="sv-SE" sz="3200" dirty="0"/>
              <a:t> </a:t>
            </a:r>
            <a:r>
              <a:rPr lang="sv-SE" sz="3200" dirty="0" err="1"/>
              <a:t>move</a:t>
            </a:r>
            <a:r>
              <a:rPr lang="sv-SE" sz="3200" dirty="0"/>
              <a:t>/copy </a:t>
            </a:r>
            <a:r>
              <a:rPr lang="sv-SE" sz="3200" dirty="0" err="1"/>
              <a:t>when</a:t>
            </a:r>
            <a:r>
              <a:rPr lang="sv-SE" sz="3200" dirty="0"/>
              <a:t> source data is in SBO </a:t>
            </a:r>
            <a:r>
              <a:rPr lang="sv-SE" sz="3200" dirty="0" err="1"/>
              <a:t>buffer</a:t>
            </a:r>
            <a:r>
              <a:rPr lang="sv-SE" sz="3200" dirty="0"/>
              <a:t>. </a:t>
            </a:r>
            <a:r>
              <a:rPr lang="sv-SE" sz="3200" dirty="0" err="1"/>
              <a:t>This</a:t>
            </a:r>
            <a:r>
              <a:rPr lang="sv-SE" sz="3200" dirty="0"/>
              <a:t> </a:t>
            </a:r>
            <a:r>
              <a:rPr lang="sv-SE" sz="3200" dirty="0" err="1"/>
              <a:t>uses</a:t>
            </a:r>
            <a:r>
              <a:rPr lang="sv-SE" sz="3200" dirty="0"/>
              <a:t> a new </a:t>
            </a:r>
            <a:r>
              <a:rPr lang="sv-SE" sz="3200" dirty="0" err="1"/>
              <a:t>allocator</a:t>
            </a:r>
            <a:r>
              <a:rPr lang="sv-SE" sz="3200" dirty="0"/>
              <a:t> </a:t>
            </a:r>
            <a:r>
              <a:rPr lang="sv-SE" sz="3200" dirty="0" err="1"/>
              <a:t>trait</a:t>
            </a:r>
            <a:r>
              <a:rPr lang="sv-SE" sz="3200" dirty="0"/>
              <a:t> </a:t>
            </a:r>
            <a:r>
              <a:rPr lang="sv-SE" sz="3200" b="1" dirty="0" err="1"/>
              <a:t>buffer_capacity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get_allocator</a:t>
            </a:r>
            <a:r>
              <a:rPr lang="sv-SE" sz="3200" dirty="0"/>
              <a:t> </a:t>
            </a:r>
            <a:r>
              <a:rPr lang="sv-SE" sz="3200" dirty="0" err="1"/>
              <a:t>returns</a:t>
            </a:r>
            <a:r>
              <a:rPr lang="sv-SE" sz="3200" dirty="0"/>
              <a:t> </a:t>
            </a:r>
            <a:r>
              <a:rPr lang="sv-SE" sz="3200" dirty="0" err="1"/>
              <a:t>backing</a:t>
            </a:r>
            <a:r>
              <a:rPr lang="sv-SE" sz="3200" dirty="0"/>
              <a:t> </a:t>
            </a:r>
            <a:r>
              <a:rPr lang="sv-SE" sz="3200" dirty="0" err="1"/>
              <a:t>allocator</a:t>
            </a:r>
            <a:r>
              <a:rPr lang="sv-SE" sz="3200" dirty="0"/>
              <a:t> (not in R0).</a:t>
            </a:r>
          </a:p>
        </p:txBody>
      </p:sp>
    </p:spTree>
    <p:extLst>
      <p:ext uri="{BB962C8B-B14F-4D97-AF65-F5344CB8AC3E}">
        <p14:creationId xmlns:p14="http://schemas.microsoft.com/office/powerpoint/2010/main" val="33864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Optimizations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vector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can</a:t>
            </a:r>
            <a:r>
              <a:rPr lang="sv-SE" sz="4000" dirty="0">
                <a:solidFill>
                  <a:srgbClr val="FFFFFF"/>
                </a:solidFill>
              </a:rPr>
              <a:t> do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Specialize</a:t>
            </a:r>
            <a:r>
              <a:rPr lang="sv-SE" sz="3200" dirty="0"/>
              <a:t> on </a:t>
            </a:r>
            <a:r>
              <a:rPr lang="sv-SE" sz="3200" b="1" dirty="0" err="1"/>
              <a:t>can_allocate</a:t>
            </a:r>
            <a:r>
              <a:rPr lang="sv-SE" sz="3200" b="1" dirty="0"/>
              <a:t> </a:t>
            </a:r>
            <a:r>
              <a:rPr lang="sv-SE" sz="3200" dirty="0" err="1"/>
              <a:t>trait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</a:t>
            </a:r>
            <a:r>
              <a:rPr lang="sv-SE" sz="3200" dirty="0" err="1"/>
              <a:t>allocator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Only</a:t>
            </a:r>
            <a:r>
              <a:rPr lang="sv-SE" sz="3200" dirty="0"/>
              <a:t> store a </a:t>
            </a:r>
            <a:r>
              <a:rPr lang="sv-SE" sz="3200" dirty="0" err="1"/>
              <a:t>size</a:t>
            </a:r>
            <a:r>
              <a:rPr lang="sv-SE" sz="3200" dirty="0"/>
              <a:t> </a:t>
            </a:r>
            <a:r>
              <a:rPr lang="sv-SE" sz="3200" dirty="0" err="1"/>
              <a:t>member</a:t>
            </a:r>
            <a:r>
              <a:rPr lang="sv-SE" sz="3200" dirty="0"/>
              <a:t> </a:t>
            </a:r>
            <a:r>
              <a:rPr lang="sv-SE" sz="3200" dirty="0" err="1"/>
              <a:t>if</a:t>
            </a:r>
            <a:r>
              <a:rPr lang="sv-SE" sz="3200" dirty="0"/>
              <a:t> </a:t>
            </a:r>
            <a:r>
              <a:rPr lang="sv-SE" sz="3200" dirty="0" err="1"/>
              <a:t>allocator</a:t>
            </a:r>
            <a:r>
              <a:rPr lang="sv-SE" sz="3200" dirty="0"/>
              <a:t> </a:t>
            </a:r>
            <a:r>
              <a:rPr lang="sv-SE" sz="3200" dirty="0" err="1"/>
              <a:t>can’t</a:t>
            </a:r>
            <a:r>
              <a:rPr lang="sv-SE" sz="3200" dirty="0"/>
              <a:t> </a:t>
            </a:r>
            <a:r>
              <a:rPr lang="sv-SE" sz="3200" dirty="0" err="1"/>
              <a:t>allocate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Adjust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</a:t>
            </a:r>
            <a:r>
              <a:rPr lang="sv-SE" sz="3200" dirty="0" err="1"/>
              <a:t>size</a:t>
            </a:r>
            <a:r>
              <a:rPr lang="sv-SE" sz="3200" dirty="0"/>
              <a:t> </a:t>
            </a:r>
            <a:r>
              <a:rPr lang="sv-SE" sz="3200" dirty="0" err="1"/>
              <a:t>member</a:t>
            </a:r>
            <a:r>
              <a:rPr lang="sv-SE" sz="3200" dirty="0"/>
              <a:t> </a:t>
            </a:r>
            <a:r>
              <a:rPr lang="sv-SE" sz="3200" dirty="0" err="1"/>
              <a:t>depending</a:t>
            </a:r>
            <a:r>
              <a:rPr lang="sv-SE" sz="3200" dirty="0"/>
              <a:t> on </a:t>
            </a:r>
            <a:r>
              <a:rPr lang="sv-SE" sz="3200" dirty="0" err="1"/>
              <a:t>buffer</a:t>
            </a:r>
            <a:r>
              <a:rPr lang="sv-SE" sz="3200" dirty="0"/>
              <a:t> </a:t>
            </a:r>
            <a:r>
              <a:rPr lang="sv-SE" sz="3200" dirty="0" err="1"/>
              <a:t>size</a:t>
            </a:r>
            <a:r>
              <a:rPr lang="sv-SE" sz="3200" dirty="0"/>
              <a:t>.</a:t>
            </a:r>
            <a:endParaRPr lang="LID4096" sz="3200" dirty="0"/>
          </a:p>
          <a:p>
            <a:pPr marL="0" indent="0">
              <a:buNone/>
            </a:pP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184064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New </a:t>
            </a:r>
            <a:r>
              <a:rPr lang="sv-SE" sz="4000" dirty="0" err="1">
                <a:solidFill>
                  <a:srgbClr val="FFFFFF"/>
                </a:solidFill>
              </a:rPr>
              <a:t>allocators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10474037" cy="3683358"/>
          </a:xfrm>
        </p:spPr>
        <p:txBody>
          <a:bodyPr anchor="ctr">
            <a:normAutofit fontScale="92500" lnSpcReduction="10000"/>
          </a:bodyPr>
          <a:lstStyle/>
          <a:p>
            <a:r>
              <a:rPr lang="sv-SE" sz="3200" dirty="0" err="1"/>
              <a:t>One</a:t>
            </a:r>
            <a:r>
              <a:rPr lang="sv-SE" sz="3200" dirty="0"/>
              <a:t> </a:t>
            </a:r>
            <a:r>
              <a:rPr lang="sv-SE" sz="3200" b="1" dirty="0" err="1"/>
              <a:t>buffered_allocator</a:t>
            </a:r>
            <a:r>
              <a:rPr lang="sv-SE" sz="3200" b="1" dirty="0"/>
              <a:t> </a:t>
            </a:r>
            <a:r>
              <a:rPr lang="sv-SE" sz="3200" dirty="0" err="1"/>
              <a:t>which</a:t>
            </a:r>
            <a:r>
              <a:rPr lang="sv-SE" sz="3200" dirty="0"/>
              <a:t> has a </a:t>
            </a:r>
            <a:r>
              <a:rPr lang="sv-SE" sz="3200" dirty="0" err="1"/>
              <a:t>backing</a:t>
            </a:r>
            <a:r>
              <a:rPr lang="sv-SE" sz="3200" dirty="0"/>
              <a:t> </a:t>
            </a:r>
            <a:r>
              <a:rPr lang="sv-SE" sz="3200" dirty="0" err="1"/>
              <a:t>allocator</a:t>
            </a:r>
            <a:endParaRPr lang="sv-SE" sz="3200" dirty="0"/>
          </a:p>
          <a:p>
            <a:r>
              <a:rPr lang="sv-SE" sz="3200" dirty="0" err="1"/>
              <a:t>One</a:t>
            </a:r>
            <a:r>
              <a:rPr lang="sv-SE" sz="3200" dirty="0"/>
              <a:t> or </a:t>
            </a:r>
            <a:r>
              <a:rPr lang="sv-SE" sz="3200" dirty="0" err="1"/>
              <a:t>more</a:t>
            </a:r>
            <a:r>
              <a:rPr lang="sv-SE" sz="3200" dirty="0"/>
              <a:t> non-</a:t>
            </a:r>
            <a:r>
              <a:rPr lang="sv-SE" sz="3200" dirty="0" err="1"/>
              <a:t>allocating</a:t>
            </a:r>
            <a:r>
              <a:rPr lang="sv-SE" sz="3200" dirty="0"/>
              <a:t> </a:t>
            </a:r>
            <a:r>
              <a:rPr lang="sv-SE" sz="3200" dirty="0" err="1"/>
              <a:t>allocators</a:t>
            </a:r>
            <a:r>
              <a:rPr lang="sv-SE" sz="3200" dirty="0"/>
              <a:t> for </a:t>
            </a:r>
            <a:r>
              <a:rPr lang="sv-SE" sz="3200" b="1" dirty="0" err="1"/>
              <a:t>static_vector</a:t>
            </a:r>
            <a:endParaRPr lang="sv-SE" sz="3200" b="1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v-SE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T, </a:t>
            </a:r>
            <a:r>
              <a:rPr lang="sv-SE" sz="1600" dirty="0" err="1">
                <a:latin typeface="Consolas" panose="020B0609020204030204" pitchFamily="49" charset="0"/>
              </a:rPr>
              <a:t>size_t</a:t>
            </a:r>
            <a:r>
              <a:rPr lang="sv-SE" sz="1600" dirty="0">
                <a:latin typeface="Consolas" panose="020B0609020204030204" pitchFamily="49" charset="0"/>
              </a:rPr>
              <a:t> SZ, 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Backing</a:t>
            </a:r>
            <a:r>
              <a:rPr lang="sv-SE" sz="1600" dirty="0">
                <a:latin typeface="Consolas" panose="020B0609020204030204" pitchFamily="49" charset="0"/>
              </a:rPr>
              <a:t>&gt; </a:t>
            </a:r>
            <a:r>
              <a:rPr lang="sv-SE" sz="1600" dirty="0" err="1">
                <a:latin typeface="Consolas" panose="020B0609020204030204" pitchFamily="49" charset="0"/>
              </a:rPr>
              <a:t>std</a:t>
            </a:r>
            <a:r>
              <a:rPr lang="sv-SE" sz="1600" dirty="0">
                <a:latin typeface="Consolas" panose="020B0609020204030204" pitchFamily="49" charset="0"/>
              </a:rPr>
              <a:t>::</a:t>
            </a:r>
            <a:r>
              <a:rPr lang="sv-SE" sz="1600" dirty="0" err="1">
                <a:latin typeface="Consolas" panose="020B0609020204030204" pitchFamily="49" charset="0"/>
              </a:rPr>
              <a:t>buffered_allocator</a:t>
            </a:r>
            <a:r>
              <a:rPr lang="sv-SE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    // </a:t>
            </a:r>
            <a:r>
              <a:rPr lang="sv-SE" sz="1600" dirty="0" err="1">
                <a:latin typeface="Consolas" panose="020B0609020204030204" pitchFamily="49" charset="0"/>
              </a:rPr>
              <a:t>Contains</a:t>
            </a:r>
            <a:r>
              <a:rPr lang="sv-SE" sz="1600" dirty="0">
                <a:latin typeface="Consolas" panose="020B0609020204030204" pitchFamily="49" charset="0"/>
              </a:rPr>
              <a:t> a </a:t>
            </a:r>
            <a:r>
              <a:rPr lang="sv-SE" sz="1600" dirty="0" err="1">
                <a:latin typeface="Consolas" panose="020B0609020204030204" pitchFamily="49" charset="0"/>
              </a:rPr>
              <a:t>buffer</a:t>
            </a:r>
            <a:r>
              <a:rPr lang="sv-SE" sz="1600" dirty="0">
                <a:latin typeface="Consolas" panose="020B0609020204030204" pitchFamily="49" charset="0"/>
              </a:rPr>
              <a:t> and forwards </a:t>
            </a:r>
            <a:r>
              <a:rPr lang="sv-SE" sz="1600" dirty="0" err="1">
                <a:latin typeface="Consolas" panose="020B0609020204030204" pitchFamily="49" charset="0"/>
              </a:rPr>
              <a:t>overflowing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allocations</a:t>
            </a:r>
            <a:r>
              <a:rPr lang="sv-SE" sz="1600" dirty="0">
                <a:latin typeface="Consolas" panose="020B0609020204030204" pitchFamily="49" charset="0"/>
              </a:rPr>
              <a:t> to </a:t>
            </a:r>
            <a:r>
              <a:rPr lang="sv-SE" sz="1600" dirty="0" err="1">
                <a:latin typeface="Consolas" panose="020B0609020204030204" pitchFamily="49" charset="0"/>
              </a:rPr>
              <a:t>Backing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allocator</a:t>
            </a:r>
            <a:br>
              <a:rPr lang="sv-SE" sz="1600" dirty="0">
                <a:latin typeface="Consolas" panose="020B0609020204030204" pitchFamily="49" charset="0"/>
              </a:rPr>
            </a:br>
            <a:r>
              <a:rPr lang="sv-SE" sz="1600" dirty="0">
                <a:latin typeface="Consolas" panose="020B0609020204030204" pitchFamily="49" charset="0"/>
              </a:rPr>
              <a:t>    // Copy </a:t>
            </a:r>
            <a:r>
              <a:rPr lang="sv-SE" sz="1600" dirty="0" err="1">
                <a:latin typeface="Consolas" panose="020B0609020204030204" pitchFamily="49" charset="0"/>
              </a:rPr>
              <a:t>ctor</a:t>
            </a:r>
            <a:r>
              <a:rPr lang="sv-SE" sz="1600" dirty="0">
                <a:latin typeface="Consolas" panose="020B0609020204030204" pitchFamily="49" charset="0"/>
              </a:rPr>
              <a:t>/</a:t>
            </a:r>
            <a:r>
              <a:rPr lang="sv-SE" sz="1600" dirty="0" err="1">
                <a:latin typeface="Consolas" panose="020B0609020204030204" pitchFamily="49" charset="0"/>
              </a:rPr>
              <a:t>assign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does</a:t>
            </a:r>
            <a:r>
              <a:rPr lang="sv-SE" sz="1600" dirty="0">
                <a:latin typeface="Consolas" panose="020B0609020204030204" pitchFamily="49" charset="0"/>
              </a:rPr>
              <a:t> not copy the bytes </a:t>
            </a:r>
            <a:r>
              <a:rPr lang="sv-SE" sz="1600" dirty="0" err="1">
                <a:latin typeface="Consolas" panose="020B0609020204030204" pitchFamily="49" charset="0"/>
              </a:rPr>
              <a:t>of</a:t>
            </a:r>
            <a:r>
              <a:rPr lang="sv-SE" sz="1600" dirty="0">
                <a:latin typeface="Consolas" panose="020B0609020204030204" pitchFamily="49" charset="0"/>
              </a:rPr>
              <a:t> the </a:t>
            </a:r>
            <a:r>
              <a:rPr lang="sv-SE" sz="1600" dirty="0" err="1">
                <a:latin typeface="Consolas" panose="020B0609020204030204" pitchFamily="49" charset="0"/>
              </a:rPr>
              <a:t>buffer</a:t>
            </a:r>
            <a:r>
              <a:rPr lang="sv-SE" sz="16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};</a:t>
            </a:r>
            <a:br>
              <a:rPr lang="sv-SE" sz="1600" dirty="0">
                <a:latin typeface="Consolas" panose="020B0609020204030204" pitchFamily="49" charset="0"/>
              </a:rPr>
            </a:br>
            <a:br>
              <a:rPr lang="sv-SE" sz="1600" dirty="0">
                <a:latin typeface="Consolas" panose="020B0609020204030204" pitchFamily="49" charset="0"/>
              </a:rPr>
            </a:br>
            <a:endParaRPr lang="sv-S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T&gt; </a:t>
            </a:r>
            <a:r>
              <a:rPr lang="sv-SE" sz="1600" dirty="0" err="1">
                <a:latin typeface="Consolas" panose="020B0609020204030204" pitchFamily="49" charset="0"/>
              </a:rPr>
              <a:t>struct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terminating_allocator</a:t>
            </a:r>
            <a:r>
              <a:rPr lang="sv-SE" sz="1600" dirty="0">
                <a:latin typeface="Consolas" panose="020B0609020204030204" pitchFamily="49" charset="0"/>
              </a:rPr>
              <a:t>;      // </a:t>
            </a:r>
            <a:r>
              <a:rPr lang="sv-SE" sz="1600" dirty="0" err="1">
                <a:latin typeface="Consolas" panose="020B0609020204030204" pitchFamily="49" charset="0"/>
              </a:rPr>
              <a:t>Terminate</a:t>
            </a:r>
            <a:r>
              <a:rPr lang="sv-SE" sz="1600" dirty="0">
                <a:latin typeface="Consolas" panose="020B0609020204030204" pitchFamily="49" charset="0"/>
              </a:rPr>
              <a:t> in </a:t>
            </a:r>
            <a:r>
              <a:rPr lang="sv-SE" sz="1600" dirty="0" err="1">
                <a:latin typeface="Consolas" panose="020B0609020204030204" pitchFamily="49" charset="0"/>
              </a:rPr>
              <a:t>alloc</a:t>
            </a:r>
            <a:r>
              <a:rPr lang="sv-SE" sz="16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T&gt; </a:t>
            </a:r>
            <a:r>
              <a:rPr lang="sv-SE" sz="1600" dirty="0" err="1">
                <a:latin typeface="Consolas" panose="020B0609020204030204" pitchFamily="49" charset="0"/>
              </a:rPr>
              <a:t>struct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throwing_allocator</a:t>
            </a:r>
            <a:r>
              <a:rPr lang="sv-SE" sz="1600" dirty="0">
                <a:latin typeface="Consolas" panose="020B0609020204030204" pitchFamily="49" charset="0"/>
              </a:rPr>
              <a:t>;         // </a:t>
            </a:r>
            <a:r>
              <a:rPr lang="sv-SE" sz="1600" dirty="0" err="1">
                <a:latin typeface="Consolas" panose="020B0609020204030204" pitchFamily="49" charset="0"/>
              </a:rPr>
              <a:t>Throw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bad_alloc</a:t>
            </a:r>
            <a:r>
              <a:rPr lang="sv-SE" sz="1600" dirty="0">
                <a:latin typeface="Consolas" panose="020B0609020204030204" pitchFamily="49" charset="0"/>
              </a:rPr>
              <a:t> in </a:t>
            </a:r>
            <a:r>
              <a:rPr lang="sv-SE" sz="1600" dirty="0" err="1">
                <a:latin typeface="Consolas" panose="020B0609020204030204" pitchFamily="49" charset="0"/>
              </a:rPr>
              <a:t>alloc</a:t>
            </a:r>
            <a:r>
              <a:rPr lang="sv-SE" sz="16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T&gt; </a:t>
            </a:r>
            <a:r>
              <a:rPr lang="sv-SE" sz="1600" dirty="0" err="1">
                <a:latin typeface="Consolas" panose="020B0609020204030204" pitchFamily="49" charset="0"/>
              </a:rPr>
              <a:t>struct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unchecked_allocator</a:t>
            </a:r>
            <a:r>
              <a:rPr lang="sv-SE" sz="1600" dirty="0">
                <a:latin typeface="Consolas" panose="020B0609020204030204" pitchFamily="49" charset="0"/>
              </a:rPr>
              <a:t>;        // </a:t>
            </a:r>
            <a:r>
              <a:rPr lang="sv-SE" sz="1600" dirty="0" err="1">
                <a:latin typeface="Consolas" panose="020B0609020204030204" pitchFamily="49" charset="0"/>
              </a:rPr>
              <a:t>Return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nullptr</a:t>
            </a:r>
            <a:r>
              <a:rPr lang="sv-SE" sz="1600" dirty="0">
                <a:latin typeface="Consolas" panose="020B0609020204030204" pitchFamily="49" charset="0"/>
              </a:rPr>
              <a:t> from </a:t>
            </a:r>
            <a:r>
              <a:rPr lang="sv-SE" sz="1600" dirty="0" err="1">
                <a:latin typeface="Consolas" panose="020B0609020204030204" pitchFamily="49" charset="0"/>
              </a:rPr>
              <a:t>alloc</a:t>
            </a:r>
            <a:r>
              <a:rPr lang="sv-SE" sz="1600" dirty="0">
                <a:latin typeface="Consolas" panose="020B0609020204030204" pitchFamily="49" charset="0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12488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Convenient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type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aliases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10474037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T, </a:t>
            </a:r>
            <a:r>
              <a:rPr lang="sv-SE" sz="1600" dirty="0" err="1">
                <a:latin typeface="Consolas" panose="020B0609020204030204" pitchFamily="49" charset="0"/>
              </a:rPr>
              <a:t>size_t</a:t>
            </a:r>
            <a:r>
              <a:rPr lang="sv-SE" sz="1600" dirty="0">
                <a:latin typeface="Consolas" panose="020B0609020204030204" pitchFamily="49" charset="0"/>
              </a:rPr>
              <a:t> SZ&gt; </a:t>
            </a:r>
            <a:r>
              <a:rPr lang="sv-SE" sz="1600" dirty="0" err="1">
                <a:latin typeface="Consolas" panose="020B0609020204030204" pitchFamily="49" charset="0"/>
              </a:rPr>
              <a:t>using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sbo_vector</a:t>
            </a:r>
            <a:r>
              <a:rPr lang="sv-SE" sz="1600" dirty="0">
                <a:latin typeface="Consolas" panose="020B0609020204030204" pitchFamily="49" charset="0"/>
              </a:rPr>
              <a:t>;		// Bike </a:t>
            </a:r>
            <a:r>
              <a:rPr lang="sv-SE" sz="1600" dirty="0" err="1">
                <a:latin typeface="Consolas" panose="020B0609020204030204" pitchFamily="49" charset="0"/>
              </a:rPr>
              <a:t>shedding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needed</a:t>
            </a:r>
            <a:r>
              <a:rPr lang="sv-SE" sz="1600" dirty="0">
                <a:latin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T, </a:t>
            </a:r>
            <a:r>
              <a:rPr lang="sv-SE" sz="1600" dirty="0" err="1">
                <a:latin typeface="Consolas" panose="020B0609020204030204" pitchFamily="49" charset="0"/>
              </a:rPr>
              <a:t>size_t</a:t>
            </a:r>
            <a:r>
              <a:rPr lang="sv-SE" sz="1600" dirty="0">
                <a:latin typeface="Consolas" panose="020B0609020204030204" pitchFamily="49" charset="0"/>
              </a:rPr>
              <a:t> SZ&gt; </a:t>
            </a:r>
            <a:r>
              <a:rPr lang="sv-SE" sz="1600" dirty="0" err="1">
                <a:latin typeface="Consolas" panose="020B0609020204030204" pitchFamily="49" charset="0"/>
              </a:rPr>
              <a:t>using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static_vector</a:t>
            </a:r>
            <a:r>
              <a:rPr lang="sv-SE" sz="1600" dirty="0">
                <a:latin typeface="Consolas" panose="020B0609020204030204" pitchFamily="49" charset="0"/>
              </a:rPr>
              <a:t>;	// Bike-</a:t>
            </a:r>
            <a:r>
              <a:rPr lang="sv-SE" sz="1600" dirty="0" err="1">
                <a:latin typeface="Consolas" panose="020B0609020204030204" pitchFamily="49" charset="0"/>
              </a:rPr>
              <a:t>shedded</a:t>
            </a:r>
            <a:r>
              <a:rPr lang="sv-SE" sz="1600" dirty="0">
                <a:latin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endParaRPr lang="sv-S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sv-SE" sz="3200" dirty="0"/>
          </a:p>
          <a:p>
            <a:pPr marL="0" indent="0">
              <a:buNone/>
            </a:pPr>
            <a:r>
              <a:rPr lang="sv-SE" sz="3200" dirty="0" err="1"/>
              <a:t>What</a:t>
            </a:r>
            <a:r>
              <a:rPr lang="sv-SE" sz="3200" dirty="0"/>
              <a:t> is the </a:t>
            </a:r>
            <a:r>
              <a:rPr lang="sv-SE" sz="3200" dirty="0" err="1"/>
              <a:t>overflow</a:t>
            </a:r>
            <a:r>
              <a:rPr lang="sv-SE" sz="3200" dirty="0"/>
              <a:t> policy </a:t>
            </a:r>
            <a:r>
              <a:rPr lang="sv-SE" sz="3200" dirty="0" err="1"/>
              <a:t>of</a:t>
            </a:r>
            <a:r>
              <a:rPr lang="sv-SE" sz="3200" dirty="0"/>
              <a:t> </a:t>
            </a:r>
            <a:r>
              <a:rPr lang="sv-SE" sz="3200" b="1" dirty="0" err="1"/>
              <a:t>static_vector</a:t>
            </a:r>
            <a:r>
              <a:rPr lang="sv-SE" sz="3200" b="1" dirty="0"/>
              <a:t> </a:t>
            </a:r>
            <a:r>
              <a:rPr lang="sv-SE" sz="3200" dirty="0" err="1"/>
              <a:t>if</a:t>
            </a:r>
            <a:r>
              <a:rPr lang="sv-SE" sz="3200" dirty="0"/>
              <a:t> </a:t>
            </a:r>
            <a:r>
              <a:rPr lang="sv-SE" sz="3200" dirty="0" err="1"/>
              <a:t>there</a:t>
            </a:r>
            <a:r>
              <a:rPr lang="sv-SE" sz="3200" dirty="0"/>
              <a:t> is </a:t>
            </a:r>
            <a:r>
              <a:rPr lang="sv-SE" sz="3200" dirty="0" err="1"/>
              <a:t>only</a:t>
            </a:r>
            <a:r>
              <a:rPr lang="sv-SE" sz="3200" dirty="0"/>
              <a:t> </a:t>
            </a:r>
            <a:r>
              <a:rPr lang="sv-SE" sz="3200" dirty="0" err="1"/>
              <a:t>one</a:t>
            </a:r>
            <a:r>
              <a:rPr lang="sv-SE" sz="3200" dirty="0"/>
              <a:t> </a:t>
            </a:r>
            <a:r>
              <a:rPr lang="sv-SE" sz="3200" dirty="0" err="1"/>
              <a:t>such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alias?</a:t>
            </a:r>
          </a:p>
        </p:txBody>
      </p:sp>
    </p:spTree>
    <p:extLst>
      <p:ext uri="{BB962C8B-B14F-4D97-AF65-F5344CB8AC3E}">
        <p14:creationId xmlns:p14="http://schemas.microsoft.com/office/powerpoint/2010/main" val="323498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Move</a:t>
            </a:r>
            <a:r>
              <a:rPr lang="sv-SE" sz="4000" dirty="0">
                <a:solidFill>
                  <a:srgbClr val="FFFFFF"/>
                </a:solidFill>
              </a:rPr>
              <a:t>/Copy </a:t>
            </a:r>
            <a:r>
              <a:rPr lang="sv-SE" sz="4000" dirty="0" err="1">
                <a:solidFill>
                  <a:srgbClr val="FFFFFF"/>
                </a:solidFill>
              </a:rPr>
              <a:t>with</a:t>
            </a:r>
            <a:r>
              <a:rPr lang="sv-SE" sz="4000" dirty="0">
                <a:solidFill>
                  <a:srgbClr val="FFFFFF"/>
                </a:solidFill>
              </a:rPr>
              <a:t> different </a:t>
            </a:r>
            <a:r>
              <a:rPr lang="sv-SE" sz="4000" dirty="0" err="1">
                <a:solidFill>
                  <a:srgbClr val="FFFFFF"/>
                </a:solidFill>
              </a:rPr>
              <a:t>allocators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6"/>
            <a:ext cx="9724031" cy="4245265"/>
          </a:xfrm>
        </p:spPr>
        <p:txBody>
          <a:bodyPr anchor="ctr">
            <a:normAutofit fontScale="77500" lnSpcReduction="20000"/>
          </a:bodyPr>
          <a:lstStyle/>
          <a:p>
            <a:r>
              <a:rPr lang="sv-SE" sz="3800" dirty="0"/>
              <a:t>If T is same </a:t>
            </a:r>
            <a:r>
              <a:rPr lang="sv-SE" sz="3800" dirty="0" err="1"/>
              <a:t>we</a:t>
            </a:r>
            <a:r>
              <a:rPr lang="sv-SE" sz="3800" dirty="0"/>
              <a:t> </a:t>
            </a:r>
            <a:r>
              <a:rPr lang="sv-SE" sz="3800" dirty="0" err="1"/>
              <a:t>should</a:t>
            </a:r>
            <a:r>
              <a:rPr lang="sv-SE" sz="3800" dirty="0"/>
              <a:t> be </a:t>
            </a:r>
            <a:r>
              <a:rPr lang="sv-SE" sz="3800" dirty="0" err="1"/>
              <a:t>able</a:t>
            </a:r>
            <a:r>
              <a:rPr lang="sv-SE" sz="3800" dirty="0"/>
              <a:t> to copy/</a:t>
            </a:r>
            <a:r>
              <a:rPr lang="sv-SE" sz="3800" dirty="0" err="1"/>
              <a:t>move</a:t>
            </a:r>
            <a:r>
              <a:rPr lang="sv-SE" sz="3800" dirty="0"/>
              <a:t> </a:t>
            </a:r>
            <a:r>
              <a:rPr lang="sv-SE" sz="3800" dirty="0" err="1"/>
              <a:t>between</a:t>
            </a:r>
            <a:r>
              <a:rPr lang="sv-SE" sz="3800" dirty="0"/>
              <a:t> </a:t>
            </a:r>
            <a:r>
              <a:rPr lang="sv-SE" sz="3800" dirty="0" err="1"/>
              <a:t>vectors</a:t>
            </a:r>
            <a:r>
              <a:rPr lang="sv-SE" sz="3800" dirty="0"/>
              <a:t> </a:t>
            </a:r>
            <a:r>
              <a:rPr lang="sv-SE" sz="3800" dirty="0" err="1"/>
              <a:t>even</a:t>
            </a:r>
            <a:r>
              <a:rPr lang="sv-SE" sz="3800" dirty="0"/>
              <a:t> </a:t>
            </a:r>
            <a:r>
              <a:rPr lang="sv-SE" sz="3800" dirty="0" err="1"/>
              <a:t>if</a:t>
            </a:r>
            <a:r>
              <a:rPr lang="sv-SE" sz="3800" dirty="0"/>
              <a:t> </a:t>
            </a:r>
            <a:r>
              <a:rPr lang="sv-SE" sz="3800" dirty="0" err="1"/>
              <a:t>allocator</a:t>
            </a:r>
            <a:r>
              <a:rPr lang="sv-SE" sz="3800" dirty="0"/>
              <a:t> </a:t>
            </a:r>
            <a:r>
              <a:rPr lang="sv-SE" sz="3800" i="1" dirty="0" err="1"/>
              <a:t>types</a:t>
            </a:r>
            <a:r>
              <a:rPr lang="sv-SE" sz="3800" dirty="0"/>
              <a:t> </a:t>
            </a:r>
            <a:r>
              <a:rPr lang="sv-SE" sz="3800" dirty="0" err="1"/>
              <a:t>differ</a:t>
            </a:r>
            <a:r>
              <a:rPr lang="sv-SE" sz="3800" dirty="0"/>
              <a:t>.</a:t>
            </a:r>
          </a:p>
          <a:p>
            <a:r>
              <a:rPr lang="sv-SE" sz="3800" dirty="0" err="1"/>
              <a:t>More</a:t>
            </a:r>
            <a:r>
              <a:rPr lang="sv-SE" sz="3800" dirty="0"/>
              <a:t> </a:t>
            </a:r>
            <a:r>
              <a:rPr lang="sv-SE" sz="3800" dirty="0" err="1"/>
              <a:t>important</a:t>
            </a:r>
            <a:r>
              <a:rPr lang="sv-SE" sz="3800" dirty="0"/>
              <a:t> </a:t>
            </a:r>
            <a:r>
              <a:rPr lang="sv-SE" sz="3800" dirty="0" err="1"/>
              <a:t>with</a:t>
            </a:r>
            <a:r>
              <a:rPr lang="sv-SE" sz="3800" dirty="0"/>
              <a:t> SBO </a:t>
            </a:r>
            <a:r>
              <a:rPr lang="sv-SE" sz="3800" dirty="0" err="1"/>
              <a:t>buffers</a:t>
            </a:r>
            <a:r>
              <a:rPr lang="sv-SE" sz="3800" dirty="0"/>
              <a:t> </a:t>
            </a:r>
            <a:r>
              <a:rPr lang="sv-SE" sz="3800" dirty="0" err="1"/>
              <a:t>of</a:t>
            </a:r>
            <a:r>
              <a:rPr lang="sv-SE" sz="3800" dirty="0"/>
              <a:t> different </a:t>
            </a:r>
            <a:r>
              <a:rPr lang="sv-SE" sz="3800" dirty="0" err="1"/>
              <a:t>sizes</a:t>
            </a:r>
            <a:r>
              <a:rPr lang="sv-SE" sz="3800" dirty="0"/>
              <a:t>.</a:t>
            </a:r>
          </a:p>
          <a:p>
            <a:r>
              <a:rPr lang="sv-SE" sz="3800" dirty="0"/>
              <a:t>If </a:t>
            </a:r>
            <a:r>
              <a:rPr lang="sv-SE" sz="3800" dirty="0" err="1"/>
              <a:t>Backing</a:t>
            </a:r>
            <a:r>
              <a:rPr lang="sv-SE" sz="3800" dirty="0"/>
              <a:t> </a:t>
            </a:r>
            <a:r>
              <a:rPr lang="sv-SE" sz="3800" dirty="0" err="1"/>
              <a:t>allocators</a:t>
            </a:r>
            <a:r>
              <a:rPr lang="sv-SE" sz="3800" dirty="0"/>
              <a:t> </a:t>
            </a:r>
            <a:r>
              <a:rPr lang="sv-SE" sz="3800" dirty="0" err="1"/>
              <a:t>are</a:t>
            </a:r>
            <a:r>
              <a:rPr lang="sv-SE" sz="3800" dirty="0"/>
              <a:t> </a:t>
            </a:r>
            <a:r>
              <a:rPr lang="sv-SE" sz="3800" dirty="0" err="1"/>
              <a:t>equal</a:t>
            </a:r>
            <a:r>
              <a:rPr lang="sv-SE" sz="3800" dirty="0"/>
              <a:t> </a:t>
            </a:r>
            <a:r>
              <a:rPr lang="sv-SE" sz="3800" dirty="0" err="1"/>
              <a:t>moves</a:t>
            </a:r>
            <a:r>
              <a:rPr lang="sv-SE" sz="3800" dirty="0"/>
              <a:t> </a:t>
            </a:r>
            <a:r>
              <a:rPr lang="sv-SE" sz="3800" dirty="0" err="1"/>
              <a:t>can</a:t>
            </a:r>
            <a:r>
              <a:rPr lang="sv-SE" sz="3800" dirty="0"/>
              <a:t> be </a:t>
            </a:r>
            <a:r>
              <a:rPr lang="sv-SE" sz="3800" dirty="0" err="1"/>
              <a:t>optimized</a:t>
            </a:r>
            <a:r>
              <a:rPr lang="sv-SE" sz="3800" dirty="0"/>
              <a:t>.</a:t>
            </a:r>
          </a:p>
          <a:p>
            <a:r>
              <a:rPr lang="sv-SE" sz="3800" dirty="0" err="1"/>
              <a:t>This</a:t>
            </a:r>
            <a:r>
              <a:rPr lang="sv-SE" sz="3800" dirty="0"/>
              <a:t> </a:t>
            </a:r>
            <a:r>
              <a:rPr lang="sv-SE" sz="3800" dirty="0" err="1"/>
              <a:t>needs</a:t>
            </a:r>
            <a:r>
              <a:rPr lang="sv-SE" sz="3800" dirty="0"/>
              <a:t> </a:t>
            </a:r>
            <a:r>
              <a:rPr lang="sv-SE" sz="3800" dirty="0" err="1"/>
              <a:t>another</a:t>
            </a:r>
            <a:r>
              <a:rPr lang="sv-SE" sz="3800" dirty="0"/>
              <a:t> </a:t>
            </a:r>
            <a:r>
              <a:rPr lang="sv-SE" sz="3800" dirty="0" err="1"/>
              <a:t>trait</a:t>
            </a:r>
            <a:r>
              <a:rPr lang="sv-SE" sz="3800" dirty="0"/>
              <a:t>:</a:t>
            </a:r>
          </a:p>
          <a:p>
            <a:pPr marL="0" indent="0">
              <a:buNone/>
            </a:pPr>
            <a:endParaRPr lang="sv-SE" sz="3200" dirty="0"/>
          </a:p>
          <a:p>
            <a:pPr marL="0" indent="0">
              <a:buNone/>
            </a:pPr>
            <a:r>
              <a:rPr lang="sv-SE" sz="2100" dirty="0">
                <a:latin typeface="Consolas" panose="020B0609020204030204" pitchFamily="49" charset="0"/>
              </a:rPr>
              <a:t>template&lt;</a:t>
            </a:r>
            <a:r>
              <a:rPr lang="sv-SE" sz="2100" dirty="0" err="1">
                <a:latin typeface="Consolas" panose="020B0609020204030204" pitchFamily="49" charset="0"/>
              </a:rPr>
              <a:t>typename</a:t>
            </a:r>
            <a:r>
              <a:rPr lang="sv-SE" sz="2100" dirty="0">
                <a:latin typeface="Consolas" panose="020B0609020204030204" pitchFamily="49" charset="0"/>
              </a:rPr>
              <a:t>&lt;</a:t>
            </a:r>
            <a:r>
              <a:rPr lang="sv-SE" sz="2100" dirty="0" err="1">
                <a:latin typeface="Consolas" panose="020B0609020204030204" pitchFamily="49" charset="0"/>
              </a:rPr>
              <a:t>Alloc</a:t>
            </a:r>
            <a:r>
              <a:rPr lang="sv-SE" sz="2100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sv-SE" sz="2100" dirty="0" err="1">
                <a:latin typeface="Consolas" panose="020B0609020204030204" pitchFamily="49" charset="0"/>
              </a:rPr>
              <a:t>using</a:t>
            </a:r>
            <a:r>
              <a:rPr lang="sv-SE" sz="2100" dirty="0">
                <a:latin typeface="Consolas" panose="020B0609020204030204" pitchFamily="49" charset="0"/>
              </a:rPr>
              <a:t> </a:t>
            </a:r>
            <a:r>
              <a:rPr lang="sv-SE" sz="2100" b="1" dirty="0" err="1">
                <a:latin typeface="Consolas" panose="020B0609020204030204" pitchFamily="49" charset="0"/>
              </a:rPr>
              <a:t>backing_allocator_of</a:t>
            </a:r>
            <a:r>
              <a:rPr lang="sv-SE" sz="2100" dirty="0">
                <a:latin typeface="Consolas" panose="020B0609020204030204" pitchFamily="49" charset="0"/>
              </a:rPr>
              <a:t>&lt;</a:t>
            </a:r>
            <a:r>
              <a:rPr lang="sv-SE" sz="2100" dirty="0" err="1">
                <a:latin typeface="Consolas" panose="020B0609020204030204" pitchFamily="49" charset="0"/>
              </a:rPr>
              <a:t>Alloc</a:t>
            </a:r>
            <a:r>
              <a:rPr lang="sv-SE" sz="2100" dirty="0">
                <a:latin typeface="Consolas" panose="020B0609020204030204" pitchFamily="49" charset="0"/>
              </a:rPr>
              <a:t>&gt; = </a:t>
            </a:r>
            <a:r>
              <a:rPr lang="sv-SE" sz="2100" dirty="0" err="1">
                <a:latin typeface="Consolas" panose="020B0609020204030204" pitchFamily="49" charset="0"/>
              </a:rPr>
              <a:t>Alloc</a:t>
            </a:r>
            <a:r>
              <a:rPr lang="sv-SE" sz="2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sv-SE" sz="2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100" dirty="0">
                <a:latin typeface="Consolas" panose="020B0609020204030204" pitchFamily="49" charset="0"/>
              </a:rPr>
              <a:t>template&lt;</a:t>
            </a:r>
            <a:r>
              <a:rPr lang="sv-SE" sz="2100" dirty="0" err="1">
                <a:latin typeface="Consolas" panose="020B0609020204030204" pitchFamily="49" charset="0"/>
              </a:rPr>
              <a:t>typename</a:t>
            </a:r>
            <a:r>
              <a:rPr lang="sv-SE" sz="2100" dirty="0">
                <a:latin typeface="Consolas" panose="020B0609020204030204" pitchFamily="49" charset="0"/>
              </a:rPr>
              <a:t> T, </a:t>
            </a:r>
            <a:r>
              <a:rPr lang="sv-SE" sz="2100" dirty="0" err="1">
                <a:latin typeface="Consolas" panose="020B0609020204030204" pitchFamily="49" charset="0"/>
              </a:rPr>
              <a:t>size_t</a:t>
            </a:r>
            <a:r>
              <a:rPr lang="sv-SE" sz="2100" dirty="0">
                <a:latin typeface="Consolas" panose="020B0609020204030204" pitchFamily="49" charset="0"/>
              </a:rPr>
              <a:t> SZ, </a:t>
            </a:r>
            <a:r>
              <a:rPr lang="sv-SE" sz="2100" dirty="0" err="1">
                <a:latin typeface="Consolas" panose="020B0609020204030204" pitchFamily="49" charset="0"/>
              </a:rPr>
              <a:t>typename</a:t>
            </a:r>
            <a:r>
              <a:rPr lang="sv-SE" sz="2100" dirty="0">
                <a:latin typeface="Consolas" panose="020B0609020204030204" pitchFamily="49" charset="0"/>
              </a:rPr>
              <a:t> </a:t>
            </a:r>
            <a:r>
              <a:rPr lang="sv-SE" sz="2100" dirty="0" err="1">
                <a:latin typeface="Consolas" panose="020B0609020204030204" pitchFamily="49" charset="0"/>
              </a:rPr>
              <a:t>Backing</a:t>
            </a:r>
            <a:r>
              <a:rPr lang="sv-SE" sz="2100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sv-SE" sz="2100" dirty="0" err="1">
                <a:latin typeface="Consolas" panose="020B0609020204030204" pitchFamily="49" charset="0"/>
              </a:rPr>
              <a:t>using</a:t>
            </a:r>
            <a:r>
              <a:rPr lang="sv-SE" sz="2100" dirty="0">
                <a:latin typeface="Consolas" panose="020B0609020204030204" pitchFamily="49" charset="0"/>
              </a:rPr>
              <a:t> </a:t>
            </a:r>
            <a:r>
              <a:rPr lang="sv-SE" sz="2100" dirty="0" err="1">
                <a:latin typeface="Consolas" panose="020B0609020204030204" pitchFamily="49" charset="0"/>
              </a:rPr>
              <a:t>backing_allocator</a:t>
            </a:r>
            <a:r>
              <a:rPr lang="sv-SE" sz="2100" dirty="0">
                <a:latin typeface="Consolas" panose="020B0609020204030204" pitchFamily="49" charset="0"/>
              </a:rPr>
              <a:t>&lt;</a:t>
            </a:r>
            <a:r>
              <a:rPr lang="sv-SE" sz="2100" dirty="0" err="1">
                <a:latin typeface="Consolas" panose="020B0609020204030204" pitchFamily="49" charset="0"/>
              </a:rPr>
              <a:t>buffered_allocator</a:t>
            </a:r>
            <a:r>
              <a:rPr lang="sv-SE" sz="2100" dirty="0">
                <a:latin typeface="Consolas" panose="020B0609020204030204" pitchFamily="49" charset="0"/>
              </a:rPr>
              <a:t>&lt;T, SZ, </a:t>
            </a:r>
            <a:r>
              <a:rPr lang="sv-SE" sz="2100" dirty="0" err="1">
                <a:latin typeface="Consolas" panose="020B0609020204030204" pitchFamily="49" charset="0"/>
              </a:rPr>
              <a:t>Backing</a:t>
            </a:r>
            <a:r>
              <a:rPr lang="sv-SE" sz="2100" dirty="0">
                <a:latin typeface="Consolas" panose="020B0609020204030204" pitchFamily="49" charset="0"/>
              </a:rPr>
              <a:t>&gt; = </a:t>
            </a:r>
            <a:r>
              <a:rPr lang="sv-SE" sz="2100" dirty="0" err="1">
                <a:latin typeface="Consolas" panose="020B0609020204030204" pitchFamily="49" charset="0"/>
              </a:rPr>
              <a:t>Backing</a:t>
            </a:r>
            <a:r>
              <a:rPr lang="sv-SE" sz="2100" dirty="0">
                <a:latin typeface="Consolas" panose="020B0609020204030204" pitchFamily="49" charset="0"/>
              </a:rPr>
              <a:t>;   // I </a:t>
            </a:r>
            <a:r>
              <a:rPr lang="sv-SE" sz="2100" dirty="0" err="1">
                <a:latin typeface="Consolas" panose="020B0609020204030204" pitchFamily="49" charset="0"/>
              </a:rPr>
              <a:t>wish</a:t>
            </a:r>
            <a:r>
              <a:rPr lang="sv-SE" sz="2100" dirty="0">
                <a:latin typeface="Consolas" panose="020B0609020204030204" pitchFamily="49" charset="0"/>
              </a:rPr>
              <a:t>!</a:t>
            </a:r>
            <a:endParaRPr lang="LID4096" sz="2100" dirty="0"/>
          </a:p>
        </p:txBody>
      </p:sp>
    </p:spTree>
    <p:extLst>
      <p:ext uri="{BB962C8B-B14F-4D97-AF65-F5344CB8AC3E}">
        <p14:creationId xmlns:p14="http://schemas.microsoft.com/office/powerpoint/2010/main" val="328826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Traits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summary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10474037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// Placement </a:t>
            </a:r>
            <a:r>
              <a:rPr lang="sv-SE" sz="1600" dirty="0" err="1">
                <a:latin typeface="Consolas" panose="020B0609020204030204" pitchFamily="49" charset="0"/>
              </a:rPr>
              <a:t>according</a:t>
            </a:r>
            <a:r>
              <a:rPr lang="sv-SE" sz="1600" dirty="0">
                <a:latin typeface="Consolas" panose="020B0609020204030204" pitchFamily="49" charset="0"/>
              </a:rPr>
              <a:t> to </a:t>
            </a:r>
            <a:r>
              <a:rPr lang="sv-SE" sz="1600" dirty="0" err="1">
                <a:latin typeface="Consolas" panose="020B0609020204030204" pitchFamily="49" charset="0"/>
              </a:rPr>
              <a:t>proposal</a:t>
            </a:r>
            <a:r>
              <a:rPr lang="sv-SE" sz="1600" dirty="0">
                <a:latin typeface="Consolas" panose="020B0609020204030204" pitchFamily="49" charset="0"/>
              </a:rPr>
              <a:t> R0</a:t>
            </a:r>
          </a:p>
          <a:p>
            <a:pPr marL="0" indent="0">
              <a:buNone/>
            </a:pPr>
            <a:r>
              <a:rPr lang="sv-SE" sz="1600" dirty="0" err="1">
                <a:latin typeface="Consolas" panose="020B0609020204030204" pitchFamily="49" charset="0"/>
              </a:rPr>
              <a:t>namespace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std</a:t>
            </a:r>
            <a:r>
              <a:rPr lang="sv-SE" sz="1600" dirty="0">
                <a:latin typeface="Consolas" panose="020B0609020204030204" pitchFamily="49" charset="0"/>
              </a:rPr>
              <a:t>::</a:t>
            </a:r>
            <a:r>
              <a:rPr lang="sv-SE" sz="1600" dirty="0" err="1">
                <a:latin typeface="Consolas" panose="020B0609020204030204" pitchFamily="49" charset="0"/>
              </a:rPr>
              <a:t>allocator_info</a:t>
            </a:r>
            <a:r>
              <a:rPr lang="sv-SE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    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A&gt; </a:t>
            </a:r>
            <a:r>
              <a:rPr lang="sv-SE" sz="1600" dirty="0" err="1">
                <a:latin typeface="Consolas" panose="020B0609020204030204" pitchFamily="49" charset="0"/>
              </a:rPr>
              <a:t>size_t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buffer_capacity</a:t>
            </a:r>
            <a:r>
              <a:rPr lang="sv-SE" sz="1600" dirty="0">
                <a:latin typeface="Consolas" panose="020B0609020204030204" pitchFamily="49" charset="0"/>
              </a:rPr>
              <a:t> = 0;</a:t>
            </a:r>
            <a:br>
              <a:rPr lang="sv-SE" sz="1600" dirty="0">
                <a:latin typeface="Consolas" panose="020B0609020204030204" pitchFamily="49" charset="0"/>
              </a:rPr>
            </a:br>
            <a:r>
              <a:rPr lang="sv-SE" sz="1600" dirty="0">
                <a:latin typeface="Consolas" panose="020B0609020204030204" pitchFamily="49" charset="0"/>
              </a:rPr>
              <a:t>    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A&gt; </a:t>
            </a:r>
            <a:r>
              <a:rPr lang="sv-SE" sz="1600" dirty="0" err="1">
                <a:latin typeface="Consolas" panose="020B0609020204030204" pitchFamily="49" charset="0"/>
              </a:rPr>
              <a:t>bool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can_allocate</a:t>
            </a:r>
            <a:r>
              <a:rPr lang="sv-SE" sz="1600" dirty="0">
                <a:latin typeface="Consolas" panose="020B0609020204030204" pitchFamily="49" charset="0"/>
              </a:rPr>
              <a:t> = </a:t>
            </a:r>
            <a:r>
              <a:rPr lang="sv-SE" sz="1600" dirty="0" err="1">
                <a:latin typeface="Consolas" panose="020B0609020204030204" pitchFamily="49" charset="0"/>
              </a:rPr>
              <a:t>true</a:t>
            </a:r>
            <a:r>
              <a:rPr lang="sv-SE" sz="1600" dirty="0">
                <a:latin typeface="Consolas" panose="020B0609020204030204" pitchFamily="49" charset="0"/>
              </a:rPr>
              <a:t>;</a:t>
            </a:r>
            <a:br>
              <a:rPr lang="sv-SE" sz="1600" dirty="0">
                <a:latin typeface="Consolas" panose="020B0609020204030204" pitchFamily="49" charset="0"/>
              </a:rPr>
            </a:br>
            <a:r>
              <a:rPr lang="sv-SE" sz="1600" dirty="0">
                <a:latin typeface="Consolas" panose="020B0609020204030204" pitchFamily="49" charset="0"/>
              </a:rPr>
              <a:t>    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A&gt; </a:t>
            </a:r>
            <a:r>
              <a:rPr lang="sv-SE" sz="1600" dirty="0" err="1">
                <a:latin typeface="Consolas" panose="020B0609020204030204" pitchFamily="49" charset="0"/>
              </a:rPr>
              <a:t>using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backing_allocator_of</a:t>
            </a:r>
            <a:r>
              <a:rPr lang="sv-SE" sz="1600" dirty="0">
                <a:latin typeface="Consolas" panose="020B0609020204030204" pitchFamily="49" charset="0"/>
              </a:rPr>
              <a:t> = A;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    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A&gt; A&amp; </a:t>
            </a:r>
            <a:r>
              <a:rPr lang="sv-SE" sz="1600" dirty="0" err="1">
                <a:latin typeface="Consolas" panose="020B0609020204030204" pitchFamily="49" charset="0"/>
              </a:rPr>
              <a:t>get_backing_allocator</a:t>
            </a:r>
            <a:r>
              <a:rPr lang="sv-SE" sz="1600" dirty="0">
                <a:latin typeface="Consolas" panose="020B0609020204030204" pitchFamily="49" charset="0"/>
              </a:rPr>
              <a:t>(A&amp; a) { </a:t>
            </a:r>
            <a:r>
              <a:rPr lang="sv-SE" sz="1600" dirty="0" err="1">
                <a:latin typeface="Consolas" panose="020B0609020204030204" pitchFamily="49" charset="0"/>
              </a:rPr>
              <a:t>return</a:t>
            </a:r>
            <a:r>
              <a:rPr lang="sv-SE" sz="1600" dirty="0">
                <a:latin typeface="Consolas" panose="020B0609020204030204" pitchFamily="49" charset="0"/>
              </a:rPr>
              <a:t> a; }   // Not in R0.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614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8179</TotalTime>
  <Words>852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Office-tema</vt:lpstr>
      <vt:lpstr>P2667R0</vt:lpstr>
      <vt:lpstr>Presentation contents</vt:lpstr>
      <vt:lpstr>Rationale</vt:lpstr>
      <vt:lpstr>Minimum rules for vector to follow</vt:lpstr>
      <vt:lpstr>Optimizations vector can do</vt:lpstr>
      <vt:lpstr>New allocators</vt:lpstr>
      <vt:lpstr>Convenient type aliases</vt:lpstr>
      <vt:lpstr>Move/Copy with different allocators</vt:lpstr>
      <vt:lpstr>Traits summary</vt:lpstr>
      <vt:lpstr>Placement of traits</vt:lpstr>
      <vt:lpstr>Take aways from the demo implementation</vt:lpstr>
      <vt:lpstr>Concerns for freestanding</vt:lpstr>
      <vt:lpstr>Conclusion, status, discussions.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allocator classes</dc:title>
  <dc:creator>Bengt Gustafsson</dc:creator>
  <cp:lastModifiedBy>Bengt Gustafsson</cp:lastModifiedBy>
  <cp:revision>20</cp:revision>
  <dcterms:created xsi:type="dcterms:W3CDTF">2022-10-17T14:52:22Z</dcterms:created>
  <dcterms:modified xsi:type="dcterms:W3CDTF">2022-11-08T09:15:59Z</dcterms:modified>
</cp:coreProperties>
</file>