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19" r:id="rId3"/>
    <p:sldId id="320" r:id="rId4"/>
    <p:sldId id="321" r:id="rId5"/>
    <p:sldId id="336" r:id="rId6"/>
    <p:sldId id="322" r:id="rId7"/>
    <p:sldId id="323" r:id="rId8"/>
    <p:sldId id="327" r:id="rId9"/>
    <p:sldId id="324" r:id="rId10"/>
    <p:sldId id="325" r:id="rId11"/>
    <p:sldId id="335" r:id="rId12"/>
    <p:sldId id="326" r:id="rId13"/>
    <p:sldId id="328" r:id="rId14"/>
    <p:sldId id="329" r:id="rId15"/>
    <p:sldId id="330" r:id="rId16"/>
    <p:sldId id="331" r:id="rId17"/>
    <p:sldId id="332" r:id="rId18"/>
    <p:sldId id="333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4E95B2C-B115-D019-462F-254A9A67E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496060-F09A-53CD-4ABC-2BC077930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A99F54D-59AC-48EB-2689-587402489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2196920-2CA2-4741-0E3A-54ECA00C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38DF51-10F0-9D53-687D-5F26FCF2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869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64E894-64E2-265C-4781-40A631171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4FD57BE-F019-0274-AD87-42B9F9880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8DA3C7-61B0-1342-CB21-674E7D23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B069E85-F334-272E-9337-C7727B18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7508E30-6DBB-84B1-2084-71A8030C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309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6C78AB7-0BF5-CE92-913E-AD3B4F18D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541BFA0-B3C5-B46D-99B1-720AA2C17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EA0E961-7906-42CE-B58E-10881C27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2DD6841-F6E0-1D7A-A6A7-389AACEA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8E582C1-BC3F-9C67-4EE5-A1EBFAA1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1721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1096D7-C599-C0B5-1AFA-0FE847BD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1C3A24A-D139-15FA-FF1F-7995E370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E264013-AA21-E4C0-ABE8-27BA4D5D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8C23EBA-E5F1-E4F8-E4BE-38742A19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9F183C8-F25A-96F4-932D-0AE9C62C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257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B316AC-17E2-912B-D953-787AC784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588C1B5-9BFA-CA40-F055-0A38A10BD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51A9836-5A51-8D61-436B-5AF5E3A2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17864E5-E04E-140B-5C45-33D913B0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C808F74-2B20-193E-ADF2-6BC5041F9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4229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886D6F4-724D-BA0A-4449-5FB4E7E6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A9501FD-A32C-FBCB-AA86-1F8BB848D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212192B8-B0D6-BFAD-F3B0-5D9B3E0D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723EBCD2-6FF3-6F0F-347C-E9C92FF9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80D3A03-CE91-33F5-C487-60D4F76D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326F733-43FD-ADC6-D36A-323721D7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983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AF7D631-0005-1ABD-2106-18BF2766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68F6B3F-2C36-AC79-FCE0-B873200B9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CE9ABAD-2AE9-7F86-2B6C-1A406678F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59DE2EB-A035-D1F2-E37B-83AA1BF67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E2A203C-7E69-136C-2220-416E8624D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CB409F5D-4797-E743-1BCE-4BF8934C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0156EEED-A339-A84B-D3F0-FF429259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22CDF4D-F4C6-AA76-77D3-088FC7B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341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2AD3DC1-81EF-1483-6590-B4343CC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10CE9C7-BEE7-96CC-E474-3595A4AA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55A665C-83E6-A041-B4CE-7BBDD1CB8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AD097467-0883-1A20-218A-A0E1A327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0594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E618412-9329-FC1F-F010-3B79198C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FD307E7-68D2-E408-A9CF-097DDA7E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DE8B4E9D-2292-A393-C888-153E71A9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99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4B6721-41DC-FCF7-72EE-9AF4E4495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D7607FC-ED32-792F-3AFB-E5908B3D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797A21D-B34F-3009-959B-66EF5FCC0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6CD1C3C-AE0C-5B93-9D45-A02458D3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9E64898-D65A-1543-4DCA-5B31581F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796EA1C-DD57-093F-4423-21008C65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881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7AA7517-E96A-F4BD-5B1E-8F6252F8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F306AB1-F4E5-5EBC-B747-2E1060012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414DA43-DA6B-D2D5-8F75-6A60D205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D5D39C4-F6A0-B043-6EA9-9558C55A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06C5-A2E4-4AE9-82D6-BE16A0B7B52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4CAE2FE-6422-A568-466C-6ECFE6DB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BB327CE-40CF-8F43-B914-4760266F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9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9EEA5088-E7CC-91C5-A509-4FD96AC9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F546AD4-32D6-DB85-E89D-EA8C552FA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5E31B2E-5043-3F30-10D1-58C35E087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06C5-A2E4-4AE9-82D6-BE16A0B7B52D}" type="datetimeFigureOut">
              <a:rPr lang="LID4096" smtClean="0"/>
              <a:t>11/08/2022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F538D16-0795-73A8-4FBE-47E04A09F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EEB9C4F-3B18-46A4-A97D-515976D93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C79EB-BA2A-466C-A2F7-0529F2D51B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16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P2668R0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Rule</a:t>
            </a:r>
            <a:r>
              <a:rPr lang="sv-SE" sz="3200" dirty="0"/>
              <a:t> </a:t>
            </a:r>
            <a:r>
              <a:rPr lang="sv-SE" sz="3200" dirty="0" err="1"/>
              <a:t>based</a:t>
            </a:r>
            <a:r>
              <a:rPr lang="sv-SE" sz="3200" dirty="0"/>
              <a:t> parameter </a:t>
            </a:r>
            <a:r>
              <a:rPr lang="sv-SE" sz="3200" dirty="0" err="1"/>
              <a:t>passing</a:t>
            </a:r>
            <a:endParaRPr lang="sv-SE" sz="3200" dirty="0"/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Kona - 2022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0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Type set templates can be applied to functions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A </a:t>
            </a:r>
            <a:r>
              <a:rPr lang="sv-SE" sz="3200" dirty="0" err="1"/>
              <a:t>type</a:t>
            </a:r>
            <a:r>
              <a:rPr lang="sv-SE" sz="3200" dirty="0"/>
              <a:t> set template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replace</a:t>
            </a:r>
            <a:r>
              <a:rPr lang="sv-SE" sz="3200" dirty="0"/>
              <a:t> </a:t>
            </a:r>
            <a:r>
              <a:rPr lang="sv-SE" sz="3200" dirty="0" err="1"/>
              <a:t>trailing</a:t>
            </a:r>
            <a:r>
              <a:rPr lang="sv-SE" sz="3200" dirty="0"/>
              <a:t> </a:t>
            </a:r>
            <a:r>
              <a:rPr lang="sv-SE" sz="3200" dirty="0" err="1"/>
              <a:t>cvref</a:t>
            </a:r>
            <a:r>
              <a:rPr lang="sv-SE" sz="3200" dirty="0"/>
              <a:t> </a:t>
            </a:r>
          </a:p>
          <a:p>
            <a:pPr marL="0" indent="0">
              <a:buNone/>
            </a:pPr>
            <a:r>
              <a:rPr lang="en-GB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P2481 optional::transform example.</a:t>
            </a:r>
            <a:br>
              <a:rPr lang="en-GB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emplate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struct optional {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F&gt;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constexpr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auto transform(this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optional, F&amp;&amp;);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This proposal: No deducing this required.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struct optional {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F&gt;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constexpr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auto transform(F&amp;&amp;) 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</a:t>
            </a: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7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Safe</a:t>
            </a:r>
            <a:r>
              <a:rPr lang="sv-SE" sz="4000" dirty="0">
                <a:solidFill>
                  <a:srgbClr val="FFFFFF"/>
                </a:solidFill>
              </a:rPr>
              <a:t> to </a:t>
            </a:r>
            <a:r>
              <a:rPr lang="sv-SE" sz="4000" dirty="0" err="1">
                <a:solidFill>
                  <a:srgbClr val="FFFFFF"/>
                </a:solidFill>
              </a:rPr>
              <a:t>refactor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member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functions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 fontScale="92500" lnSpcReduction="20000"/>
          </a:bodyPr>
          <a:lstStyle/>
          <a:p>
            <a:r>
              <a:rPr lang="sv-SE" sz="3200" dirty="0"/>
              <a:t>As 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proposal</a:t>
            </a:r>
            <a:r>
              <a:rPr lang="sv-SE" sz="3200" dirty="0"/>
              <a:t> </a:t>
            </a:r>
            <a:r>
              <a:rPr lang="sv-SE" sz="3200" i="1" dirty="0" err="1"/>
              <a:t>generates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</a:t>
            </a:r>
            <a:r>
              <a:rPr lang="sv-SE" sz="3200" dirty="0" err="1"/>
              <a:t>declarations</a:t>
            </a:r>
            <a:r>
              <a:rPr lang="sv-SE" sz="3200" dirty="0"/>
              <a:t> it is </a:t>
            </a:r>
            <a:r>
              <a:rPr lang="sv-SE" sz="3200" dirty="0" err="1"/>
              <a:t>safe</a:t>
            </a:r>
            <a:r>
              <a:rPr lang="sv-SE" sz="3200" dirty="0"/>
              <a:t> to </a:t>
            </a:r>
            <a:r>
              <a:rPr lang="sv-SE" sz="3200" dirty="0" err="1"/>
              <a:t>refactor</a:t>
            </a:r>
            <a:r>
              <a:rPr lang="sv-SE" sz="3200" dirty="0"/>
              <a:t> </a:t>
            </a:r>
            <a:r>
              <a:rPr lang="sv-SE" sz="3200" dirty="0" err="1"/>
              <a:t>current</a:t>
            </a:r>
            <a:r>
              <a:rPr lang="sv-SE" sz="3200" dirty="0"/>
              <a:t> </a:t>
            </a:r>
            <a:r>
              <a:rPr lang="sv-SE" sz="3200" dirty="0" err="1"/>
              <a:t>code</a:t>
            </a:r>
            <a:r>
              <a:rPr lang="sv-SE" sz="3200" dirty="0"/>
              <a:t> </a:t>
            </a:r>
            <a:r>
              <a:rPr lang="sv-SE" sz="3200" dirty="0" err="1"/>
              <a:t>without</a:t>
            </a:r>
            <a:r>
              <a:rPr lang="sv-SE" sz="3200" dirty="0"/>
              <a:t> ABI or API problems.</a:t>
            </a:r>
          </a:p>
          <a:p>
            <a:r>
              <a:rPr lang="sv-SE" sz="3200" dirty="0"/>
              <a:t>In </a:t>
            </a:r>
            <a:r>
              <a:rPr lang="sv-SE" sz="3200" dirty="0" err="1"/>
              <a:t>contrast</a:t>
            </a:r>
            <a:r>
              <a:rPr lang="sv-SE" sz="3200" dirty="0"/>
              <a:t> </a:t>
            </a:r>
            <a:r>
              <a:rPr lang="sv-SE" sz="3200" dirty="0" err="1"/>
              <a:t>using</a:t>
            </a:r>
            <a:r>
              <a:rPr lang="sv-SE" sz="3200" dirty="0"/>
              <a:t> </a:t>
            </a:r>
            <a:r>
              <a:rPr lang="sv-SE" sz="3200" dirty="0" err="1"/>
              <a:t>deducing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refactoring</a:t>
            </a:r>
            <a:r>
              <a:rPr lang="sv-SE" sz="3200" dirty="0"/>
              <a:t> is </a:t>
            </a:r>
            <a:r>
              <a:rPr lang="sv-SE" sz="3200" i="1" dirty="0"/>
              <a:t>not</a:t>
            </a:r>
            <a:r>
              <a:rPr lang="sv-SE" sz="3200" dirty="0"/>
              <a:t> </a:t>
            </a:r>
            <a:r>
              <a:rPr lang="sv-SE" sz="3200" dirty="0" err="1"/>
              <a:t>safe</a:t>
            </a:r>
            <a:r>
              <a:rPr lang="sv-SE" sz="3200" dirty="0"/>
              <a:t> as the pointer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changes</a:t>
            </a:r>
            <a:r>
              <a:rPr lang="sv-SE" sz="3200" dirty="0"/>
              <a:t> from a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pointer to a </a:t>
            </a:r>
            <a:r>
              <a:rPr lang="sv-SE" sz="3200" dirty="0" err="1"/>
              <a:t>function</a:t>
            </a:r>
            <a:r>
              <a:rPr lang="sv-SE" sz="3200" dirty="0"/>
              <a:t> pointer.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struct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Other&amp; f() { return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m_other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Other&amp; f()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 return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m_other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Other&amp; (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&lt;T&gt;::*)();  // Pointer type for first overload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struct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template&lt;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U&gt; auto&amp; f(this U&amp; self) requires std::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is_same_t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&lt;U, T&gt; { return 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m_other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</a:pP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Other&amp; (*)(</a:t>
            </a:r>
            <a:r>
              <a:rPr kumimoji="0" lang="en-GB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&lt;T&gt;&amp; self);  // Pointer type for first template specialization.</a:t>
            </a:r>
            <a:br>
              <a: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GB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5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Subtle</a:t>
            </a:r>
            <a:r>
              <a:rPr lang="sv-SE" sz="4000" dirty="0">
                <a:solidFill>
                  <a:srgbClr val="FFFFFF"/>
                </a:solidFill>
              </a:rPr>
              <a:t> problem </a:t>
            </a:r>
            <a:r>
              <a:rPr lang="sv-SE" sz="4000" dirty="0" err="1">
                <a:solidFill>
                  <a:srgbClr val="FFFFFF"/>
                </a:solidFill>
              </a:rPr>
              <a:t>solved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with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deducing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this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97" y="1885279"/>
            <a:ext cx="9724031" cy="4569462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type_set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dual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T&amp;&gt;;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auto&amp;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get()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dual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m_member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</a:p>
          <a:p>
            <a:pPr marL="0" indent="0">
              <a:buNone/>
              <a:defRPr/>
            </a:pPr>
            <a:r>
              <a:rPr kumimoji="0" lang="sv-SE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But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*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type_set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T&amp;&amp;&gt;;</a:t>
            </a:r>
          </a:p>
          <a:p>
            <a:pPr marL="0" indent="0">
              <a:buNone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auto&amp;&amp;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get()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m_member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  //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Impossible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auto&amp;&amp;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</a:t>
            </a:r>
            <a:r>
              <a:rPr kumimoji="0" lang="sv-S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::forward&lt;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decltype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)&gt;(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).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m_member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8431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Standard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sets in </a:t>
            </a:r>
            <a:r>
              <a:rPr lang="sv-SE" sz="4000" dirty="0" err="1">
                <a:solidFill>
                  <a:srgbClr val="FFFFFF"/>
                </a:solidFill>
              </a:rPr>
              <a:t>std</a:t>
            </a:r>
            <a:r>
              <a:rPr lang="sv-SE" sz="4000" dirty="0">
                <a:solidFill>
                  <a:srgbClr val="FFFFFF"/>
                </a:solidFill>
              </a:rPr>
              <a:t>::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Standard </a:t>
            </a:r>
            <a:r>
              <a:rPr kumimoji="0" lang="sv-SE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sets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namespace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nested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inline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type_set_templates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T&amp;&gt;;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&lt;T&amp;&gt;;  // </a:t>
            </a:r>
            <a:r>
              <a:rPr lang="sv-SE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clash</a:t>
            </a: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dual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T&amp;, T&amp;&gt;;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&lt;T,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T&amp;, T&amp;&amp;&gt;;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mv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&lt;T, T&amp;&amp;&gt;;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namespace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type_set_templates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usable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without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qualification</a:t>
            </a:r>
            <a:endParaRPr lang="sv-SE" sz="3200" dirty="0">
              <a:solidFill>
                <a:prstClr val="black"/>
              </a:solidFill>
              <a:latin typeface="Calibri" panose="020F05020202040302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shadowed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 </a:t>
            </a:r>
            <a:r>
              <a:rPr kumimoji="0" lang="sv-SE" sz="32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</a:t>
            </a:r>
            <a:r>
              <a:rPr kumimoji="0" lang="sv-SE" sz="3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sv-SE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322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Issues treated in the proposal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Should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sets be </a:t>
            </a:r>
            <a:r>
              <a:rPr lang="sv-SE" sz="3200" dirty="0" err="1"/>
              <a:t>usable</a:t>
            </a:r>
            <a:r>
              <a:rPr lang="sv-SE" sz="3200" dirty="0"/>
              <a:t> in all </a:t>
            </a:r>
            <a:r>
              <a:rPr lang="sv-SE" sz="3200" dirty="0" err="1"/>
              <a:t>declarations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Overloading</a:t>
            </a:r>
            <a:r>
              <a:rPr lang="sv-SE" sz="3200" dirty="0"/>
              <a:t> </a:t>
            </a:r>
            <a:r>
              <a:rPr lang="sv-SE" sz="3200" dirty="0" err="1"/>
              <a:t>between</a:t>
            </a:r>
            <a:r>
              <a:rPr lang="sv-SE" sz="3200" dirty="0"/>
              <a:t> </a:t>
            </a:r>
            <a:r>
              <a:rPr lang="sv-SE" sz="3200" dirty="0" err="1"/>
              <a:t>regular</a:t>
            </a:r>
            <a:r>
              <a:rPr lang="sv-SE" sz="3200" dirty="0"/>
              <a:t> and </a:t>
            </a:r>
            <a:r>
              <a:rPr lang="sv-SE" sz="3200" dirty="0" err="1"/>
              <a:t>generated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 templates be </a:t>
            </a:r>
            <a:r>
              <a:rPr lang="sv-SE" sz="3200" dirty="0" err="1"/>
              <a:t>chained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sets be </a:t>
            </a:r>
            <a:r>
              <a:rPr lang="sv-SE" sz="3200" dirty="0" err="1"/>
              <a:t>declared</a:t>
            </a:r>
            <a:r>
              <a:rPr lang="sv-SE" sz="3200" dirty="0"/>
              <a:t> in </a:t>
            </a:r>
            <a:r>
              <a:rPr lang="sv-SE" sz="3200" dirty="0" err="1"/>
              <a:t>class</a:t>
            </a:r>
            <a:r>
              <a:rPr lang="sv-SE" sz="3200" dirty="0"/>
              <a:t> and/or block </a:t>
            </a:r>
            <a:r>
              <a:rPr lang="sv-SE" sz="3200" dirty="0" err="1"/>
              <a:t>scope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How</a:t>
            </a:r>
            <a:r>
              <a:rPr lang="sv-SE" sz="3200" dirty="0"/>
              <a:t> </a:t>
            </a:r>
            <a:r>
              <a:rPr lang="sv-SE" sz="3200" dirty="0" err="1"/>
              <a:t>about</a:t>
            </a:r>
            <a:r>
              <a:rPr lang="sv-SE" sz="3200" dirty="0"/>
              <a:t> </a:t>
            </a:r>
            <a:r>
              <a:rPr lang="sv-SE" sz="3200" dirty="0" err="1"/>
              <a:t>dependent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sets?</a:t>
            </a:r>
          </a:p>
          <a:p>
            <a:r>
              <a:rPr lang="sv-SE" sz="3200" dirty="0" err="1"/>
              <a:t>Alternate</a:t>
            </a:r>
            <a:r>
              <a:rPr lang="sv-SE" sz="3200" dirty="0"/>
              <a:t> </a:t>
            </a:r>
            <a:r>
              <a:rPr lang="sv-SE" sz="3200" dirty="0" err="1"/>
              <a:t>spellings</a:t>
            </a:r>
            <a:r>
              <a:rPr lang="sv-SE" sz="3200" dirty="0"/>
              <a:t> (</a:t>
            </a:r>
            <a:r>
              <a:rPr lang="sv-SE" sz="3200" dirty="0" err="1"/>
              <a:t>including</a:t>
            </a:r>
            <a:r>
              <a:rPr lang="sv-SE" sz="3200" dirty="0"/>
              <a:t> </a:t>
            </a:r>
            <a:r>
              <a:rPr lang="sv-SE" sz="3200" dirty="0" err="1"/>
              <a:t>reusing</a:t>
            </a:r>
            <a:r>
              <a:rPr lang="sv-SE" sz="3200" dirty="0"/>
              <a:t> </a:t>
            </a:r>
            <a:r>
              <a:rPr lang="sv-SE" sz="3200" b="1" dirty="0" err="1"/>
              <a:t>typedef</a:t>
            </a:r>
            <a:r>
              <a:rPr lang="sv-SE" sz="3200" dirty="0"/>
              <a:t>).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effects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&lt;</a:t>
            </a:r>
            <a:r>
              <a:rPr lang="sv-SE" sz="3200" dirty="0" err="1"/>
              <a:t>Type</a:t>
            </a:r>
            <a:r>
              <a:rPr lang="sv-SE" sz="3200" dirty="0"/>
              <a:t>&gt; as an </a:t>
            </a:r>
            <a:r>
              <a:rPr lang="sv-SE" sz="3200" dirty="0" err="1"/>
              <a:t>inlined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alias.</a:t>
            </a:r>
          </a:p>
        </p:txBody>
      </p:sp>
    </p:spTree>
    <p:extLst>
      <p:ext uri="{BB962C8B-B14F-4D97-AF65-F5344CB8AC3E}">
        <p14:creationId xmlns:p14="http://schemas.microsoft.com/office/powerpoint/2010/main" val="3443204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Open issues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Implementation in .</a:t>
            </a:r>
            <a:r>
              <a:rPr lang="sv-SE" sz="3200" dirty="0" err="1"/>
              <a:t>cpp</a:t>
            </a:r>
            <a:r>
              <a:rPr lang="sv-SE" sz="3200" dirty="0"/>
              <a:t> </a:t>
            </a:r>
            <a:r>
              <a:rPr lang="sv-SE" sz="3200" dirty="0" err="1"/>
              <a:t>files</a:t>
            </a:r>
            <a:r>
              <a:rPr lang="sv-SE" sz="3200" dirty="0"/>
              <a:t>? </a:t>
            </a:r>
            <a:r>
              <a:rPr lang="sv-SE" sz="3200" dirty="0" err="1">
                <a:solidFill>
                  <a:schemeClr val="accent6"/>
                </a:solidFill>
              </a:rPr>
              <a:t>Yes</a:t>
            </a:r>
            <a:endParaRPr lang="sv-SE" sz="3200" dirty="0">
              <a:solidFill>
                <a:schemeClr val="accent6"/>
              </a:solidFill>
            </a:endParaRPr>
          </a:p>
          <a:p>
            <a:r>
              <a:rPr lang="sv-SE" sz="3200" dirty="0" err="1"/>
              <a:t>Name</a:t>
            </a:r>
            <a:r>
              <a:rPr lang="sv-SE" sz="3200" dirty="0"/>
              <a:t> mangling: Same or different? </a:t>
            </a:r>
            <a:r>
              <a:rPr lang="sv-SE" sz="3200" dirty="0">
                <a:solidFill>
                  <a:schemeClr val="accent6"/>
                </a:solidFill>
              </a:rPr>
              <a:t>Same</a:t>
            </a:r>
          </a:p>
          <a:p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trailing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 template make *</a:t>
            </a:r>
            <a:r>
              <a:rPr lang="sv-SE" sz="3200" dirty="0" err="1"/>
              <a:t>this</a:t>
            </a:r>
            <a:r>
              <a:rPr lang="sv-SE" sz="3200" dirty="0"/>
              <a:t> an </a:t>
            </a:r>
            <a:r>
              <a:rPr lang="sv-SE" sz="3200" dirty="0" err="1"/>
              <a:t>rvalue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Can</a:t>
            </a:r>
            <a:r>
              <a:rPr lang="sv-SE" sz="3200" dirty="0"/>
              <a:t> a </a:t>
            </a:r>
            <a:r>
              <a:rPr lang="sv-SE" sz="3200" dirty="0" err="1"/>
              <a:t>type</a:t>
            </a:r>
            <a:r>
              <a:rPr lang="sv-SE" sz="3200" dirty="0"/>
              <a:t> set </a:t>
            </a:r>
            <a:r>
              <a:rPr lang="sv-SE" sz="3200" dirty="0" err="1"/>
              <a:t>used</a:t>
            </a:r>
            <a:r>
              <a:rPr lang="sv-SE" sz="3200" dirty="0"/>
              <a:t> in a parameter </a:t>
            </a:r>
            <a:r>
              <a:rPr lang="sv-SE" sz="3200" dirty="0" err="1"/>
              <a:t>declaration</a:t>
            </a:r>
            <a:r>
              <a:rPr lang="sv-SE" sz="3200" dirty="0"/>
              <a:t> cause </a:t>
            </a:r>
            <a:r>
              <a:rPr lang="sv-SE" sz="3200" dirty="0" err="1"/>
              <a:t>arrays</a:t>
            </a:r>
            <a:r>
              <a:rPr lang="sv-SE" sz="3200" dirty="0"/>
              <a:t> to be </a:t>
            </a:r>
            <a:r>
              <a:rPr lang="sv-SE" sz="3200" dirty="0" err="1"/>
              <a:t>passed</a:t>
            </a:r>
            <a:r>
              <a:rPr lang="sv-SE" sz="3200" dirty="0"/>
              <a:t> by </a:t>
            </a:r>
            <a:r>
              <a:rPr lang="sv-SE" sz="3200" dirty="0" err="1"/>
              <a:t>value</a:t>
            </a:r>
            <a:r>
              <a:rPr lang="sv-SE" sz="3200" dirty="0"/>
              <a:t>?</a:t>
            </a:r>
          </a:p>
          <a:p>
            <a:r>
              <a:rPr lang="sv-SE" sz="3200" dirty="0" err="1"/>
              <a:t>Reassessing</a:t>
            </a:r>
            <a:r>
              <a:rPr lang="sv-SE" sz="3200" dirty="0"/>
              <a:t> </a:t>
            </a:r>
            <a:r>
              <a:rPr lang="sv-SE" sz="3200" dirty="0" err="1"/>
              <a:t>using</a:t>
            </a:r>
            <a:r>
              <a:rPr lang="sv-SE" sz="3200" dirty="0"/>
              <a:t> </a:t>
            </a:r>
            <a:r>
              <a:rPr lang="sv-SE" sz="3200" b="1" dirty="0" err="1"/>
              <a:t>using</a:t>
            </a:r>
            <a:r>
              <a:rPr lang="sv-SE" sz="3200" dirty="0"/>
              <a:t> to </a:t>
            </a:r>
            <a:r>
              <a:rPr lang="sv-SE" sz="3200" dirty="0" err="1"/>
              <a:t>declare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sets.</a:t>
            </a:r>
          </a:p>
        </p:txBody>
      </p:sp>
    </p:spTree>
    <p:extLst>
      <p:ext uri="{BB962C8B-B14F-4D97-AF65-F5344CB8AC3E}">
        <p14:creationId xmlns:p14="http://schemas.microsoft.com/office/powerpoint/2010/main" val="255020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Trailing type set template makes *this an </a:t>
            </a:r>
            <a:r>
              <a:rPr lang="en-GB" sz="4000" dirty="0" err="1">
                <a:solidFill>
                  <a:srgbClr val="FFFFFF"/>
                </a:solidFill>
              </a:rPr>
              <a:t>rvalue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To </a:t>
            </a:r>
            <a:r>
              <a:rPr lang="sv-SE" sz="3200" dirty="0" err="1"/>
              <a:t>reduce</a:t>
            </a:r>
            <a:r>
              <a:rPr lang="sv-SE" sz="3200" dirty="0"/>
              <a:t> </a:t>
            </a:r>
            <a:r>
              <a:rPr lang="sv-SE" sz="3200" dirty="0" err="1"/>
              <a:t>confusion</a:t>
            </a:r>
            <a:r>
              <a:rPr lang="sv-SE" sz="3200" dirty="0"/>
              <a:t> and </a:t>
            </a:r>
            <a:r>
              <a:rPr lang="sv-SE" sz="3200" dirty="0" err="1"/>
              <a:t>increase</a:t>
            </a:r>
            <a:r>
              <a:rPr lang="sv-SE" sz="3200" dirty="0"/>
              <a:t> WYSIWYG: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lang="sv-SE" sz="3200" dirty="0">
                <a:solidFill>
                  <a:schemeClr val="accent6"/>
                </a:solidFill>
                <a:latin typeface="Calibri" panose="020F0502020204030204"/>
              </a:rPr>
              <a:t>r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member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type_set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T&amp;&amp;&gt;;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auto&amp;&amp;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get()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m_member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      //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Thanks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part to P2666 ”Last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optimization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};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auto&amp;&amp; get(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self.m_member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; }    // Does not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need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 special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rule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180666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Passing arrays by value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To </a:t>
            </a:r>
            <a:r>
              <a:rPr lang="sv-SE" sz="3200" dirty="0" err="1"/>
              <a:t>reduce</a:t>
            </a:r>
            <a:r>
              <a:rPr lang="sv-SE" sz="3200" dirty="0"/>
              <a:t> </a:t>
            </a:r>
            <a:r>
              <a:rPr lang="sv-SE" sz="3200" dirty="0" err="1"/>
              <a:t>confusion</a:t>
            </a:r>
            <a:r>
              <a:rPr lang="sv-SE" sz="3200" dirty="0"/>
              <a:t> and </a:t>
            </a:r>
            <a:r>
              <a:rPr lang="sv-SE" sz="3200" dirty="0" err="1"/>
              <a:t>increase</a:t>
            </a:r>
            <a:r>
              <a:rPr lang="sv-SE" sz="3200" dirty="0"/>
              <a:t> WYSIWYG:</a:t>
            </a:r>
          </a:p>
          <a:p>
            <a:pPr marL="0" indent="0">
              <a:buNone/>
            </a:pP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myFuntion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[10]&gt; arr);			// Force by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&lt;&gt;</a:t>
            </a:r>
          </a:p>
          <a:p>
            <a:pPr marL="0" indent="0">
              <a:buNone/>
            </a:pP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optimalCall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arr[10]);			//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compiler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from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</a:t>
            </a:r>
            <a:r>
              <a:rPr kumimoji="0" lang="sv-SE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overloads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6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sv-SE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optimalCall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[10] arr);</a:t>
            </a:r>
            <a:b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optimalCall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(&amp;arr)[10]);</a:t>
            </a:r>
          </a:p>
        </p:txBody>
      </p:sp>
    </p:spTree>
    <p:extLst>
      <p:ext uri="{BB962C8B-B14F-4D97-AF65-F5344CB8AC3E}">
        <p14:creationId xmlns:p14="http://schemas.microsoft.com/office/powerpoint/2010/main" val="263483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Reassessing using </a:t>
            </a:r>
            <a:r>
              <a:rPr lang="en-GB" sz="4000" b="1" dirty="0" err="1">
                <a:solidFill>
                  <a:srgbClr val="FFFFFF"/>
                </a:solidFill>
              </a:rPr>
              <a:t>using</a:t>
            </a:r>
            <a:r>
              <a:rPr lang="en-GB" sz="4000" dirty="0">
                <a:solidFill>
                  <a:srgbClr val="FFFFFF"/>
                </a:solidFill>
              </a:rPr>
              <a:t> to declare type sets.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The </a:t>
            </a:r>
            <a:r>
              <a:rPr lang="sv-SE" sz="3200" dirty="0" err="1"/>
              <a:t>reason</a:t>
            </a:r>
            <a:r>
              <a:rPr lang="sv-SE" sz="3200" dirty="0"/>
              <a:t> for a new </a:t>
            </a:r>
            <a:r>
              <a:rPr lang="sv-SE" sz="3200" dirty="0" err="1"/>
              <a:t>keyword</a:t>
            </a:r>
            <a:r>
              <a:rPr lang="sv-SE" sz="3200" dirty="0"/>
              <a:t> </a:t>
            </a:r>
            <a:r>
              <a:rPr lang="sv-SE" sz="3200" dirty="0" err="1"/>
              <a:t>was</a:t>
            </a:r>
            <a:r>
              <a:rPr lang="sv-SE" sz="3200" dirty="0"/>
              <a:t> to be </a:t>
            </a:r>
            <a:r>
              <a:rPr lang="sv-SE" sz="3200" dirty="0" err="1"/>
              <a:t>able</a:t>
            </a:r>
            <a:r>
              <a:rPr lang="sv-SE" sz="3200" dirty="0"/>
              <a:t> to </a:t>
            </a:r>
            <a:r>
              <a:rPr lang="sv-SE" sz="3200" dirty="0" err="1"/>
              <a:t>disambiguate</a:t>
            </a:r>
            <a:r>
              <a:rPr lang="sv-SE" sz="3200" dirty="0"/>
              <a:t> a </a:t>
            </a:r>
            <a:r>
              <a:rPr lang="sv-SE" sz="3200" dirty="0" err="1"/>
              <a:t>dependent</a:t>
            </a:r>
            <a:r>
              <a:rPr lang="sv-SE" sz="3200" dirty="0"/>
              <a:t> </a:t>
            </a:r>
            <a:r>
              <a:rPr lang="sv-SE" sz="3200" dirty="0" err="1"/>
              <a:t>name</a:t>
            </a:r>
            <a:r>
              <a:rPr lang="sv-SE" sz="3200" dirty="0"/>
              <a:t> as a </a:t>
            </a:r>
            <a:r>
              <a:rPr lang="sv-SE" sz="3200" b="1" dirty="0" err="1"/>
              <a:t>type_set</a:t>
            </a:r>
            <a:r>
              <a:rPr lang="sv-SE" sz="3200" b="1" dirty="0"/>
              <a:t>.</a:t>
            </a:r>
          </a:p>
          <a:p>
            <a:r>
              <a:rPr lang="sv-SE" sz="3200" dirty="0" err="1"/>
              <a:t>But</a:t>
            </a:r>
            <a:r>
              <a:rPr lang="sv-SE" sz="3200" dirty="0"/>
              <a:t>: Parsing </a:t>
            </a:r>
            <a:r>
              <a:rPr lang="sv-SE" sz="3200" dirty="0" err="1"/>
              <a:t>does</a:t>
            </a:r>
            <a:r>
              <a:rPr lang="sv-SE" sz="3200" dirty="0"/>
              <a:t> not </a:t>
            </a:r>
            <a:r>
              <a:rPr lang="sv-SE" sz="3200" dirty="0" err="1"/>
              <a:t>need</a:t>
            </a:r>
            <a:r>
              <a:rPr lang="sv-SE" sz="3200" dirty="0"/>
              <a:t> to </a:t>
            </a:r>
            <a:r>
              <a:rPr lang="sv-SE" sz="3200" dirty="0" err="1"/>
              <a:t>know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a </a:t>
            </a:r>
            <a:r>
              <a:rPr lang="sv-SE" sz="3200" dirty="0" err="1"/>
              <a:t>dependent</a:t>
            </a:r>
            <a:r>
              <a:rPr lang="sv-SE" sz="3200" dirty="0"/>
              <a:t> </a:t>
            </a:r>
            <a:r>
              <a:rPr lang="sv-SE" sz="3200" dirty="0" err="1"/>
              <a:t>name</a:t>
            </a:r>
            <a:r>
              <a:rPr lang="sv-SE" sz="3200" dirty="0"/>
              <a:t> is a </a:t>
            </a:r>
            <a:r>
              <a:rPr lang="sv-SE" sz="3200" dirty="0" err="1"/>
              <a:t>type</a:t>
            </a:r>
            <a:r>
              <a:rPr lang="sv-SE" sz="3200" dirty="0"/>
              <a:t> or a </a:t>
            </a:r>
            <a:r>
              <a:rPr lang="sv-SE" sz="3200" dirty="0" err="1"/>
              <a:t>type</a:t>
            </a:r>
            <a:r>
              <a:rPr lang="sv-SE" sz="3200" dirty="0"/>
              <a:t> set.</a:t>
            </a:r>
          </a:p>
          <a:p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could</a:t>
            </a:r>
            <a:r>
              <a:rPr lang="sv-SE" sz="3200" dirty="0"/>
              <a:t> </a:t>
            </a:r>
            <a:r>
              <a:rPr lang="sv-SE" sz="3200" dirty="0" err="1"/>
              <a:t>drop</a:t>
            </a:r>
            <a:r>
              <a:rPr lang="sv-SE" sz="3200" dirty="0"/>
              <a:t> &lt;&gt;, at the </a:t>
            </a:r>
            <a:r>
              <a:rPr lang="sv-SE" sz="3200" dirty="0" err="1"/>
              <a:t>cost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b="1" dirty="0" err="1"/>
              <a:t>loosing</a:t>
            </a:r>
            <a:r>
              <a:rPr lang="sv-SE" sz="3200" b="1" dirty="0"/>
              <a:t> in-</a:t>
            </a:r>
            <a:r>
              <a:rPr lang="sv-SE" sz="3200" b="1" dirty="0" err="1"/>
              <a:t>line</a:t>
            </a:r>
            <a:r>
              <a:rPr lang="sv-SE" sz="3200" b="1" dirty="0"/>
              <a:t> </a:t>
            </a:r>
            <a:r>
              <a:rPr lang="sv-SE" sz="3200" b="1" dirty="0" err="1"/>
              <a:t>type</a:t>
            </a:r>
            <a:r>
              <a:rPr lang="sv-SE" sz="3200" b="1" dirty="0"/>
              <a:t> set feature: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floats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float, double,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double&amp;;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T,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T&amp;&amp;;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 sin(&lt;float, double, </a:t>
            </a:r>
            <a:r>
              <a:rPr kumimoji="0" lang="sv-SE" sz="1600" b="0" i="0" u="none" strike="sng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long double&amp;&gt; a);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47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/>
              <a:t>Credits</a:t>
            </a:r>
          </a:p>
          <a:p>
            <a:r>
              <a:rPr lang="sv-SE" sz="3200" dirty="0" err="1"/>
              <a:t>Proposal</a:t>
            </a:r>
            <a:r>
              <a:rPr lang="sv-SE" sz="3200" dirty="0"/>
              <a:t> </a:t>
            </a:r>
            <a:r>
              <a:rPr lang="sv-SE" sz="3200" dirty="0" err="1"/>
              <a:t>contents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47148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89595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C++ parameter </a:t>
            </a:r>
            <a:r>
              <a:rPr lang="sv-SE" sz="3200" dirty="0" err="1"/>
              <a:t>passing</a:t>
            </a:r>
            <a:r>
              <a:rPr lang="sv-SE" sz="3200" dirty="0"/>
              <a:t> is </a:t>
            </a:r>
            <a:r>
              <a:rPr lang="sv-SE" sz="3200" dirty="0" err="1"/>
              <a:t>very</a:t>
            </a:r>
            <a:r>
              <a:rPr lang="sv-SE" sz="3200" dirty="0"/>
              <a:t> </a:t>
            </a:r>
            <a:r>
              <a:rPr lang="sv-SE" sz="3200" dirty="0" err="1"/>
              <a:t>complicated</a:t>
            </a:r>
            <a:r>
              <a:rPr lang="sv-SE" sz="3200" dirty="0"/>
              <a:t>.</a:t>
            </a:r>
          </a:p>
          <a:p>
            <a:r>
              <a:rPr lang="sv-SE" sz="3200" dirty="0"/>
              <a:t>Non-template and template parameters </a:t>
            </a:r>
            <a:r>
              <a:rPr lang="sv-SE" sz="3200" dirty="0" err="1"/>
              <a:t>work</a:t>
            </a:r>
            <a:r>
              <a:rPr lang="sv-SE" sz="3200" dirty="0"/>
              <a:t> </a:t>
            </a:r>
            <a:r>
              <a:rPr lang="sv-SE" sz="3200" dirty="0" err="1"/>
              <a:t>differently</a:t>
            </a:r>
            <a:r>
              <a:rPr lang="sv-SE" sz="3200" dirty="0"/>
              <a:t>.</a:t>
            </a:r>
          </a:p>
          <a:p>
            <a:r>
              <a:rPr lang="sv-SE" sz="3200" dirty="0"/>
              <a:t>The implicit </a:t>
            </a:r>
            <a:r>
              <a:rPr lang="sv-SE" sz="3200" dirty="0" err="1"/>
              <a:t>object</a:t>
            </a:r>
            <a:r>
              <a:rPr lang="sv-SE" sz="3200" dirty="0"/>
              <a:t> </a:t>
            </a:r>
            <a:r>
              <a:rPr lang="sv-SE" sz="3200" dirty="0" err="1"/>
              <a:t>reference</a:t>
            </a:r>
            <a:r>
              <a:rPr lang="sv-SE" sz="3200" dirty="0"/>
              <a:t> </a:t>
            </a:r>
            <a:r>
              <a:rPr lang="sv-SE" sz="3200" dirty="0" err="1"/>
              <a:t>works</a:t>
            </a:r>
            <a:r>
              <a:rPr lang="sv-SE" sz="3200" dirty="0"/>
              <a:t> in </a:t>
            </a:r>
            <a:r>
              <a:rPr lang="sv-SE" sz="3200" dirty="0" err="1"/>
              <a:t>yet</a:t>
            </a:r>
            <a:r>
              <a:rPr lang="sv-SE" sz="3200" dirty="0"/>
              <a:t> </a:t>
            </a:r>
            <a:r>
              <a:rPr lang="sv-SE" sz="3200" dirty="0" err="1"/>
              <a:t>another</a:t>
            </a:r>
            <a:r>
              <a:rPr lang="sv-SE" sz="3200" dirty="0"/>
              <a:t> </a:t>
            </a:r>
            <a:r>
              <a:rPr lang="sv-SE" sz="3200" dirty="0" err="1"/>
              <a:t>way</a:t>
            </a:r>
            <a:r>
              <a:rPr lang="sv-SE" sz="3200" dirty="0"/>
              <a:t>.</a:t>
            </a:r>
          </a:p>
          <a:p>
            <a:r>
              <a:rPr lang="sv-SE" sz="3200" dirty="0"/>
              <a:t>Writing </a:t>
            </a:r>
            <a:r>
              <a:rPr lang="sv-SE" sz="3200" dirty="0" err="1"/>
              <a:t>overloads</a:t>
            </a:r>
            <a:r>
              <a:rPr lang="sv-SE" sz="3200" dirty="0"/>
              <a:t> for optimal </a:t>
            </a:r>
            <a:r>
              <a:rPr lang="sv-SE" sz="3200" dirty="0" err="1"/>
              <a:t>performance</a:t>
            </a:r>
            <a:r>
              <a:rPr lang="sv-SE" sz="3200" dirty="0"/>
              <a:t> is </a:t>
            </a:r>
            <a:r>
              <a:rPr lang="sv-SE" sz="3200" dirty="0" err="1"/>
              <a:t>tedious</a:t>
            </a:r>
            <a:r>
              <a:rPr lang="sv-SE" sz="3200" dirty="0"/>
              <a:t>.</a:t>
            </a:r>
          </a:p>
          <a:p>
            <a:r>
              <a:rPr lang="sv-SE" sz="3200" dirty="0"/>
              <a:t>Non-</a:t>
            </a:r>
            <a:r>
              <a:rPr lang="sv-SE" sz="3200" dirty="0" err="1"/>
              <a:t>optimality</a:t>
            </a:r>
            <a:r>
              <a:rPr lang="sv-SE" sz="3200" dirty="0"/>
              <a:t> </a:t>
            </a:r>
            <a:r>
              <a:rPr lang="sv-SE" sz="3200" dirty="0" err="1"/>
              <a:t>does</a:t>
            </a:r>
            <a:r>
              <a:rPr lang="sv-SE" sz="3200" dirty="0"/>
              <a:t> not </a:t>
            </a:r>
            <a:r>
              <a:rPr lang="sv-SE" sz="3200" dirty="0" err="1"/>
              <a:t>generate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warnings</a:t>
            </a:r>
            <a:r>
              <a:rPr lang="sv-SE" sz="3200" dirty="0"/>
              <a:t>.</a:t>
            </a:r>
          </a:p>
          <a:p>
            <a:r>
              <a:rPr lang="sv-SE" sz="3200" dirty="0"/>
              <a:t>Optimal </a:t>
            </a:r>
            <a:r>
              <a:rPr lang="sv-SE" sz="3200" dirty="0" err="1"/>
              <a:t>calling</a:t>
            </a:r>
            <a:r>
              <a:rPr lang="sv-SE" sz="3200" dirty="0"/>
              <a:t> </a:t>
            </a:r>
            <a:r>
              <a:rPr lang="sv-SE" sz="3200" dirty="0" err="1"/>
              <a:t>convention</a:t>
            </a:r>
            <a:r>
              <a:rPr lang="sv-SE" sz="3200" dirty="0"/>
              <a:t> </a:t>
            </a:r>
            <a:r>
              <a:rPr lang="sv-SE" sz="3200" dirty="0" err="1"/>
              <a:t>differs</a:t>
            </a:r>
            <a:r>
              <a:rPr lang="sv-SE" sz="3200" dirty="0"/>
              <a:t> by </a:t>
            </a:r>
            <a:r>
              <a:rPr lang="sv-SE" sz="3200" dirty="0" err="1"/>
              <a:t>type</a:t>
            </a:r>
            <a:r>
              <a:rPr lang="sv-SE" sz="3200" dirty="0"/>
              <a:t> (P2666).</a:t>
            </a:r>
          </a:p>
        </p:txBody>
      </p:sp>
    </p:spTree>
    <p:extLst>
      <p:ext uri="{BB962C8B-B14F-4D97-AF65-F5344CB8AC3E}">
        <p14:creationId xmlns:p14="http://schemas.microsoft.com/office/powerpoint/2010/main" val="2935343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Credits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8919557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Thanks</a:t>
            </a:r>
            <a:r>
              <a:rPr lang="sv-SE" sz="3200" dirty="0"/>
              <a:t> to </a:t>
            </a:r>
            <a:r>
              <a:rPr lang="sv-SE" sz="3200" dirty="0" err="1"/>
              <a:t>Herb</a:t>
            </a:r>
            <a:r>
              <a:rPr lang="sv-SE" sz="3200" dirty="0"/>
              <a:t> Sutter </a:t>
            </a:r>
            <a:r>
              <a:rPr lang="sv-SE" sz="3200" dirty="0" err="1"/>
              <a:t>who</a:t>
            </a:r>
            <a:r>
              <a:rPr lang="sv-SE" sz="3200" dirty="0"/>
              <a:t> </a:t>
            </a:r>
            <a:r>
              <a:rPr lang="sv-SE" sz="3200" dirty="0" err="1"/>
              <a:t>wrote</a:t>
            </a:r>
            <a:r>
              <a:rPr lang="sv-SE" sz="3200" dirty="0"/>
              <a:t> D0708 to </a:t>
            </a:r>
            <a:r>
              <a:rPr lang="sv-SE" sz="3200" dirty="0" err="1"/>
              <a:t>highlight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as a </a:t>
            </a:r>
            <a:r>
              <a:rPr lang="sv-SE" sz="3200" dirty="0" err="1"/>
              <a:t>problematic</a:t>
            </a:r>
            <a:r>
              <a:rPr lang="sv-SE" sz="3200" dirty="0"/>
              <a:t> area and </a:t>
            </a:r>
            <a:r>
              <a:rPr lang="sv-SE" sz="3200" dirty="0" err="1"/>
              <a:t>created</a:t>
            </a:r>
            <a:r>
              <a:rPr lang="sv-SE" sz="3200" dirty="0"/>
              <a:t> </a:t>
            </a:r>
            <a:r>
              <a:rPr lang="sv-SE" sz="3200" dirty="0" err="1"/>
              <a:t>statistics</a:t>
            </a:r>
            <a:r>
              <a:rPr lang="sv-SE" sz="3200" dirty="0"/>
              <a:t> on the </a:t>
            </a:r>
            <a:r>
              <a:rPr lang="sv-SE" sz="3200" dirty="0" err="1"/>
              <a:t>learning</a:t>
            </a:r>
            <a:r>
              <a:rPr lang="sv-SE" sz="3200" dirty="0"/>
              <a:t> </a:t>
            </a:r>
            <a:r>
              <a:rPr lang="sv-SE" sz="3200" dirty="0" err="1"/>
              <a:t>issues</a:t>
            </a:r>
            <a:r>
              <a:rPr lang="sv-SE" sz="3200" dirty="0"/>
              <a:t> </a:t>
            </a:r>
            <a:r>
              <a:rPr lang="sv-SE" sz="3200" dirty="0" err="1"/>
              <a:t>around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Thanks</a:t>
            </a:r>
            <a:r>
              <a:rPr lang="sv-SE" sz="3200" dirty="0"/>
              <a:t> to Barry </a:t>
            </a:r>
            <a:r>
              <a:rPr lang="sv-SE" sz="3200" dirty="0" err="1"/>
              <a:t>Revzin</a:t>
            </a:r>
            <a:r>
              <a:rPr lang="sv-SE" sz="3200" dirty="0"/>
              <a:t> </a:t>
            </a:r>
            <a:r>
              <a:rPr lang="sv-SE" sz="3200" dirty="0" err="1"/>
              <a:t>who</a:t>
            </a:r>
            <a:r>
              <a:rPr lang="sv-SE" sz="3200" dirty="0"/>
              <a:t> </a:t>
            </a:r>
            <a:r>
              <a:rPr lang="sv-SE" sz="3200" dirty="0" err="1"/>
              <a:t>wrote</a:t>
            </a:r>
            <a:r>
              <a:rPr lang="sv-SE" sz="3200" dirty="0"/>
              <a:t> P2481, </a:t>
            </a:r>
            <a:r>
              <a:rPr lang="sv-SE" sz="3200" dirty="0" err="1"/>
              <a:t>requesting</a:t>
            </a:r>
            <a:r>
              <a:rPr lang="sv-SE" sz="3200" dirty="0"/>
              <a:t> solutions to the </a:t>
            </a:r>
            <a:r>
              <a:rPr lang="sv-SE" sz="3200" dirty="0" err="1"/>
              <a:t>automatic</a:t>
            </a:r>
            <a:r>
              <a:rPr lang="sv-SE" sz="3200" dirty="0"/>
              <a:t> CRTP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deducing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75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Relation to </a:t>
            </a:r>
            <a:r>
              <a:rPr lang="sv-SE" sz="4000" dirty="0" err="1">
                <a:solidFill>
                  <a:srgbClr val="FFFFFF"/>
                </a:solidFill>
              </a:rPr>
              <a:t>other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proposals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P2665: </a:t>
            </a:r>
            <a:r>
              <a:rPr lang="sv-SE" sz="3200" dirty="0" err="1"/>
              <a:t>Overload</a:t>
            </a:r>
            <a:r>
              <a:rPr lang="sv-SE" sz="3200" dirty="0"/>
              <a:t> </a:t>
            </a:r>
            <a:r>
              <a:rPr lang="sv-SE" sz="3200" dirty="0" err="1"/>
              <a:t>selection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Let</a:t>
            </a:r>
            <a:r>
              <a:rPr lang="sv-SE" sz="3200" i="1" dirty="0"/>
              <a:t> </a:t>
            </a:r>
            <a:r>
              <a:rPr lang="sv-SE" sz="3200" i="1" dirty="0" err="1"/>
              <a:t>compiler</a:t>
            </a:r>
            <a:r>
              <a:rPr lang="sv-SE" sz="3200" i="1" dirty="0"/>
              <a:t> </a:t>
            </a:r>
            <a:r>
              <a:rPr lang="sv-SE" sz="3200" i="1" dirty="0" err="1"/>
              <a:t>select</a:t>
            </a:r>
            <a:r>
              <a:rPr lang="sv-SE" sz="3200" i="1" dirty="0"/>
              <a:t> by </a:t>
            </a:r>
            <a:r>
              <a:rPr lang="sv-SE" sz="3200" i="1" dirty="0" err="1"/>
              <a:t>value</a:t>
            </a:r>
            <a:r>
              <a:rPr lang="sv-SE" sz="3200" i="1" dirty="0"/>
              <a:t> or by </a:t>
            </a:r>
            <a:r>
              <a:rPr lang="sv-SE" sz="3200" i="1" dirty="0" err="1"/>
              <a:t>reference</a:t>
            </a:r>
            <a:r>
              <a:rPr lang="sv-SE" sz="3200" i="1" dirty="0"/>
              <a:t>.</a:t>
            </a:r>
          </a:p>
          <a:p>
            <a:r>
              <a:rPr lang="sv-SE" sz="3200" dirty="0"/>
              <a:t>P2666: Last </a:t>
            </a:r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dirty="0" err="1"/>
              <a:t>optimization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Simplifies</a:t>
            </a:r>
            <a:r>
              <a:rPr lang="sv-SE" sz="3200" i="1" dirty="0"/>
              <a:t> </a:t>
            </a:r>
            <a:r>
              <a:rPr lang="sv-SE" sz="3200" i="1" dirty="0" err="1"/>
              <a:t>finding</a:t>
            </a:r>
            <a:r>
              <a:rPr lang="sv-SE" sz="3200" i="1" dirty="0"/>
              <a:t> </a:t>
            </a:r>
            <a:r>
              <a:rPr lang="sv-SE" sz="3200" i="1" dirty="0" err="1"/>
              <a:t>rvalues</a:t>
            </a:r>
            <a:r>
              <a:rPr lang="sv-SE" sz="3200" i="1" dirty="0"/>
              <a:t> </a:t>
            </a:r>
            <a:r>
              <a:rPr lang="sv-SE" sz="3200" i="1" dirty="0" err="1"/>
              <a:t>when</a:t>
            </a:r>
            <a:r>
              <a:rPr lang="sv-SE" sz="3200" i="1" dirty="0"/>
              <a:t> </a:t>
            </a:r>
            <a:r>
              <a:rPr lang="sv-SE" sz="3200" i="1" dirty="0" err="1"/>
              <a:t>calling</a:t>
            </a:r>
            <a:r>
              <a:rPr lang="sv-SE" sz="3200" i="1" dirty="0"/>
              <a:t> </a:t>
            </a:r>
            <a:r>
              <a:rPr lang="sv-SE" sz="3200" i="1" dirty="0" err="1"/>
              <a:t>functions</a:t>
            </a:r>
            <a:r>
              <a:rPr lang="sv-SE" sz="3200" i="1" dirty="0"/>
              <a:t>.</a:t>
            </a:r>
          </a:p>
          <a:p>
            <a:r>
              <a:rPr lang="sv-SE" sz="3200" dirty="0"/>
              <a:t>Coming </a:t>
            </a:r>
            <a:r>
              <a:rPr lang="sv-SE" sz="3200" dirty="0" err="1"/>
              <a:t>up</a:t>
            </a:r>
            <a:r>
              <a:rPr lang="sv-SE" sz="3200" dirty="0"/>
              <a:t> later:</a:t>
            </a:r>
            <a:br>
              <a:rPr lang="sv-SE" sz="3200" dirty="0"/>
            </a:br>
            <a:r>
              <a:rPr lang="sv-SE" sz="3200" dirty="0"/>
              <a:t>    </a:t>
            </a:r>
            <a:r>
              <a:rPr lang="sv-SE" sz="3200" i="1" dirty="0" err="1"/>
              <a:t>Labelled</a:t>
            </a:r>
            <a:r>
              <a:rPr lang="sv-SE" sz="3200" i="1" dirty="0"/>
              <a:t> </a:t>
            </a:r>
            <a:r>
              <a:rPr lang="sv-SE" sz="3200" i="1" dirty="0" err="1"/>
              <a:t>types</a:t>
            </a:r>
            <a:r>
              <a:rPr lang="sv-SE" sz="3200" i="1" dirty="0"/>
              <a:t> </a:t>
            </a:r>
            <a:r>
              <a:rPr lang="sv-SE" sz="3200" i="1" dirty="0" err="1"/>
              <a:t>provides</a:t>
            </a:r>
            <a:r>
              <a:rPr lang="sv-SE" sz="3200" i="1" dirty="0"/>
              <a:t> </a:t>
            </a:r>
            <a:r>
              <a:rPr lang="sv-SE" sz="3200" i="1" dirty="0" err="1"/>
              <a:t>named</a:t>
            </a:r>
            <a:r>
              <a:rPr lang="sv-SE" sz="3200" i="1" dirty="0"/>
              <a:t> parameters.</a:t>
            </a:r>
            <a:br>
              <a:rPr lang="sv-SE" sz="3200" i="1" dirty="0"/>
            </a:br>
            <a:r>
              <a:rPr lang="sv-SE" sz="3200" i="1" dirty="0"/>
              <a:t>    </a:t>
            </a:r>
            <a:r>
              <a:rPr lang="sv-SE" sz="3200" i="1" dirty="0" err="1"/>
              <a:t>Simplified</a:t>
            </a:r>
            <a:r>
              <a:rPr lang="sv-SE" sz="3200" i="1" dirty="0"/>
              <a:t> </a:t>
            </a:r>
            <a:r>
              <a:rPr lang="sv-SE" sz="3200" i="1" dirty="0" err="1"/>
              <a:t>declarators</a:t>
            </a:r>
            <a:r>
              <a:rPr lang="sv-SE" sz="3200" i="1" dirty="0"/>
              <a:t> </a:t>
            </a:r>
            <a:r>
              <a:rPr lang="sv-SE" sz="3200" i="1" dirty="0" err="1"/>
              <a:t>with</a:t>
            </a:r>
            <a:r>
              <a:rPr lang="sv-SE" sz="3200" i="1" dirty="0"/>
              <a:t> all </a:t>
            </a:r>
            <a:r>
              <a:rPr lang="sv-SE" sz="3200" i="1" dirty="0" err="1"/>
              <a:t>of</a:t>
            </a:r>
            <a:r>
              <a:rPr lang="sv-SE" sz="3200" i="1" dirty="0"/>
              <a:t> the </a:t>
            </a:r>
            <a:r>
              <a:rPr lang="sv-SE" sz="3200" i="1" dirty="0" err="1"/>
              <a:t>type</a:t>
            </a:r>
            <a:r>
              <a:rPr lang="sv-SE" sz="3200" i="1" dirty="0"/>
              <a:t> </a:t>
            </a:r>
            <a:r>
              <a:rPr lang="sv-SE" sz="3200" i="1" dirty="0" err="1"/>
              <a:t>first</a:t>
            </a:r>
            <a:r>
              <a:rPr lang="sv-SE" sz="3200" i="1" dirty="0"/>
              <a:t>.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29519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i="1" dirty="0" err="1"/>
              <a:t>Type</a:t>
            </a:r>
            <a:r>
              <a:rPr lang="sv-SE" sz="3200" i="1" dirty="0"/>
              <a:t> sets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user</a:t>
            </a:r>
            <a:r>
              <a:rPr lang="sv-SE" sz="3200" dirty="0"/>
              <a:t> </a:t>
            </a:r>
            <a:r>
              <a:rPr lang="sv-SE" sz="3200" dirty="0" err="1"/>
              <a:t>declared</a:t>
            </a:r>
            <a:r>
              <a:rPr lang="sv-SE" sz="3200" dirty="0"/>
              <a:t> sets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types</a:t>
            </a:r>
            <a:r>
              <a:rPr lang="sv-SE" sz="3200" dirty="0"/>
              <a:t>.</a:t>
            </a:r>
            <a:endParaRPr lang="sv-SE" sz="3200" i="1" dirty="0"/>
          </a:p>
          <a:p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used</a:t>
            </a:r>
            <a:r>
              <a:rPr lang="sv-SE" sz="3200" dirty="0"/>
              <a:t> to </a:t>
            </a:r>
            <a:r>
              <a:rPr lang="sv-SE" sz="3200" b="1" dirty="0" err="1"/>
              <a:t>generate</a:t>
            </a:r>
            <a:r>
              <a:rPr lang="sv-SE" sz="3200" dirty="0"/>
              <a:t> </a:t>
            </a:r>
            <a:r>
              <a:rPr lang="en-US" sz="3200" dirty="0"/>
              <a:t>function</a:t>
            </a:r>
            <a:r>
              <a:rPr lang="sv-SE" sz="3200" dirty="0"/>
              <a:t> </a:t>
            </a:r>
            <a:r>
              <a:rPr lang="sv-SE" sz="3200" dirty="0" err="1"/>
              <a:t>declarations</a:t>
            </a:r>
            <a:r>
              <a:rPr lang="sv-SE" sz="3200" dirty="0"/>
              <a:t>.</a:t>
            </a:r>
            <a:endParaRPr lang="sv-SE" sz="3200" i="1" dirty="0"/>
          </a:p>
          <a:p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can</a:t>
            </a:r>
            <a:r>
              <a:rPr lang="sv-SE" sz="3200" dirty="0"/>
              <a:t> be templates.</a:t>
            </a:r>
          </a:p>
          <a:p>
            <a:r>
              <a:rPr lang="sv-SE" sz="3200" dirty="0" err="1"/>
              <a:t>First</a:t>
            </a:r>
            <a:r>
              <a:rPr lang="sv-SE" sz="3200" dirty="0"/>
              <a:t> template parameter </a:t>
            </a:r>
            <a:r>
              <a:rPr lang="sv-SE" sz="3200" dirty="0" err="1"/>
              <a:t>injected</a:t>
            </a:r>
            <a:r>
              <a:rPr lang="sv-SE" sz="3200" dirty="0"/>
              <a:t> as for </a:t>
            </a:r>
            <a:r>
              <a:rPr lang="sv-SE" sz="3200" dirty="0" err="1"/>
              <a:t>concepts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inhibit</a:t>
            </a:r>
            <a:r>
              <a:rPr lang="sv-SE" sz="3200" dirty="0"/>
              <a:t> universal </a:t>
            </a:r>
            <a:r>
              <a:rPr lang="sv-SE" sz="3200" dirty="0" err="1"/>
              <a:t>references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Type</a:t>
            </a:r>
            <a:r>
              <a:rPr lang="sv-SE" sz="3200" dirty="0"/>
              <a:t> set templates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applied</a:t>
            </a:r>
            <a:r>
              <a:rPr lang="sv-SE" sz="3200" dirty="0"/>
              <a:t> to </a:t>
            </a:r>
            <a:r>
              <a:rPr lang="sv-SE" sz="3200" dirty="0" err="1"/>
              <a:t>functions</a:t>
            </a:r>
            <a:r>
              <a:rPr lang="sv-SE" sz="3200" dirty="0"/>
              <a:t>.</a:t>
            </a:r>
          </a:p>
          <a:p>
            <a:r>
              <a:rPr lang="sv-SE" sz="3200" dirty="0"/>
              <a:t>Standard </a:t>
            </a:r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included</a:t>
            </a:r>
            <a:r>
              <a:rPr lang="sv-SE" sz="3200" dirty="0"/>
              <a:t> in </a:t>
            </a:r>
            <a:r>
              <a:rPr lang="sv-SE" sz="3200" dirty="0" err="1"/>
              <a:t>std</a:t>
            </a:r>
            <a:r>
              <a:rPr lang="sv-SE" sz="3200" dirty="0"/>
              <a:t>::</a:t>
            </a:r>
          </a:p>
        </p:txBody>
      </p:sp>
    </p:spTree>
    <p:extLst>
      <p:ext uri="{BB962C8B-B14F-4D97-AF65-F5344CB8AC3E}">
        <p14:creationId xmlns:p14="http://schemas.microsoft.com/office/powerpoint/2010/main" val="340579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Basic syntax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Type</a:t>
            </a:r>
            <a:r>
              <a:rPr lang="sv-SE" sz="3200" dirty="0"/>
              <a:t> sets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enclosed</a:t>
            </a:r>
            <a:r>
              <a:rPr lang="sv-SE" sz="3200" dirty="0"/>
              <a:t> in </a:t>
            </a:r>
            <a:r>
              <a:rPr lang="sv-SE" sz="3200" dirty="0" err="1"/>
              <a:t>angle</a:t>
            </a:r>
            <a:r>
              <a:rPr lang="sv-SE" sz="3200" dirty="0"/>
              <a:t> </a:t>
            </a:r>
            <a:r>
              <a:rPr lang="sv-SE" sz="3200" dirty="0" err="1"/>
              <a:t>brackets</a:t>
            </a:r>
            <a:r>
              <a:rPr lang="sv-SE" sz="3200" dirty="0"/>
              <a:t>.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&lt;float, double,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long double&amp;&gt;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parameters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sets.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sin(&lt;float, double,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long double&amp;&gt; a);</a:t>
            </a:r>
          </a:p>
          <a:p>
            <a:pPr marL="0" indent="0">
              <a:buNone/>
            </a:pPr>
            <a:r>
              <a:rPr lang="sv-SE" sz="16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sv-SE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cos(float a);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cos(double a);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cos(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long double&amp; a);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ype_set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a new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keyword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set.</a:t>
            </a:r>
          </a:p>
          <a:p>
            <a:pPr marL="0" indent="0">
              <a:buNone/>
            </a:pP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floats = &lt;float, double,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long double&amp;&gt;;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auto cos(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floats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a);</a:t>
            </a:r>
          </a:p>
          <a:p>
            <a:pPr marL="0" indent="0">
              <a:buNone/>
            </a:pP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0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Usually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sets </a:t>
            </a:r>
            <a:r>
              <a:rPr lang="sv-SE" sz="4000" dirty="0" err="1">
                <a:solidFill>
                  <a:srgbClr val="FFFFFF"/>
                </a:solidFill>
              </a:rPr>
              <a:t>are</a:t>
            </a:r>
            <a:r>
              <a:rPr lang="sv-SE" sz="4000" dirty="0">
                <a:solidFill>
                  <a:srgbClr val="FFFFFF"/>
                </a:solidFill>
              </a:rPr>
              <a:t> templates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b="1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ype_set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declarations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templates</a:t>
            </a:r>
          </a:p>
          <a:p>
            <a:pPr marL="0" indent="0">
              <a:buNone/>
            </a:pP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type_set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= &lt;T,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T&amp;, T&amp;&amp;&gt;;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sv-S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type_set</a:t>
            </a:r>
            <a:r>
              <a:rPr kumimoji="0" lang="sv-S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substituted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similarly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concepts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 … }</a:t>
            </a:r>
          </a:p>
          <a:p>
            <a:pPr marL="0" indent="0">
              <a:buNone/>
            </a:pPr>
            <a:r>
              <a:rPr lang="sv-SE" sz="1600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sv-SE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(T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 … }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 … }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std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&lt;T&gt;::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(T&amp;&amp;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 { … }</a:t>
            </a:r>
          </a:p>
          <a:p>
            <a:pPr marL="0" indent="0">
              <a:buNone/>
            </a:pP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myFunction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auto x);			// Works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auto</a:t>
            </a:r>
          </a:p>
          <a:p>
            <a:pPr marL="0" indent="0">
              <a:buNone/>
            </a:pP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myConstrained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myConcept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auto x);	// Works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auto.</a:t>
            </a:r>
            <a:endParaRPr lang="sv-SE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12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sets </a:t>
            </a:r>
            <a:r>
              <a:rPr lang="sv-SE" sz="4000" dirty="0" err="1">
                <a:solidFill>
                  <a:srgbClr val="FFFFFF"/>
                </a:solidFill>
              </a:rPr>
              <a:t>inhibit</a:t>
            </a:r>
            <a:r>
              <a:rPr lang="sv-SE" sz="4000" dirty="0">
                <a:solidFill>
                  <a:srgbClr val="FFFFFF"/>
                </a:solidFill>
              </a:rPr>
              <a:t> universal </a:t>
            </a:r>
            <a:r>
              <a:rPr lang="sv-SE" sz="4000" dirty="0" err="1">
                <a:solidFill>
                  <a:srgbClr val="FFFFFF"/>
                </a:solidFill>
              </a:rPr>
              <a:t>references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Parameter </a:t>
            </a:r>
            <a:r>
              <a:rPr lang="sv-SE" sz="3200" dirty="0" err="1"/>
              <a:t>uncvreffed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is </a:t>
            </a:r>
            <a:r>
              <a:rPr lang="sv-SE" sz="3200" dirty="0" err="1"/>
              <a:t>first</a:t>
            </a:r>
            <a:r>
              <a:rPr lang="sv-SE" sz="3200" dirty="0"/>
              <a:t> </a:t>
            </a:r>
            <a:r>
              <a:rPr lang="sv-SE" sz="3200" dirty="0" err="1"/>
              <a:t>deduced</a:t>
            </a:r>
            <a:r>
              <a:rPr lang="sv-SE" sz="3200" dirty="0"/>
              <a:t> as </a:t>
            </a:r>
            <a:r>
              <a:rPr lang="sv-SE" sz="3200" dirty="0" err="1"/>
              <a:t>usual</a:t>
            </a:r>
            <a:endParaRPr lang="sv-SE" sz="3200" dirty="0"/>
          </a:p>
          <a:p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is </a:t>
            </a:r>
            <a:r>
              <a:rPr lang="sv-SE" sz="3200" dirty="0" err="1"/>
              <a:t>substituted</a:t>
            </a:r>
            <a:r>
              <a:rPr lang="sv-SE" sz="3200" dirty="0"/>
              <a:t> </a:t>
            </a:r>
            <a:r>
              <a:rPr lang="sv-SE" sz="3200" dirty="0" err="1"/>
              <a:t>into</a:t>
            </a:r>
            <a:r>
              <a:rPr lang="sv-SE" sz="3200" dirty="0"/>
              <a:t> the </a:t>
            </a:r>
            <a:r>
              <a:rPr lang="sv-SE" sz="3200" dirty="0" err="1"/>
              <a:t>type</a:t>
            </a:r>
            <a:r>
              <a:rPr lang="sv-SE" sz="3200" dirty="0"/>
              <a:t> set template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resulting</a:t>
            </a:r>
            <a:r>
              <a:rPr lang="sv-SE" sz="3200" dirty="0"/>
              <a:t> </a:t>
            </a:r>
            <a:r>
              <a:rPr lang="sv-SE" sz="3200" dirty="0" err="1"/>
              <a:t>types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never universal </a:t>
            </a:r>
            <a:r>
              <a:rPr lang="sv-SE" sz="3200" dirty="0" err="1"/>
              <a:t>references</a:t>
            </a:r>
            <a:endParaRPr lang="sv-SE" sz="3200" dirty="0"/>
          </a:p>
          <a:p>
            <a:pPr marL="0" indent="0">
              <a:buNone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type_set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&lt;T,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T&amp;, T&amp;&amp;&gt;;</a:t>
            </a:r>
          </a:p>
          <a:p>
            <a:pPr marL="0" indent="0">
              <a:buNone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fwd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 x);</a:t>
            </a:r>
          </a:p>
          <a:p>
            <a:pPr marL="0" indent="0">
              <a:buNone/>
            </a:pPr>
            <a:r>
              <a:rPr lang="sv-SE" sz="1600" i="1" u="sng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lang="sv-SE" sz="1600" i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(T x);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T&amp; x);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func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(T&amp;&amp; x);           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Not a universal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!</a:t>
            </a:r>
          </a:p>
          <a:p>
            <a:pPr marL="0" indent="0">
              <a:buNone/>
            </a:pP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append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(&lt;T&amp;&gt; container,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value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); 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Not a universal 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reference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1938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6695</TotalTime>
  <Words>1548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Office-tema</vt:lpstr>
      <vt:lpstr>P2668R0</vt:lpstr>
      <vt:lpstr>Presentation contents</vt:lpstr>
      <vt:lpstr>Rationale</vt:lpstr>
      <vt:lpstr>Credits</vt:lpstr>
      <vt:lpstr>Relation to other proposals</vt:lpstr>
      <vt:lpstr>Proposal contents</vt:lpstr>
      <vt:lpstr>Basic syntax</vt:lpstr>
      <vt:lpstr>Usually type sets are templates</vt:lpstr>
      <vt:lpstr>Type sets inhibit universal references</vt:lpstr>
      <vt:lpstr>Type set templates can be applied to functions</vt:lpstr>
      <vt:lpstr>Safe to refactor member functions</vt:lpstr>
      <vt:lpstr>Subtle problem solved with deducing this</vt:lpstr>
      <vt:lpstr>Standard type sets in std::</vt:lpstr>
      <vt:lpstr>Issues treated in the proposal</vt:lpstr>
      <vt:lpstr>Open issues</vt:lpstr>
      <vt:lpstr>Trailing type set template makes *this an rvalue</vt:lpstr>
      <vt:lpstr>Passing arrays by value</vt:lpstr>
      <vt:lpstr>Reassessing using using to declare type sets.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P2668R0</dc:title>
  <dc:creator>Bengt Gustafsson</dc:creator>
  <cp:lastModifiedBy>Bengt Gustafsson</cp:lastModifiedBy>
  <cp:revision>23</cp:revision>
  <dcterms:created xsi:type="dcterms:W3CDTF">2022-10-29T16:35:26Z</dcterms:created>
  <dcterms:modified xsi:type="dcterms:W3CDTF">2022-11-08T06:57:14Z</dcterms:modified>
</cp:coreProperties>
</file>