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318" r:id="rId3"/>
    <p:sldId id="339" r:id="rId4"/>
    <p:sldId id="340" r:id="rId5"/>
    <p:sldId id="329" r:id="rId6"/>
    <p:sldId id="319" r:id="rId7"/>
    <p:sldId id="341" r:id="rId8"/>
    <p:sldId id="342" r:id="rId9"/>
    <p:sldId id="343" r:id="rId10"/>
    <p:sldId id="325" r:id="rId11"/>
    <p:sldId id="320" r:id="rId12"/>
    <p:sldId id="330" r:id="rId13"/>
    <p:sldId id="323" r:id="rId14"/>
    <p:sldId id="321" r:id="rId15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250" d="100"/>
          <a:sy n="250" d="100"/>
        </p:scale>
        <p:origin x="192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E268C5A-54D9-E3CB-E799-B6F01C5C11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  <a:endParaRPr lang="LID4096"/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BC0A28EC-9881-8F67-4723-94A02701F4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  <a:endParaRPr lang="LID4096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7920C29E-CD2A-2557-1055-BB374253D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2323B-F87A-4672-A549-64FE5C3369CD}" type="datetimeFigureOut">
              <a:rPr lang="LID4096" smtClean="0"/>
              <a:t>12/11/2024</a:t>
            </a:fld>
            <a:endParaRPr lang="LID4096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9297E124-108B-67D4-3EB9-4D6E73AC1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9DA1EE71-6F04-CECC-F896-FA917B05A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94C1D-50EF-4EFF-8534-3EF6B592929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31987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3FC91605-CB80-898F-3C1E-0F5063D40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LID4096"/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8D546FB5-8594-A7BB-3CB9-84D917B658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LID4096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570EC852-45ED-FEC4-8B5E-38BC62D8E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2323B-F87A-4672-A549-64FE5C3369CD}" type="datetimeFigureOut">
              <a:rPr lang="LID4096" smtClean="0"/>
              <a:t>12/11/2024</a:t>
            </a:fld>
            <a:endParaRPr lang="LID4096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0CDB9FDD-D320-4628-0D66-3B3E6293C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626C29A0-166A-01AF-1287-73B66150B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94C1D-50EF-4EFF-8534-3EF6B592929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50525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3DDC737B-863D-2EE3-6519-F2DC3632D8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  <a:endParaRPr lang="LID4096"/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D2F86CDE-BD0D-120D-191D-1B622CE0A6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LID4096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F18F88CD-04B4-A968-396E-5F4B0C31A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2323B-F87A-4672-A549-64FE5C3369CD}" type="datetimeFigureOut">
              <a:rPr lang="LID4096" smtClean="0"/>
              <a:t>12/11/2024</a:t>
            </a:fld>
            <a:endParaRPr lang="LID4096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EC6E68AB-5BBF-3018-F5EE-7997B4B8B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244CC8A1-EAE8-3FD2-C4CB-168BF0771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94C1D-50EF-4EFF-8534-3EF6B592929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1022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B36F278-0610-445D-3C79-B42EC6050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LID4096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EA2DD0BF-9346-D448-0103-7CE723B58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LID4096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852A3E54-EEE8-9962-5E51-B7080DA15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2323B-F87A-4672-A549-64FE5C3369CD}" type="datetimeFigureOut">
              <a:rPr lang="LID4096" smtClean="0"/>
              <a:t>12/11/2024</a:t>
            </a:fld>
            <a:endParaRPr lang="LID4096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4142511D-D4D8-A1F1-66F8-654932660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009833E3-4840-033F-E893-19C7D1D1E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94C1D-50EF-4EFF-8534-3EF6B592929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62086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70F2DF4-1F6C-0181-B667-19740B3FC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  <a:endParaRPr lang="LID4096"/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E183E4EF-CD2D-2BE6-72AB-D4781B3E7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E933212B-C3CD-F1D5-8445-14024BBC3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2323B-F87A-4672-A549-64FE5C3369CD}" type="datetimeFigureOut">
              <a:rPr lang="LID4096" smtClean="0"/>
              <a:t>12/11/2024</a:t>
            </a:fld>
            <a:endParaRPr lang="LID4096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C7F8D087-74E4-2DFD-91F8-46D72D771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5C6390B1-CCDB-BE9A-B58F-502372485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94C1D-50EF-4EFF-8534-3EF6B592929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95405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1A3E76F-C9FF-F86C-CBE7-026B174BD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LID4096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6FD4C50E-2128-3FEE-D4CF-0ED54C81B6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LID4096"/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643D267E-14E5-C35A-59CC-D949B31A8D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LID4096"/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4BBE3B2A-DBD0-11C5-6A13-3F90389A5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2323B-F87A-4672-A549-64FE5C3369CD}" type="datetimeFigureOut">
              <a:rPr lang="LID4096" smtClean="0"/>
              <a:t>12/11/2024</a:t>
            </a:fld>
            <a:endParaRPr lang="LID4096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DFBB955E-FFAF-0743-7500-DA22476E8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1D2F7D9A-994D-D379-F386-9DCD0C9A8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94C1D-50EF-4EFF-8534-3EF6B592929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693807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8ABC944-A4BD-695C-0417-319F15E05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  <a:endParaRPr lang="LID4096"/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E2A77B09-9E92-BD8D-DDA1-5733D148A0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0F8F8F1A-CD01-2A41-1C21-CD0482E128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LID4096"/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DD929A4A-CB23-9DA0-A191-A1CEE44995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539CEDC7-8507-BD76-21F4-D6FB4BEC22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LID4096"/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AEAE6D59-9CDB-B13F-1591-F4FF9B27A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2323B-F87A-4672-A549-64FE5C3369CD}" type="datetimeFigureOut">
              <a:rPr lang="LID4096" smtClean="0"/>
              <a:t>12/11/2024</a:t>
            </a:fld>
            <a:endParaRPr lang="LID4096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3F21D084-453D-3324-11F7-136DC158B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A20A16EF-7985-93F7-F6FC-B413FE339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94C1D-50EF-4EFF-8534-3EF6B592929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74710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6EDB6AC-3EF3-A2E6-6B76-50DB18C1F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LID4096"/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AA74BA82-3A02-2B23-319D-ED962A3AF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2323B-F87A-4672-A549-64FE5C3369CD}" type="datetimeFigureOut">
              <a:rPr lang="LID4096" smtClean="0"/>
              <a:t>12/11/2024</a:t>
            </a:fld>
            <a:endParaRPr lang="LID4096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F66B0847-2682-9F29-AF25-A3519FBCA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34638706-D0DB-AD33-D259-580391FE1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94C1D-50EF-4EFF-8534-3EF6B592929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42929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F16FEF66-6A84-C1C7-AE27-AB8C2F668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2323B-F87A-4672-A549-64FE5C3369CD}" type="datetimeFigureOut">
              <a:rPr lang="LID4096" smtClean="0"/>
              <a:t>12/11/2024</a:t>
            </a:fld>
            <a:endParaRPr lang="LID4096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51550E44-E210-A469-EEF8-034BEC0A1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9FF95A97-D0B1-ED7F-DBE1-86ACC27AC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94C1D-50EF-4EFF-8534-3EF6B592929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660244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AE08613-8D46-1AA1-D388-EC856673C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  <a:endParaRPr lang="LID4096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C0A569E6-65A5-6664-AFBF-C8D0F9C3EA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LID4096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53A2408B-A7F8-C004-6CD8-26773D72F7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95600F2C-EAE7-2E42-3C4B-99639E5B3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2323B-F87A-4672-A549-64FE5C3369CD}" type="datetimeFigureOut">
              <a:rPr lang="LID4096" smtClean="0"/>
              <a:t>12/11/2024</a:t>
            </a:fld>
            <a:endParaRPr lang="LID4096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88405A52-7796-1C56-FBFE-19DA3781A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A681273C-45E0-89D1-166C-2EE4A9377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94C1D-50EF-4EFF-8534-3EF6B592929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92330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13FBB47D-93C4-6911-7C75-A91F79D8E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  <a:endParaRPr lang="LID4096"/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6C11B54C-A67F-1D10-08F7-61779C8A8C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06CD3814-6906-9CFE-FB3E-A8307D083E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6A987955-C352-AD15-38AE-D978B9F11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2323B-F87A-4672-A549-64FE5C3369CD}" type="datetimeFigureOut">
              <a:rPr lang="LID4096" smtClean="0"/>
              <a:t>12/11/2024</a:t>
            </a:fld>
            <a:endParaRPr lang="LID4096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FF1F07DE-93D3-32F5-BB15-73C0EFFD5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8040D98B-D165-BD4E-BEC3-C482A7CDE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94C1D-50EF-4EFF-8534-3EF6B592929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66490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F6450F09-9148-5517-7019-A00BD95CB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  <a:endParaRPr lang="LID4096"/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C4F4FC55-11E6-7837-EC5A-BE004C593C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LID4096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AF04EB71-25D7-658A-F00D-8F7A701D88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32323B-F87A-4672-A549-64FE5C3369CD}" type="datetimeFigureOut">
              <a:rPr lang="LID4096" smtClean="0"/>
              <a:t>12/11/2024</a:t>
            </a:fld>
            <a:endParaRPr lang="LID4096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527D9651-43BA-897B-857E-C092E9F417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26FCDA08-9639-EB64-158E-E518406AD5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694C1D-50EF-4EFF-8534-3EF6B592929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46623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70EEAE08-B977-7D00-F691-1E21DA5303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sv-SE" sz="4800" dirty="0">
                <a:solidFill>
                  <a:srgbClr val="FFFFFF"/>
                </a:solidFill>
              </a:rPr>
              <a:t>P3183R1</a:t>
            </a:r>
            <a:endParaRPr lang="LID4096" sz="4800" dirty="0">
              <a:solidFill>
                <a:srgbClr val="FFFFFF"/>
              </a:solidFill>
            </a:endParaRP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BAE0C694-5902-4F94-1355-702E3F0653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Autofit/>
          </a:bodyPr>
          <a:lstStyle/>
          <a:p>
            <a:pPr algn="l"/>
            <a:r>
              <a:rPr lang="sv-SE" sz="3200" dirty="0" err="1"/>
              <a:t>Contract</a:t>
            </a:r>
            <a:r>
              <a:rPr lang="sv-SE" sz="3200" dirty="0"/>
              <a:t> </a:t>
            </a:r>
            <a:r>
              <a:rPr lang="sv-SE" sz="3200" dirty="0" err="1"/>
              <a:t>testing</a:t>
            </a:r>
            <a:r>
              <a:rPr lang="sv-SE" sz="3200" dirty="0"/>
              <a:t> support</a:t>
            </a:r>
          </a:p>
          <a:p>
            <a:pPr algn="l"/>
            <a:r>
              <a:rPr lang="sv-SE" sz="3200" dirty="0"/>
              <a:t>Bengt Gustafsson</a:t>
            </a:r>
          </a:p>
          <a:p>
            <a:pPr algn="l"/>
            <a:r>
              <a:rPr lang="sv-SE" sz="3200" dirty="0"/>
              <a:t>SG21 </a:t>
            </a:r>
            <a:r>
              <a:rPr lang="sv-SE" sz="3200" dirty="0" err="1"/>
              <a:t>telecon</a:t>
            </a:r>
            <a:r>
              <a:rPr lang="sv-SE" sz="3200" dirty="0"/>
              <a:t>, December 12, 2024</a:t>
            </a:r>
            <a:endParaRPr lang="LID4096" sz="3200" dirty="0"/>
          </a:p>
        </p:txBody>
      </p:sp>
      <p:pic>
        <p:nvPicPr>
          <p:cNvPr id="6" name="Bildobjekt 5">
            <a:extLst>
              <a:ext uri="{FF2B5EF4-FFF2-40B4-BE49-F238E27FC236}">
                <a16:creationId xmlns:a16="http://schemas.microsoft.com/office/drawing/2014/main" id="{BCD887FC-71E1-34A2-DADF-909F1F296E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9170" y="528918"/>
            <a:ext cx="2851162" cy="3205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4829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5061A874-0FDA-27C5-E207-92E76593A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sv-SE" sz="4000" dirty="0" err="1">
                <a:solidFill>
                  <a:srgbClr val="FFFFFF"/>
                </a:solidFill>
              </a:rPr>
              <a:t>Overloaded</a:t>
            </a:r>
            <a:r>
              <a:rPr lang="sv-SE" sz="4000" dirty="0">
                <a:solidFill>
                  <a:srgbClr val="FFFFFF"/>
                </a:solidFill>
              </a:rPr>
              <a:t> </a:t>
            </a:r>
            <a:r>
              <a:rPr lang="sv-SE" sz="4000" dirty="0" err="1">
                <a:solidFill>
                  <a:srgbClr val="FFFFFF"/>
                </a:solidFill>
              </a:rPr>
              <a:t>functions</a:t>
            </a:r>
            <a:endParaRPr lang="LID4096" sz="4000" dirty="0">
              <a:solidFill>
                <a:srgbClr val="FFFFFF"/>
              </a:solidFill>
            </a:endParaRP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2A4FF5C8-FFF5-6199-97CC-74043C45F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885279"/>
            <a:ext cx="10138411" cy="4569462"/>
          </a:xfrm>
        </p:spPr>
        <p:txBody>
          <a:bodyPr anchor="ctr">
            <a:normAutofit/>
          </a:bodyPr>
          <a:lstStyle/>
          <a:p>
            <a:r>
              <a:rPr lang="sv-SE" sz="3200" dirty="0" err="1"/>
              <a:t>Overloaded</a:t>
            </a:r>
            <a:r>
              <a:rPr lang="sv-SE" sz="3200" dirty="0"/>
              <a:t> </a:t>
            </a:r>
            <a:r>
              <a:rPr lang="sv-SE" sz="3200" dirty="0" err="1"/>
              <a:t>functions</a:t>
            </a:r>
            <a:r>
              <a:rPr lang="sv-SE" sz="3200" dirty="0"/>
              <a:t> </a:t>
            </a:r>
            <a:r>
              <a:rPr lang="sv-SE" sz="3200" dirty="0" err="1"/>
              <a:t>require</a:t>
            </a:r>
            <a:r>
              <a:rPr lang="sv-SE" sz="3200" dirty="0"/>
              <a:t> </a:t>
            </a:r>
            <a:r>
              <a:rPr lang="sv-SE" sz="3200" dirty="0" err="1"/>
              <a:t>static_cast</a:t>
            </a:r>
            <a:r>
              <a:rPr lang="sv-SE" sz="3200" dirty="0"/>
              <a:t>.</a:t>
            </a:r>
          </a:p>
          <a:p>
            <a:r>
              <a:rPr lang="sv-SE" sz="3200" dirty="0" err="1"/>
              <a:t>Constructors</a:t>
            </a:r>
            <a:r>
              <a:rPr lang="sv-SE" sz="3200" dirty="0"/>
              <a:t> and </a:t>
            </a:r>
            <a:r>
              <a:rPr lang="sv-SE" sz="3200" dirty="0" err="1"/>
              <a:t>destructors</a:t>
            </a:r>
            <a:r>
              <a:rPr lang="sv-SE" sz="3200" dirty="0"/>
              <a:t> </a:t>
            </a:r>
            <a:r>
              <a:rPr lang="sv-SE" sz="3200" dirty="0" err="1"/>
              <a:t>can’t</a:t>
            </a:r>
            <a:r>
              <a:rPr lang="sv-SE" sz="3200" dirty="0"/>
              <a:t> be </a:t>
            </a:r>
            <a:r>
              <a:rPr lang="sv-SE" sz="3200" dirty="0" err="1"/>
              <a:t>tested</a:t>
            </a:r>
            <a:r>
              <a:rPr lang="sv-SE" sz="3200" dirty="0"/>
              <a:t>.</a:t>
            </a:r>
          </a:p>
          <a:p>
            <a:r>
              <a:rPr lang="sv-SE" sz="3200" b="1" dirty="0"/>
              <a:t>P2825</a:t>
            </a:r>
            <a:r>
              <a:rPr lang="sv-SE" sz="3200" dirty="0"/>
              <a:t> </a:t>
            </a:r>
            <a:r>
              <a:rPr lang="sv-SE" sz="3200" b="1" dirty="0" err="1"/>
              <a:t>declcall</a:t>
            </a:r>
            <a:r>
              <a:rPr lang="sv-SE" sz="3200" b="1" i="1" dirty="0"/>
              <a:t> </a:t>
            </a:r>
            <a:r>
              <a:rPr lang="sv-SE" sz="3200" dirty="0"/>
              <a:t>offers </a:t>
            </a:r>
            <a:r>
              <a:rPr lang="sv-SE" sz="3200" dirty="0" err="1"/>
              <a:t>some</a:t>
            </a:r>
            <a:r>
              <a:rPr lang="sv-SE" sz="3200" dirty="0"/>
              <a:t> </a:t>
            </a:r>
            <a:r>
              <a:rPr lang="sv-SE" sz="3200" dirty="0" err="1"/>
              <a:t>help</a:t>
            </a:r>
            <a:r>
              <a:rPr lang="sv-SE" sz="3200" dirty="0"/>
              <a:t>, </a:t>
            </a:r>
            <a:r>
              <a:rPr lang="sv-SE" sz="3200" dirty="0" err="1"/>
              <a:t>but</a:t>
            </a:r>
            <a:r>
              <a:rPr lang="sv-SE" sz="3200" dirty="0"/>
              <a:t> </a:t>
            </a:r>
            <a:r>
              <a:rPr lang="sv-SE" sz="3200" dirty="0" err="1"/>
              <a:t>only</a:t>
            </a:r>
            <a:r>
              <a:rPr lang="sv-SE" sz="3200" dirty="0"/>
              <a:t> </a:t>
            </a:r>
            <a:r>
              <a:rPr lang="sv-SE" sz="3200" dirty="0" err="1"/>
              <a:t>partially</a:t>
            </a:r>
            <a:r>
              <a:rPr lang="sv-SE" sz="3200" dirty="0"/>
              <a:t>:</a:t>
            </a:r>
          </a:p>
          <a:p>
            <a:pPr marL="0" indent="0">
              <a:buNone/>
            </a:pPr>
            <a:r>
              <a:rPr lang="sv-SE" sz="2000" dirty="0">
                <a:latin typeface="Consolas" panose="020B0609020204030204" pitchFamily="49" charset="0"/>
              </a:rPr>
              <a:t>#define CHECK_PRECONDITION_VIOLATION(F, ...) \</a:t>
            </a:r>
            <a:br>
              <a:rPr lang="sv-SE" sz="2000" dirty="0">
                <a:latin typeface="Consolas" panose="020B0609020204030204" pitchFamily="49" charset="0"/>
              </a:rPr>
            </a:br>
            <a:r>
              <a:rPr lang="sv-SE" sz="2000" dirty="0">
                <a:latin typeface="Consolas" panose="020B0609020204030204" pitchFamily="49" charset="0"/>
              </a:rPr>
              <a:t>CHECK(!</a:t>
            </a:r>
            <a:r>
              <a:rPr lang="sv-SE" sz="2000" dirty="0" err="1">
                <a:latin typeface="Consolas" panose="020B0609020204030204" pitchFamily="49" charset="0"/>
              </a:rPr>
              <a:t>check_preconditions</a:t>
            </a:r>
            <a:r>
              <a:rPr lang="sv-SE" sz="2000" dirty="0">
                <a:latin typeface="Consolas" panose="020B0609020204030204" pitchFamily="49" charset="0"/>
              </a:rPr>
              <a:t>&lt;</a:t>
            </a:r>
            <a:r>
              <a:rPr lang="sv-SE" sz="2000" dirty="0" err="1">
                <a:latin typeface="Consolas" panose="020B0609020204030204" pitchFamily="49" charset="0"/>
              </a:rPr>
              <a:t>declcall</a:t>
            </a:r>
            <a:r>
              <a:rPr lang="sv-SE" sz="2000" dirty="0">
                <a:latin typeface="Consolas" panose="020B0609020204030204" pitchFamily="49" charset="0"/>
              </a:rPr>
              <a:t>(F(__VA_ARGS__))&gt;(__VA_ARGS__))</a:t>
            </a:r>
          </a:p>
          <a:p>
            <a:r>
              <a:rPr lang="sv-SE" sz="3200" b="1" dirty="0"/>
              <a:t>P3312</a:t>
            </a:r>
            <a:r>
              <a:rPr lang="sv-SE" sz="3200" dirty="0"/>
              <a:t> </a:t>
            </a:r>
            <a:r>
              <a:rPr lang="sv-SE" sz="3200" b="1" dirty="0" err="1"/>
              <a:t>overload</a:t>
            </a:r>
            <a:r>
              <a:rPr lang="sv-SE" sz="3200" b="1" dirty="0"/>
              <a:t> set </a:t>
            </a:r>
            <a:r>
              <a:rPr lang="sv-SE" sz="3200" b="1" dirty="0" err="1"/>
              <a:t>types</a:t>
            </a:r>
            <a:r>
              <a:rPr lang="sv-SE" sz="3200" b="1" dirty="0"/>
              <a:t> </a:t>
            </a:r>
            <a:r>
              <a:rPr lang="sv-SE" sz="3200" dirty="0" err="1"/>
              <a:t>solves</a:t>
            </a:r>
            <a:r>
              <a:rPr lang="sv-SE" sz="3200" dirty="0"/>
              <a:t> </a:t>
            </a:r>
            <a:r>
              <a:rPr lang="sv-SE" sz="3200" dirty="0" err="1"/>
              <a:t>these</a:t>
            </a:r>
            <a:r>
              <a:rPr lang="sv-SE" sz="3200" dirty="0"/>
              <a:t> problems.</a:t>
            </a:r>
          </a:p>
          <a:p>
            <a:r>
              <a:rPr lang="sv-SE" sz="3200" dirty="0"/>
              <a:t>As the check </a:t>
            </a:r>
            <a:r>
              <a:rPr lang="sv-SE" sz="3200" dirty="0" err="1"/>
              <a:t>function</a:t>
            </a:r>
            <a:r>
              <a:rPr lang="sv-SE" sz="3200" dirty="0"/>
              <a:t> </a:t>
            </a:r>
            <a:r>
              <a:rPr lang="sv-SE" sz="3200" dirty="0" err="1"/>
              <a:t>are</a:t>
            </a:r>
            <a:r>
              <a:rPr lang="sv-SE" sz="3200" dirty="0"/>
              <a:t> </a:t>
            </a:r>
            <a:r>
              <a:rPr lang="sv-SE" sz="3200" dirty="0" err="1"/>
              <a:t>magic</a:t>
            </a:r>
            <a:r>
              <a:rPr lang="sv-SE" sz="3200" dirty="0"/>
              <a:t> </a:t>
            </a:r>
            <a:r>
              <a:rPr lang="sv-SE" sz="3200" dirty="0" err="1"/>
              <a:t>anyway</a:t>
            </a:r>
            <a:r>
              <a:rPr lang="sv-SE" sz="3200" dirty="0"/>
              <a:t> </a:t>
            </a:r>
            <a:r>
              <a:rPr lang="sv-SE" sz="3200" dirty="0" err="1"/>
              <a:t>they</a:t>
            </a:r>
            <a:r>
              <a:rPr lang="sv-SE" sz="3200" dirty="0"/>
              <a:t> </a:t>
            </a:r>
            <a:r>
              <a:rPr lang="sv-SE" sz="3200" dirty="0" err="1"/>
              <a:t>could</a:t>
            </a:r>
            <a:r>
              <a:rPr lang="sv-SE" sz="3200" dirty="0"/>
              <a:t> </a:t>
            </a:r>
            <a:r>
              <a:rPr lang="sv-SE" sz="3200" dirty="0" err="1"/>
              <a:t>also</a:t>
            </a:r>
            <a:r>
              <a:rPr lang="sv-SE" sz="3200" dirty="0"/>
              <a:t> </a:t>
            </a:r>
            <a:r>
              <a:rPr lang="sv-SE" sz="3200" dirty="0" err="1"/>
              <a:t>work</a:t>
            </a:r>
            <a:r>
              <a:rPr lang="sv-SE" sz="3200" dirty="0"/>
              <a:t> </a:t>
            </a:r>
            <a:r>
              <a:rPr lang="sv-SE" sz="3200" i="1" dirty="0"/>
              <a:t>as-</a:t>
            </a:r>
            <a:r>
              <a:rPr lang="sv-SE" sz="3200" i="1" dirty="0" err="1"/>
              <a:t>if</a:t>
            </a:r>
            <a:r>
              <a:rPr lang="sv-SE" sz="3200" dirty="0"/>
              <a:t> P3312 is </a:t>
            </a:r>
            <a:r>
              <a:rPr lang="sv-SE" sz="3200" dirty="0" err="1"/>
              <a:t>standardized</a:t>
            </a:r>
            <a:r>
              <a:rPr lang="sv-SE" sz="3200" dirty="0"/>
              <a:t>.</a:t>
            </a:r>
            <a:endParaRPr lang="LID4096" sz="3200" dirty="0"/>
          </a:p>
        </p:txBody>
      </p:sp>
    </p:spTree>
    <p:extLst>
      <p:ext uri="{BB962C8B-B14F-4D97-AF65-F5344CB8AC3E}">
        <p14:creationId xmlns:p14="http://schemas.microsoft.com/office/powerpoint/2010/main" val="23402230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5061A874-0FDA-27C5-E207-92E76593A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sv-SE" sz="4000" dirty="0">
                <a:solidFill>
                  <a:srgbClr val="FFFFFF"/>
                </a:solidFill>
              </a:rPr>
              <a:t>P3312 on a </a:t>
            </a:r>
            <a:r>
              <a:rPr lang="sv-SE" sz="4000" dirty="0" err="1">
                <a:solidFill>
                  <a:srgbClr val="FFFFFF"/>
                </a:solidFill>
              </a:rPr>
              <a:t>slide</a:t>
            </a:r>
            <a:endParaRPr lang="LID4096" sz="4000" dirty="0">
              <a:solidFill>
                <a:srgbClr val="FFFFFF"/>
              </a:solidFill>
            </a:endParaRP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2A4FF5C8-FFF5-6199-97CC-74043C45F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811" y="1885278"/>
            <a:ext cx="11052810" cy="4873661"/>
          </a:xfrm>
        </p:spPr>
        <p:txBody>
          <a:bodyPr anchor="ctr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Overloaded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functions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get a </a:t>
            </a: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overload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set </a:t>
            </a: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type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sv-SE" sz="3200" dirty="0" err="1">
                <a:solidFill>
                  <a:prstClr val="black"/>
                </a:solidFill>
                <a:latin typeface="Calibri" panose="020F0502020204030204"/>
              </a:rPr>
              <a:t>Overload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 set </a:t>
            </a:r>
            <a:r>
              <a:rPr lang="sv-SE" sz="3200" dirty="0" err="1">
                <a:solidFill>
                  <a:prstClr val="black"/>
                </a:solidFill>
                <a:latin typeface="Calibri" panose="020F0502020204030204"/>
              </a:rPr>
              <a:t>types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sv-SE" sz="3200" dirty="0" err="1">
                <a:solidFill>
                  <a:prstClr val="black"/>
                </a:solidFill>
                <a:latin typeface="Calibri" panose="020F0502020204030204"/>
              </a:rPr>
              <a:t>are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sv-SE" sz="3200" i="1" dirty="0" err="1">
                <a:solidFill>
                  <a:prstClr val="black"/>
                </a:solidFill>
                <a:latin typeface="Calibri" panose="020F0502020204030204"/>
              </a:rPr>
              <a:t>similar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 to </a:t>
            </a:r>
            <a:r>
              <a:rPr lang="sv-SE" sz="3200" dirty="0" err="1">
                <a:solidFill>
                  <a:prstClr val="black"/>
                </a:solidFill>
                <a:latin typeface="Calibri" panose="020F0502020204030204"/>
              </a:rPr>
              <a:t>generic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 lambdas.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</a:t>
            </a: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name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of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n </a:t>
            </a:r>
            <a:r>
              <a:rPr lang="sv-SE" sz="3200" dirty="0" err="1">
                <a:solidFill>
                  <a:prstClr val="black"/>
                </a:solidFill>
                <a:latin typeface="Calibri" panose="020F0502020204030204"/>
              </a:rPr>
              <a:t>overloaded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sv-SE" sz="3200" dirty="0" err="1">
                <a:solidFill>
                  <a:prstClr val="black"/>
                </a:solidFill>
                <a:latin typeface="Calibri" panose="020F0502020204030204"/>
              </a:rPr>
              <a:t>function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 is an </a:t>
            </a:r>
            <a:r>
              <a:rPr lang="sv-SE" sz="3200" dirty="0" err="1">
                <a:solidFill>
                  <a:prstClr val="black"/>
                </a:solidFill>
                <a:latin typeface="Calibri" panose="020F0502020204030204"/>
              </a:rPr>
              <a:t>instance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sv-SE" sz="3200" dirty="0" err="1">
                <a:solidFill>
                  <a:prstClr val="black"/>
                </a:solidFill>
                <a:latin typeface="Calibri" panose="020F0502020204030204"/>
              </a:rPr>
              <a:t>of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sv-SE" sz="3200" dirty="0" err="1">
                <a:solidFill>
                  <a:prstClr val="black"/>
                </a:solidFill>
                <a:latin typeface="Calibri" panose="020F0502020204030204"/>
              </a:rPr>
              <a:t>its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sv-SE" sz="3200" dirty="0" err="1">
                <a:solidFill>
                  <a:prstClr val="black"/>
                </a:solidFill>
                <a:latin typeface="Calibri" panose="020F0502020204030204"/>
              </a:rPr>
              <a:t>overload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 set </a:t>
            </a:r>
            <a:r>
              <a:rPr lang="sv-SE" sz="3200" dirty="0" err="1">
                <a:solidFill>
                  <a:prstClr val="black"/>
                </a:solidFill>
                <a:latin typeface="Calibri" panose="020F0502020204030204"/>
              </a:rPr>
              <a:t>type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Works </a:t>
            </a: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also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for </a:t>
            </a: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member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functions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constructors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 and </a:t>
            </a: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destructors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  <a:endParaRPr lang="sv-SE" sz="3200" dirty="0">
              <a:solidFill>
                <a:prstClr val="black"/>
              </a:solidFill>
              <a:latin typeface="Calibri" panose="020F0502020204030204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Unoverloaded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constructors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and </a:t>
            </a: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destructors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also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have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overload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set </a:t>
            </a: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types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sv-SE" sz="3200" dirty="0" err="1">
                <a:solidFill>
                  <a:prstClr val="black"/>
                </a:solidFill>
                <a:latin typeface="Calibri" panose="020F0502020204030204"/>
              </a:rPr>
              <a:t>Function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 templates in the </a:t>
            </a:r>
            <a:r>
              <a:rPr lang="sv-SE" sz="3200" dirty="0" err="1">
                <a:solidFill>
                  <a:prstClr val="black"/>
                </a:solidFill>
                <a:latin typeface="Calibri" panose="020F0502020204030204"/>
              </a:rPr>
              <a:t>overload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 set </a:t>
            </a:r>
            <a:r>
              <a:rPr lang="sv-SE" sz="3200" dirty="0" err="1">
                <a:solidFill>
                  <a:prstClr val="black"/>
                </a:solidFill>
                <a:latin typeface="Calibri" panose="020F0502020204030204"/>
              </a:rPr>
              <a:t>are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sv-SE" sz="3200" dirty="0" err="1">
                <a:solidFill>
                  <a:prstClr val="black"/>
                </a:solidFill>
                <a:latin typeface="Calibri" panose="020F0502020204030204"/>
              </a:rPr>
              <a:t>included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.</a:t>
            </a:r>
            <a:endParaRPr kumimoji="0" lang="sv-SE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sv-SE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41534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5061A874-0FDA-27C5-E207-92E76593A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sv-SE" sz="4000" dirty="0" err="1">
                <a:solidFill>
                  <a:srgbClr val="FFFFFF"/>
                </a:solidFill>
              </a:rPr>
              <a:t>Checking</a:t>
            </a:r>
            <a:r>
              <a:rPr lang="sv-SE" sz="4000" dirty="0">
                <a:solidFill>
                  <a:srgbClr val="FFFFFF"/>
                </a:solidFill>
              </a:rPr>
              <a:t> </a:t>
            </a:r>
            <a:r>
              <a:rPr lang="sv-SE" sz="4000" dirty="0" err="1">
                <a:solidFill>
                  <a:srgbClr val="FFFFFF"/>
                </a:solidFill>
              </a:rPr>
              <a:t>virtual</a:t>
            </a:r>
            <a:r>
              <a:rPr lang="sv-SE" sz="4000" dirty="0">
                <a:solidFill>
                  <a:srgbClr val="FFFFFF"/>
                </a:solidFill>
              </a:rPr>
              <a:t> </a:t>
            </a:r>
            <a:r>
              <a:rPr lang="sv-SE" sz="4000" dirty="0" err="1">
                <a:solidFill>
                  <a:srgbClr val="FFFFFF"/>
                </a:solidFill>
              </a:rPr>
              <a:t>function</a:t>
            </a:r>
            <a:r>
              <a:rPr lang="sv-SE" sz="4000" dirty="0">
                <a:solidFill>
                  <a:srgbClr val="FFFFFF"/>
                </a:solidFill>
              </a:rPr>
              <a:t> </a:t>
            </a:r>
            <a:r>
              <a:rPr lang="sv-SE" sz="4000" dirty="0" err="1">
                <a:solidFill>
                  <a:srgbClr val="FFFFFF"/>
                </a:solidFill>
              </a:rPr>
              <a:t>contracts</a:t>
            </a:r>
            <a:endParaRPr lang="LID4096" sz="4000" dirty="0">
              <a:solidFill>
                <a:srgbClr val="FFFFFF"/>
              </a:solidFill>
            </a:endParaRP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2A4FF5C8-FFF5-6199-97CC-74043C45F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885279"/>
            <a:ext cx="9895951" cy="4569462"/>
          </a:xfrm>
        </p:spPr>
        <p:txBody>
          <a:bodyPr anchor="ctr">
            <a:normAutofit/>
          </a:bodyPr>
          <a:lstStyle/>
          <a:p>
            <a:r>
              <a:rPr lang="sv-SE" dirty="0" err="1">
                <a:cs typeface="Arial" panose="020B0604020202020204" pitchFamily="34" charset="0"/>
              </a:rPr>
              <a:t>Each</a:t>
            </a:r>
            <a:r>
              <a:rPr lang="sv-SE" dirty="0">
                <a:cs typeface="Arial" panose="020B0604020202020204" pitchFamily="34" charset="0"/>
              </a:rPr>
              <a:t> </a:t>
            </a:r>
            <a:r>
              <a:rPr lang="sv-SE" dirty="0" err="1">
                <a:cs typeface="Arial" panose="020B0604020202020204" pitchFamily="34" charset="0"/>
              </a:rPr>
              <a:t>override</a:t>
            </a:r>
            <a:r>
              <a:rPr lang="sv-SE" dirty="0">
                <a:cs typeface="Arial" panose="020B0604020202020204" pitchFamily="34" charset="0"/>
              </a:rPr>
              <a:t> </a:t>
            </a:r>
            <a:r>
              <a:rPr lang="sv-SE" dirty="0" err="1">
                <a:cs typeface="Arial" panose="020B0604020202020204" pitchFamily="34" charset="0"/>
              </a:rPr>
              <a:t>of</a:t>
            </a:r>
            <a:r>
              <a:rPr lang="sv-SE" dirty="0">
                <a:cs typeface="Arial" panose="020B0604020202020204" pitchFamily="34" charset="0"/>
              </a:rPr>
              <a:t> a </a:t>
            </a:r>
            <a:r>
              <a:rPr lang="sv-SE" dirty="0" err="1">
                <a:cs typeface="Arial" panose="020B0604020202020204" pitchFamily="34" charset="0"/>
              </a:rPr>
              <a:t>virtual</a:t>
            </a:r>
            <a:r>
              <a:rPr lang="sv-SE" dirty="0">
                <a:cs typeface="Arial" panose="020B0604020202020204" pitchFamily="34" charset="0"/>
              </a:rPr>
              <a:t> </a:t>
            </a:r>
            <a:r>
              <a:rPr lang="sv-SE" dirty="0" err="1">
                <a:cs typeface="Arial" panose="020B0604020202020204" pitchFamily="34" charset="0"/>
              </a:rPr>
              <a:t>function</a:t>
            </a:r>
            <a:r>
              <a:rPr lang="sv-SE" dirty="0">
                <a:cs typeface="Arial" panose="020B0604020202020204" pitchFamily="34" charset="0"/>
              </a:rPr>
              <a:t> is </a:t>
            </a:r>
            <a:r>
              <a:rPr lang="sv-SE" dirty="0" err="1">
                <a:cs typeface="Arial" panose="020B0604020202020204" pitchFamily="34" charset="0"/>
              </a:rPr>
              <a:t>tested</a:t>
            </a:r>
            <a:r>
              <a:rPr lang="sv-SE" dirty="0">
                <a:cs typeface="Arial" panose="020B0604020202020204" pitchFamily="34" charset="0"/>
              </a:rPr>
              <a:t> </a:t>
            </a:r>
            <a:r>
              <a:rPr lang="sv-SE" dirty="0" err="1">
                <a:cs typeface="Arial" panose="020B0604020202020204" pitchFamily="34" charset="0"/>
              </a:rPr>
              <a:t>separately</a:t>
            </a:r>
            <a:r>
              <a:rPr lang="sv-SE" dirty="0">
                <a:cs typeface="Arial" panose="020B0604020202020204" pitchFamily="34" charset="0"/>
              </a:rPr>
              <a:t>.</a:t>
            </a:r>
          </a:p>
          <a:p>
            <a:r>
              <a:rPr lang="sv-SE" dirty="0" err="1">
                <a:cs typeface="Arial" panose="020B0604020202020204" pitchFamily="34" charset="0"/>
              </a:rPr>
              <a:t>Even</a:t>
            </a:r>
            <a:r>
              <a:rPr lang="sv-SE" dirty="0">
                <a:cs typeface="Arial" panose="020B0604020202020204" pitchFamily="34" charset="0"/>
              </a:rPr>
              <a:t> pure </a:t>
            </a:r>
            <a:r>
              <a:rPr lang="sv-SE" dirty="0" err="1">
                <a:cs typeface="Arial" panose="020B0604020202020204" pitchFamily="34" charset="0"/>
              </a:rPr>
              <a:t>virtual</a:t>
            </a:r>
            <a:r>
              <a:rPr lang="sv-SE" dirty="0">
                <a:cs typeface="Arial" panose="020B0604020202020204" pitchFamily="34" charset="0"/>
              </a:rPr>
              <a:t> </a:t>
            </a:r>
            <a:r>
              <a:rPr lang="sv-SE" dirty="0" err="1">
                <a:cs typeface="Arial" panose="020B0604020202020204" pitchFamily="34" charset="0"/>
              </a:rPr>
              <a:t>functions</a:t>
            </a:r>
            <a:r>
              <a:rPr lang="sv-SE" dirty="0">
                <a:cs typeface="Arial" panose="020B0604020202020204" pitchFamily="34" charset="0"/>
              </a:rPr>
              <a:t> </a:t>
            </a:r>
            <a:r>
              <a:rPr lang="sv-SE" dirty="0" err="1">
                <a:cs typeface="Arial" panose="020B0604020202020204" pitchFamily="34" charset="0"/>
              </a:rPr>
              <a:t>can</a:t>
            </a:r>
            <a:r>
              <a:rPr lang="sv-SE" dirty="0">
                <a:cs typeface="Arial" panose="020B0604020202020204" pitchFamily="34" charset="0"/>
              </a:rPr>
              <a:t> be </a:t>
            </a:r>
            <a:r>
              <a:rPr lang="sv-SE" dirty="0" err="1">
                <a:cs typeface="Arial" panose="020B0604020202020204" pitchFamily="34" charset="0"/>
              </a:rPr>
              <a:t>tested</a:t>
            </a:r>
            <a:r>
              <a:rPr lang="sv-SE" dirty="0">
                <a:cs typeface="Arial" panose="020B0604020202020204" pitchFamily="34" charset="0"/>
              </a:rPr>
              <a:t> as </a:t>
            </a:r>
            <a:r>
              <a:rPr lang="sv-SE" dirty="0" err="1">
                <a:cs typeface="Arial" panose="020B0604020202020204" pitchFamily="34" charset="0"/>
              </a:rPr>
              <a:t>only</a:t>
            </a:r>
            <a:r>
              <a:rPr lang="sv-SE" dirty="0">
                <a:cs typeface="Arial" panose="020B0604020202020204" pitchFamily="34" charset="0"/>
              </a:rPr>
              <a:t> the </a:t>
            </a:r>
            <a:r>
              <a:rPr lang="sv-SE" dirty="0" err="1">
                <a:cs typeface="Arial" panose="020B0604020202020204" pitchFamily="34" charset="0"/>
              </a:rPr>
              <a:t>contract</a:t>
            </a:r>
            <a:r>
              <a:rPr lang="sv-SE" dirty="0">
                <a:cs typeface="Arial" panose="020B0604020202020204" pitchFamily="34" charset="0"/>
              </a:rPr>
              <a:t> </a:t>
            </a:r>
            <a:r>
              <a:rPr lang="sv-SE" dirty="0" err="1">
                <a:cs typeface="Arial" panose="020B0604020202020204" pitchFamily="34" charset="0"/>
              </a:rPr>
              <a:t>conditions</a:t>
            </a:r>
            <a:r>
              <a:rPr lang="sv-SE" dirty="0">
                <a:cs typeface="Arial" panose="020B0604020202020204" pitchFamily="34" charset="0"/>
              </a:rPr>
              <a:t> </a:t>
            </a:r>
            <a:r>
              <a:rPr lang="sv-SE" dirty="0" err="1">
                <a:cs typeface="Arial" panose="020B0604020202020204" pitchFamily="34" charset="0"/>
              </a:rPr>
              <a:t>are</a:t>
            </a:r>
            <a:r>
              <a:rPr lang="sv-SE" dirty="0">
                <a:cs typeface="Arial" panose="020B0604020202020204" pitchFamily="34" charset="0"/>
              </a:rPr>
              <a:t> </a:t>
            </a:r>
            <a:r>
              <a:rPr lang="sv-SE" dirty="0" err="1">
                <a:cs typeface="Arial" panose="020B0604020202020204" pitchFamily="34" charset="0"/>
              </a:rPr>
              <a:t>actually</a:t>
            </a:r>
            <a:r>
              <a:rPr lang="sv-SE" dirty="0">
                <a:cs typeface="Arial" panose="020B0604020202020204" pitchFamily="34" charset="0"/>
              </a:rPr>
              <a:t> </a:t>
            </a:r>
            <a:r>
              <a:rPr lang="sv-SE" dirty="0" err="1">
                <a:cs typeface="Arial" panose="020B0604020202020204" pitchFamily="34" charset="0"/>
              </a:rPr>
              <a:t>compiled</a:t>
            </a:r>
            <a:r>
              <a:rPr lang="sv-SE" dirty="0">
                <a:cs typeface="Arial" panose="020B0604020202020204" pitchFamily="34" charset="0"/>
              </a:rPr>
              <a:t> </a:t>
            </a:r>
            <a:r>
              <a:rPr lang="sv-SE" dirty="0" err="1">
                <a:cs typeface="Arial" panose="020B0604020202020204" pitchFamily="34" charset="0"/>
              </a:rPr>
              <a:t>into</a:t>
            </a:r>
            <a:r>
              <a:rPr lang="sv-SE" dirty="0">
                <a:cs typeface="Arial" panose="020B0604020202020204" pitchFamily="34" charset="0"/>
              </a:rPr>
              <a:t> the check </a:t>
            </a:r>
            <a:r>
              <a:rPr lang="sv-SE" dirty="0" err="1">
                <a:cs typeface="Arial" panose="020B0604020202020204" pitchFamily="34" charset="0"/>
              </a:rPr>
              <a:t>function</a:t>
            </a:r>
            <a:r>
              <a:rPr lang="sv-SE" dirty="0">
                <a:cs typeface="Arial" panose="020B0604020202020204" pitchFamily="34" charset="0"/>
              </a:rPr>
              <a:t> </a:t>
            </a:r>
            <a:r>
              <a:rPr lang="sv-SE" dirty="0" err="1">
                <a:cs typeface="Arial" panose="020B0604020202020204" pitchFamily="34" charset="0"/>
              </a:rPr>
              <a:t>specialization</a:t>
            </a:r>
            <a:r>
              <a:rPr lang="sv-SE" dirty="0">
                <a:cs typeface="Arial" panose="020B0604020202020204" pitchFamily="34" charset="0"/>
              </a:rPr>
              <a:t>.</a:t>
            </a:r>
          </a:p>
          <a:p>
            <a:r>
              <a:rPr lang="sv-SE" dirty="0" err="1">
                <a:cs typeface="Arial" panose="020B0604020202020204" pitchFamily="34" charset="0"/>
              </a:rPr>
              <a:t>Testing</a:t>
            </a:r>
            <a:r>
              <a:rPr lang="sv-SE" dirty="0">
                <a:cs typeface="Arial" panose="020B0604020202020204" pitchFamily="34" charset="0"/>
              </a:rPr>
              <a:t> pure </a:t>
            </a:r>
            <a:r>
              <a:rPr lang="sv-SE" dirty="0" err="1">
                <a:cs typeface="Arial" panose="020B0604020202020204" pitchFamily="34" charset="0"/>
              </a:rPr>
              <a:t>virtual</a:t>
            </a:r>
            <a:r>
              <a:rPr lang="sv-SE" dirty="0">
                <a:cs typeface="Arial" panose="020B0604020202020204" pitchFamily="34" charset="0"/>
              </a:rPr>
              <a:t> </a:t>
            </a:r>
            <a:r>
              <a:rPr lang="sv-SE" dirty="0" err="1">
                <a:cs typeface="Arial" panose="020B0604020202020204" pitchFamily="34" charset="0"/>
              </a:rPr>
              <a:t>functions</a:t>
            </a:r>
            <a:r>
              <a:rPr lang="sv-SE" dirty="0">
                <a:cs typeface="Arial" panose="020B0604020202020204" pitchFamily="34" charset="0"/>
              </a:rPr>
              <a:t> </a:t>
            </a:r>
            <a:r>
              <a:rPr lang="sv-SE" dirty="0" err="1">
                <a:cs typeface="Arial" panose="020B0604020202020204" pitchFamily="34" charset="0"/>
              </a:rPr>
              <a:t>works</a:t>
            </a:r>
            <a:r>
              <a:rPr lang="sv-SE" dirty="0">
                <a:cs typeface="Arial" panose="020B0604020202020204" pitchFamily="34" charset="0"/>
              </a:rPr>
              <a:t> as it is </a:t>
            </a:r>
            <a:r>
              <a:rPr lang="sv-SE" dirty="0" err="1">
                <a:cs typeface="Arial" panose="020B0604020202020204" pitchFamily="34" charset="0"/>
              </a:rPr>
              <a:t>allowed</a:t>
            </a:r>
            <a:r>
              <a:rPr lang="sv-SE" dirty="0">
                <a:cs typeface="Arial" panose="020B0604020202020204" pitchFamily="34" charset="0"/>
              </a:rPr>
              <a:t> to </a:t>
            </a:r>
            <a:r>
              <a:rPr lang="sv-SE" dirty="0" err="1">
                <a:cs typeface="Arial" panose="020B0604020202020204" pitchFamily="34" charset="0"/>
              </a:rPr>
              <a:t>take</a:t>
            </a:r>
            <a:r>
              <a:rPr lang="sv-SE" dirty="0">
                <a:cs typeface="Arial" panose="020B0604020202020204" pitchFamily="34" charset="0"/>
              </a:rPr>
              <a:t> the </a:t>
            </a:r>
            <a:r>
              <a:rPr lang="sv-SE" dirty="0" err="1">
                <a:cs typeface="Arial" panose="020B0604020202020204" pitchFamily="34" charset="0"/>
              </a:rPr>
              <a:t>address</a:t>
            </a:r>
            <a:r>
              <a:rPr lang="sv-SE" dirty="0">
                <a:cs typeface="Arial" panose="020B0604020202020204" pitchFamily="34" charset="0"/>
              </a:rPr>
              <a:t> </a:t>
            </a:r>
            <a:r>
              <a:rPr lang="sv-SE" dirty="0" err="1">
                <a:cs typeface="Arial" panose="020B0604020202020204" pitchFamily="34" charset="0"/>
              </a:rPr>
              <a:t>of</a:t>
            </a:r>
            <a:r>
              <a:rPr lang="sv-SE" dirty="0">
                <a:cs typeface="Arial" panose="020B0604020202020204" pitchFamily="34" charset="0"/>
              </a:rPr>
              <a:t> a pure </a:t>
            </a:r>
            <a:r>
              <a:rPr lang="sv-SE" dirty="0" err="1">
                <a:cs typeface="Arial" panose="020B0604020202020204" pitchFamily="34" charset="0"/>
              </a:rPr>
              <a:t>function</a:t>
            </a:r>
            <a:r>
              <a:rPr lang="sv-SE" dirty="0">
                <a:cs typeface="Arial" panose="020B0604020202020204" pitchFamily="34" charset="0"/>
              </a:rPr>
              <a:t> (</a:t>
            </a:r>
            <a:r>
              <a:rPr lang="sv-SE" dirty="0" err="1">
                <a:cs typeface="Arial" panose="020B0604020202020204" pitchFamily="34" charset="0"/>
              </a:rPr>
              <a:t>there</a:t>
            </a:r>
            <a:r>
              <a:rPr lang="sv-SE" dirty="0">
                <a:cs typeface="Arial" panose="020B0604020202020204" pitchFamily="34" charset="0"/>
              </a:rPr>
              <a:t> is </a:t>
            </a:r>
            <a:r>
              <a:rPr lang="sv-SE" dirty="0" err="1">
                <a:cs typeface="Arial" panose="020B0604020202020204" pitchFamily="34" charset="0"/>
              </a:rPr>
              <a:t>normally</a:t>
            </a:r>
            <a:r>
              <a:rPr lang="sv-SE" dirty="0">
                <a:cs typeface="Arial" panose="020B0604020202020204" pitchFamily="34" charset="0"/>
              </a:rPr>
              <a:t> a </a:t>
            </a:r>
            <a:r>
              <a:rPr lang="sv-SE" dirty="0" err="1">
                <a:cs typeface="Arial" panose="020B0604020202020204" pitchFamily="34" charset="0"/>
              </a:rPr>
              <a:t>thunk</a:t>
            </a:r>
            <a:r>
              <a:rPr lang="sv-SE" dirty="0">
                <a:cs typeface="Arial" panose="020B0604020202020204" pitchFamily="34" charset="0"/>
              </a:rPr>
              <a:t> </a:t>
            </a:r>
            <a:r>
              <a:rPr lang="sv-SE" dirty="0" err="1">
                <a:cs typeface="Arial" panose="020B0604020202020204" pitchFamily="34" charset="0"/>
              </a:rPr>
              <a:t>involved</a:t>
            </a:r>
            <a:r>
              <a:rPr lang="sv-SE" dirty="0">
                <a:cs typeface="Arial" panose="020B0604020202020204" pitchFamily="34" charset="0"/>
              </a:rPr>
              <a:t>).</a:t>
            </a:r>
          </a:p>
          <a:p>
            <a:r>
              <a:rPr lang="sv-SE" dirty="0">
                <a:cs typeface="Arial" panose="020B0604020202020204" pitchFamily="34" charset="0"/>
              </a:rPr>
              <a:t>As no call is </a:t>
            </a:r>
            <a:r>
              <a:rPr lang="sv-SE" dirty="0" err="1">
                <a:cs typeface="Arial" panose="020B0604020202020204" pitchFamily="34" charset="0"/>
              </a:rPr>
              <a:t>made</a:t>
            </a:r>
            <a:r>
              <a:rPr lang="sv-SE" dirty="0">
                <a:cs typeface="Arial" panose="020B0604020202020204" pitchFamily="34" charset="0"/>
              </a:rPr>
              <a:t> the </a:t>
            </a:r>
            <a:r>
              <a:rPr lang="sv-SE" dirty="0" err="1">
                <a:cs typeface="Arial" panose="020B0604020202020204" pitchFamily="34" charset="0"/>
              </a:rPr>
              <a:t>thunk</a:t>
            </a:r>
            <a:r>
              <a:rPr lang="sv-SE" dirty="0">
                <a:cs typeface="Arial" panose="020B0604020202020204" pitchFamily="34" charset="0"/>
              </a:rPr>
              <a:t> is not </a:t>
            </a:r>
            <a:r>
              <a:rPr lang="sv-SE" dirty="0" err="1">
                <a:cs typeface="Arial" panose="020B0604020202020204" pitchFamily="34" charset="0"/>
              </a:rPr>
              <a:t>used</a:t>
            </a:r>
            <a:r>
              <a:rPr lang="sv-SE" dirty="0"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endParaRPr lang="LID4096" sz="2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86249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5061A874-0FDA-27C5-E207-92E76593A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10565477" cy="1033669"/>
          </a:xfrm>
        </p:spPr>
        <p:txBody>
          <a:bodyPr>
            <a:normAutofit/>
          </a:bodyPr>
          <a:lstStyle/>
          <a:p>
            <a:r>
              <a:rPr lang="sv-SE" sz="4000" dirty="0" err="1">
                <a:solidFill>
                  <a:srgbClr val="FFFFFF"/>
                </a:solidFill>
              </a:rPr>
              <a:t>Checking</a:t>
            </a:r>
            <a:r>
              <a:rPr lang="sv-SE" sz="4000" dirty="0">
                <a:solidFill>
                  <a:srgbClr val="FFFFFF"/>
                </a:solidFill>
              </a:rPr>
              <a:t> </a:t>
            </a:r>
            <a:r>
              <a:rPr lang="sv-SE" sz="4000" dirty="0" err="1">
                <a:solidFill>
                  <a:srgbClr val="FFFFFF"/>
                </a:solidFill>
              </a:rPr>
              <a:t>function</a:t>
            </a:r>
            <a:r>
              <a:rPr lang="sv-SE" sz="4000" dirty="0">
                <a:solidFill>
                  <a:srgbClr val="FFFFFF"/>
                </a:solidFill>
              </a:rPr>
              <a:t> template </a:t>
            </a:r>
            <a:r>
              <a:rPr lang="sv-SE" sz="4000" dirty="0" err="1">
                <a:solidFill>
                  <a:srgbClr val="FFFFFF"/>
                </a:solidFill>
              </a:rPr>
              <a:t>contracts</a:t>
            </a:r>
            <a:endParaRPr lang="LID4096" sz="4000" dirty="0">
              <a:solidFill>
                <a:srgbClr val="FFFFFF"/>
              </a:solidFill>
            </a:endParaRP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2A4FF5C8-FFF5-6199-97CC-74043C45F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099681"/>
            <a:ext cx="10195561" cy="5267259"/>
          </a:xfrm>
        </p:spPr>
        <p:txBody>
          <a:bodyPr anchor="ctr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sv-SE" sz="3200" dirty="0" err="1">
                <a:solidFill>
                  <a:prstClr val="black"/>
                </a:solidFill>
                <a:latin typeface="Calibri" panose="020F0502020204030204"/>
              </a:rPr>
              <a:t>static_cast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 must be </a:t>
            </a:r>
            <a:r>
              <a:rPr lang="sv-SE" sz="3200" dirty="0" err="1">
                <a:solidFill>
                  <a:prstClr val="black"/>
                </a:solidFill>
                <a:latin typeface="Calibri" panose="020F0502020204030204"/>
              </a:rPr>
              <a:t>used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 to </a:t>
            </a:r>
            <a:r>
              <a:rPr lang="sv-SE" sz="3200" dirty="0" err="1">
                <a:solidFill>
                  <a:prstClr val="black"/>
                </a:solidFill>
                <a:latin typeface="Calibri" panose="020F0502020204030204"/>
              </a:rPr>
              <a:t>select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sv-SE" sz="3200" dirty="0" err="1">
                <a:solidFill>
                  <a:prstClr val="black"/>
                </a:solidFill>
                <a:latin typeface="Calibri" panose="020F0502020204030204"/>
              </a:rPr>
              <a:t>specialization</a:t>
            </a:r>
            <a:endParaRPr lang="sv-SE" sz="3200" dirty="0">
              <a:solidFill>
                <a:prstClr val="black"/>
              </a:solidFill>
              <a:latin typeface="Calibri" panose="020F0502020204030204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sv-SE" sz="3200" dirty="0" err="1">
                <a:solidFill>
                  <a:prstClr val="black"/>
                </a:solidFill>
                <a:latin typeface="Calibri" panose="020F0502020204030204"/>
              </a:rPr>
              <a:t>With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sv-SE" sz="3200" b="1" dirty="0">
                <a:solidFill>
                  <a:prstClr val="black"/>
                </a:solidFill>
                <a:latin typeface="Calibri" panose="020F0502020204030204"/>
              </a:rPr>
              <a:t>P2825 </a:t>
            </a:r>
            <a:r>
              <a:rPr lang="sv-SE" sz="3200" b="1" dirty="0" err="1">
                <a:solidFill>
                  <a:prstClr val="black"/>
                </a:solidFill>
                <a:latin typeface="Calibri" panose="020F0502020204030204"/>
              </a:rPr>
              <a:t>declcall</a:t>
            </a:r>
            <a:r>
              <a:rPr lang="sv-SE" sz="3200" b="1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sv-SE" sz="3200" dirty="0" err="1">
                <a:solidFill>
                  <a:prstClr val="black"/>
                </a:solidFill>
                <a:latin typeface="Calibri" panose="020F0502020204030204"/>
              </a:rPr>
              <a:t>this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 is </a:t>
            </a:r>
            <a:r>
              <a:rPr lang="sv-SE" sz="3200" dirty="0" err="1">
                <a:solidFill>
                  <a:prstClr val="black"/>
                </a:solidFill>
                <a:latin typeface="Calibri" panose="020F0502020204030204"/>
              </a:rPr>
              <a:t>maybe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sv-SE" sz="3200" dirty="0" err="1">
                <a:solidFill>
                  <a:prstClr val="black"/>
                </a:solidFill>
                <a:latin typeface="Calibri" panose="020F0502020204030204"/>
              </a:rPr>
              <a:t>solved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.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sv-SE" sz="3200" dirty="0" err="1">
                <a:solidFill>
                  <a:prstClr val="black"/>
                </a:solidFill>
                <a:latin typeface="Calibri" panose="020F0502020204030204"/>
              </a:rPr>
              <a:t>With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 P3312 </a:t>
            </a:r>
            <a:r>
              <a:rPr lang="sv-SE" sz="3200" dirty="0" err="1">
                <a:solidFill>
                  <a:prstClr val="black"/>
                </a:solidFill>
                <a:latin typeface="Calibri" panose="020F0502020204030204"/>
              </a:rPr>
              <a:t>this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 is </a:t>
            </a:r>
            <a:r>
              <a:rPr lang="sv-SE" sz="3200" dirty="0" err="1">
                <a:solidFill>
                  <a:prstClr val="black"/>
                </a:solidFill>
                <a:latin typeface="Calibri" panose="020F0502020204030204"/>
              </a:rPr>
              <a:t>solved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.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sv-SE" sz="3200" dirty="0" err="1">
                <a:solidFill>
                  <a:prstClr val="black"/>
                </a:solidFill>
                <a:latin typeface="Calibri" panose="020F0502020204030204"/>
              </a:rPr>
              <a:t>Explicitly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sv-SE" sz="3200" dirty="0" err="1">
                <a:solidFill>
                  <a:prstClr val="black"/>
                </a:solidFill>
                <a:latin typeface="Calibri" panose="020F0502020204030204"/>
              </a:rPr>
              <a:t>specified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sv-SE" sz="3200">
                <a:solidFill>
                  <a:prstClr val="black"/>
                </a:solidFill>
                <a:latin typeface="Calibri" panose="020F0502020204030204"/>
              </a:rPr>
              <a:t>template arguments </a:t>
            </a:r>
            <a:r>
              <a:rPr lang="sv-SE" sz="3200" dirty="0" err="1">
                <a:solidFill>
                  <a:prstClr val="black"/>
                </a:solidFill>
                <a:latin typeface="Calibri" panose="020F0502020204030204"/>
              </a:rPr>
              <a:t>can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sv-SE" sz="3200" dirty="0" err="1">
                <a:solidFill>
                  <a:prstClr val="black"/>
                </a:solidFill>
                <a:latin typeface="Calibri" panose="020F0502020204030204"/>
              </a:rPr>
              <a:t>maybe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sv-SE" sz="3200" i="1" dirty="0" err="1">
                <a:solidFill>
                  <a:prstClr val="black"/>
                </a:solidFill>
                <a:latin typeface="Calibri" panose="020F0502020204030204"/>
              </a:rPr>
              <a:t>somehow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 be </a:t>
            </a:r>
            <a:r>
              <a:rPr lang="sv-SE" sz="3200" dirty="0" err="1">
                <a:solidFill>
                  <a:prstClr val="black"/>
                </a:solidFill>
                <a:latin typeface="Calibri" panose="020F0502020204030204"/>
              </a:rPr>
              <a:t>provided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sv-SE" sz="3200" dirty="0" err="1">
                <a:solidFill>
                  <a:prstClr val="black"/>
                </a:solidFill>
                <a:latin typeface="Calibri" panose="020F0502020204030204"/>
              </a:rPr>
              <a:t>along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sv-SE" sz="3200" dirty="0" err="1">
                <a:solidFill>
                  <a:prstClr val="black"/>
                </a:solidFill>
                <a:latin typeface="Calibri" panose="020F0502020204030204"/>
              </a:rPr>
              <a:t>with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 the </a:t>
            </a:r>
            <a:r>
              <a:rPr lang="sv-SE" sz="3200" dirty="0" err="1">
                <a:solidFill>
                  <a:prstClr val="black"/>
                </a:solidFill>
                <a:latin typeface="Calibri" panose="020F0502020204030204"/>
              </a:rPr>
              <a:t>function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sv-SE" sz="3200" dirty="0" err="1">
                <a:solidFill>
                  <a:prstClr val="black"/>
                </a:solidFill>
                <a:latin typeface="Calibri" panose="020F0502020204030204"/>
              </a:rPr>
              <a:t>name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lang="sv-SE" sz="2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sv-SE" sz="2400" dirty="0">
                <a:solidFill>
                  <a:prstClr val="black"/>
                </a:solidFill>
                <a:latin typeface="Consolas" panose="020B0609020204030204" pitchFamily="49" charset="0"/>
              </a:rPr>
              <a:t>template&lt;</a:t>
            </a:r>
            <a:r>
              <a:rPr lang="sv-SE" sz="2400" dirty="0" err="1">
                <a:solidFill>
                  <a:prstClr val="black"/>
                </a:solidFill>
                <a:latin typeface="Consolas" panose="020B0609020204030204" pitchFamily="49" charset="0"/>
              </a:rPr>
              <a:t>size_t</a:t>
            </a:r>
            <a:r>
              <a:rPr lang="sv-SE" sz="2400" dirty="0">
                <a:solidFill>
                  <a:prstClr val="black"/>
                </a:solidFill>
                <a:latin typeface="Consolas" panose="020B0609020204030204" pitchFamily="49" charset="0"/>
              </a:rPr>
              <a:t> IX, </a:t>
            </a:r>
            <a:r>
              <a:rPr lang="sv-SE" sz="2400" dirty="0" err="1">
                <a:solidFill>
                  <a:prstClr val="black"/>
                </a:solidFill>
                <a:latin typeface="Consolas" panose="020B0609020204030204" pitchFamily="49" charset="0"/>
              </a:rPr>
              <a:t>typename</a:t>
            </a:r>
            <a:r>
              <a:rPr lang="sv-SE" sz="2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sv-SE" sz="2400" dirty="0" err="1">
                <a:solidFill>
                  <a:prstClr val="black"/>
                </a:solidFill>
                <a:latin typeface="Consolas" panose="020B0609020204030204" pitchFamily="49" charset="0"/>
              </a:rPr>
              <a:t>Tup</a:t>
            </a:r>
            <a:r>
              <a:rPr lang="sv-SE" sz="2400" dirty="0">
                <a:solidFill>
                  <a:prstClr val="black"/>
                </a:solidFill>
                <a:latin typeface="Consolas" panose="020B0609020204030204" pitchFamily="49" charset="0"/>
              </a:rPr>
              <a:t>&gt; auto get(</a:t>
            </a:r>
            <a:r>
              <a:rPr lang="sv-SE" sz="2400" dirty="0" err="1">
                <a:solidFill>
                  <a:prstClr val="black"/>
                </a:solidFill>
                <a:latin typeface="Consolas" panose="020B0609020204030204" pitchFamily="49" charset="0"/>
              </a:rPr>
              <a:t>Tup</a:t>
            </a:r>
            <a:r>
              <a:rPr lang="sv-SE" sz="2400" dirty="0">
                <a:solidFill>
                  <a:prstClr val="black"/>
                </a:solidFill>
                <a:latin typeface="Consolas" panose="020B0609020204030204" pitchFamily="49" charset="0"/>
              </a:rPr>
              <a:t>&amp; </a:t>
            </a:r>
            <a:r>
              <a:rPr lang="sv-SE" sz="2400" dirty="0" err="1">
                <a:solidFill>
                  <a:prstClr val="black"/>
                </a:solidFill>
                <a:latin typeface="Consolas" panose="020B0609020204030204" pitchFamily="49" charset="0"/>
              </a:rPr>
              <a:t>tup</a:t>
            </a:r>
            <a:r>
              <a:rPr lang="sv-SE" sz="2400" dirty="0">
                <a:solidFill>
                  <a:prstClr val="black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sv-SE" sz="24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sv-SE" sz="2400" dirty="0" err="1">
                <a:latin typeface="Consolas" panose="020B0609020204030204" pitchFamily="49" charset="0"/>
              </a:rPr>
              <a:t>check_preconditions</a:t>
            </a:r>
            <a:r>
              <a:rPr lang="sv-SE" sz="2400" dirty="0">
                <a:latin typeface="Consolas" panose="020B0609020204030204" pitchFamily="49" charset="0"/>
              </a:rPr>
              <a:t>&lt;get&lt;2&gt;&gt;(</a:t>
            </a:r>
            <a:r>
              <a:rPr lang="sv-SE" sz="2400" dirty="0" err="1">
                <a:latin typeface="Consolas" panose="020B0609020204030204" pitchFamily="49" charset="0"/>
              </a:rPr>
              <a:t>testTuple</a:t>
            </a:r>
            <a:r>
              <a:rPr lang="sv-SE" sz="24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  <a:defRPr/>
            </a:pPr>
            <a:endParaRPr lang="sv-SE" sz="3200" dirty="0">
              <a:solidFill>
                <a:prstClr val="black"/>
              </a:solidFill>
              <a:latin typeface="Calibri" panose="020F0502020204030204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kumimoji="0" lang="sv-SE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966568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5061A874-0FDA-27C5-E207-92E76593A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sv-SE" sz="4000" dirty="0" err="1">
                <a:solidFill>
                  <a:srgbClr val="FFFFFF"/>
                </a:solidFill>
              </a:rPr>
              <a:t>Future</a:t>
            </a:r>
            <a:r>
              <a:rPr lang="sv-SE" sz="4000" dirty="0">
                <a:solidFill>
                  <a:srgbClr val="FFFFFF"/>
                </a:solidFill>
              </a:rPr>
              <a:t> </a:t>
            </a:r>
            <a:r>
              <a:rPr lang="sv-SE" sz="4000" dirty="0" err="1">
                <a:solidFill>
                  <a:srgbClr val="FFFFFF"/>
                </a:solidFill>
              </a:rPr>
              <a:t>directions</a:t>
            </a:r>
            <a:endParaRPr lang="LID4096" sz="4000" dirty="0">
              <a:solidFill>
                <a:srgbClr val="FFFFFF"/>
              </a:solidFill>
            </a:endParaRP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2A4FF5C8-FFF5-6199-97CC-74043C45F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075060"/>
            <a:ext cx="9724031" cy="4569462"/>
          </a:xfrm>
        </p:spPr>
        <p:txBody>
          <a:bodyPr anchor="ctr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Clear </a:t>
            </a: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up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the explicit template argument </a:t>
            </a: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issue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Check </a:t>
            </a: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functions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could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identify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sv-SE" sz="32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which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contract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failed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A </a:t>
            </a:r>
            <a:r>
              <a:rPr lang="sv-SE" sz="2400" dirty="0" err="1">
                <a:solidFill>
                  <a:prstClr val="black"/>
                </a:solidFill>
                <a:latin typeface="Consolas" panose="020B0609020204030204" pitchFamily="49" charset="0"/>
              </a:rPr>
              <a:t>check_invariant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sv-SE" sz="3200" dirty="0" err="1">
                <a:solidFill>
                  <a:prstClr val="black"/>
                </a:solidFill>
                <a:latin typeface="Calibri" panose="020F0502020204030204"/>
              </a:rPr>
              <a:t>function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sv-SE" sz="3200" dirty="0" err="1">
                <a:solidFill>
                  <a:prstClr val="black"/>
                </a:solidFill>
                <a:latin typeface="Calibri" panose="020F0502020204030204"/>
              </a:rPr>
              <a:t>could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 be </a:t>
            </a:r>
            <a:r>
              <a:rPr lang="sv-SE" sz="3200" dirty="0" err="1">
                <a:solidFill>
                  <a:prstClr val="black"/>
                </a:solidFill>
                <a:latin typeface="Calibri" panose="020F0502020204030204"/>
              </a:rPr>
              <a:t>added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sv-SE" sz="3200" dirty="0" err="1">
                <a:solidFill>
                  <a:prstClr val="black"/>
                </a:solidFill>
                <a:latin typeface="Calibri" panose="020F0502020204030204"/>
              </a:rPr>
              <a:t>Allow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sv-SE" sz="3200" dirty="0" err="1">
                <a:solidFill>
                  <a:prstClr val="black"/>
                </a:solidFill>
                <a:latin typeface="Calibri" panose="020F0502020204030204"/>
              </a:rPr>
              <a:t>checking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sv-SE" sz="3200" dirty="0" err="1">
                <a:solidFill>
                  <a:prstClr val="black"/>
                </a:solidFill>
                <a:latin typeface="Calibri" panose="020F0502020204030204"/>
              </a:rPr>
              <a:t>contracts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 on </a:t>
            </a:r>
            <a:r>
              <a:rPr lang="sv-SE" sz="3200" dirty="0" err="1">
                <a:solidFill>
                  <a:prstClr val="black"/>
                </a:solidFill>
                <a:latin typeface="Calibri" panose="020F0502020204030204"/>
              </a:rPr>
              <a:t>function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 pointer </a:t>
            </a:r>
            <a:r>
              <a:rPr lang="sv-SE" sz="3200" dirty="0" err="1">
                <a:solidFill>
                  <a:prstClr val="black"/>
                </a:solidFill>
                <a:latin typeface="Calibri" panose="020F0502020204030204"/>
              </a:rPr>
              <a:t>types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sv-SE" sz="3200" dirty="0" err="1">
                <a:solidFill>
                  <a:prstClr val="black"/>
                </a:solidFill>
                <a:latin typeface="Calibri" panose="020F0502020204030204"/>
              </a:rPr>
              <a:t>when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sv-SE" sz="3200" dirty="0" err="1">
                <a:solidFill>
                  <a:prstClr val="black"/>
                </a:solidFill>
                <a:latin typeface="Calibri" panose="020F0502020204030204"/>
              </a:rPr>
              <a:t>that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 gets </a:t>
            </a:r>
            <a:r>
              <a:rPr lang="sv-SE" sz="3200" dirty="0" err="1">
                <a:solidFill>
                  <a:prstClr val="black"/>
                </a:solidFill>
                <a:latin typeface="Calibri" panose="020F0502020204030204"/>
              </a:rPr>
              <a:t>standardized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sv-SE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4683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5061A874-0FDA-27C5-E207-92E76593A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sv-SE" sz="4000" dirty="0">
                <a:solidFill>
                  <a:srgbClr val="FFFFFF"/>
                </a:solidFill>
              </a:rPr>
              <a:t>Motivation</a:t>
            </a:r>
            <a:endParaRPr lang="LID4096" sz="4000" dirty="0">
              <a:solidFill>
                <a:srgbClr val="FFFFFF"/>
              </a:solidFill>
            </a:endParaRP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2A4FF5C8-FFF5-6199-97CC-74043C45F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036618"/>
            <a:ext cx="10317481" cy="4526843"/>
          </a:xfrm>
        </p:spPr>
        <p:txBody>
          <a:bodyPr anchor="ctr">
            <a:normAutofit/>
          </a:bodyPr>
          <a:lstStyle/>
          <a:p>
            <a:endParaRPr lang="sv-SE" sz="3500" dirty="0"/>
          </a:p>
          <a:p>
            <a:r>
              <a:rPr lang="sv-SE" sz="3200" dirty="0" err="1"/>
              <a:t>Contract</a:t>
            </a:r>
            <a:r>
              <a:rPr lang="sv-SE" sz="3200" dirty="0"/>
              <a:t> </a:t>
            </a:r>
            <a:r>
              <a:rPr lang="sv-SE" sz="3200" dirty="0" err="1"/>
              <a:t>conditions</a:t>
            </a:r>
            <a:r>
              <a:rPr lang="sv-SE" sz="3200" dirty="0"/>
              <a:t> </a:t>
            </a:r>
            <a:r>
              <a:rPr lang="sv-SE" sz="3200" dirty="0" err="1"/>
              <a:t>are</a:t>
            </a:r>
            <a:r>
              <a:rPr lang="sv-SE" sz="3200" dirty="0"/>
              <a:t> hard to test.</a:t>
            </a:r>
          </a:p>
          <a:p>
            <a:r>
              <a:rPr lang="sv-SE" sz="3200" dirty="0" err="1"/>
              <a:t>Without</a:t>
            </a:r>
            <a:r>
              <a:rPr lang="sv-SE" sz="3200" dirty="0"/>
              <a:t> proper </a:t>
            </a:r>
            <a:r>
              <a:rPr lang="sv-SE" sz="3200" dirty="0" err="1"/>
              <a:t>testing</a:t>
            </a:r>
            <a:r>
              <a:rPr lang="sv-SE" sz="3200" dirty="0"/>
              <a:t> the </a:t>
            </a:r>
            <a:r>
              <a:rPr lang="sv-SE" sz="3200" dirty="0" err="1"/>
              <a:t>value</a:t>
            </a:r>
            <a:r>
              <a:rPr lang="sv-SE" sz="3200" dirty="0"/>
              <a:t> </a:t>
            </a:r>
            <a:r>
              <a:rPr lang="sv-SE" sz="3200" dirty="0" err="1"/>
              <a:t>of</a:t>
            </a:r>
            <a:r>
              <a:rPr lang="sv-SE" sz="3200" dirty="0"/>
              <a:t> </a:t>
            </a:r>
            <a:r>
              <a:rPr lang="sv-SE" sz="3200" dirty="0" err="1"/>
              <a:t>contracts</a:t>
            </a:r>
            <a:r>
              <a:rPr lang="sv-SE" sz="3200" dirty="0"/>
              <a:t> is </a:t>
            </a:r>
            <a:r>
              <a:rPr lang="sv-SE" sz="3200" dirty="0" err="1"/>
              <a:t>reduced</a:t>
            </a:r>
            <a:r>
              <a:rPr lang="sv-SE" sz="3200" dirty="0"/>
              <a:t>.</a:t>
            </a:r>
          </a:p>
          <a:p>
            <a:r>
              <a:rPr lang="sv-SE" sz="3200" dirty="0" err="1"/>
              <a:t>Throwing</a:t>
            </a:r>
            <a:r>
              <a:rPr lang="sv-SE" sz="3200" dirty="0"/>
              <a:t> </a:t>
            </a:r>
            <a:r>
              <a:rPr lang="sv-SE" sz="3200" dirty="0" err="1"/>
              <a:t>out</a:t>
            </a:r>
            <a:r>
              <a:rPr lang="sv-SE" sz="3200" dirty="0"/>
              <a:t> </a:t>
            </a:r>
            <a:r>
              <a:rPr lang="sv-SE" sz="3200" dirty="0" err="1"/>
              <a:t>of</a:t>
            </a:r>
            <a:r>
              <a:rPr lang="sv-SE" sz="3200" dirty="0"/>
              <a:t> the </a:t>
            </a:r>
            <a:r>
              <a:rPr lang="sv-SE" sz="3200" dirty="0" err="1"/>
              <a:t>violation</a:t>
            </a:r>
            <a:r>
              <a:rPr lang="sv-SE" sz="3200" dirty="0"/>
              <a:t> </a:t>
            </a:r>
            <a:r>
              <a:rPr lang="sv-SE" sz="3200" dirty="0" err="1"/>
              <a:t>handler</a:t>
            </a:r>
            <a:r>
              <a:rPr lang="sv-SE" sz="3200" dirty="0"/>
              <a:t> is a hack.</a:t>
            </a:r>
          </a:p>
          <a:p>
            <a:r>
              <a:rPr lang="sv-SE" sz="3200" dirty="0"/>
              <a:t>A solution </a:t>
            </a:r>
            <a:r>
              <a:rPr lang="sv-SE" sz="3200" dirty="0" err="1"/>
              <a:t>needs</a:t>
            </a:r>
            <a:r>
              <a:rPr lang="sv-SE" sz="3200" dirty="0"/>
              <a:t> to fit </a:t>
            </a:r>
            <a:r>
              <a:rPr lang="sv-SE" sz="3200" dirty="0" err="1"/>
              <a:t>within</a:t>
            </a:r>
            <a:r>
              <a:rPr lang="sv-SE" sz="3200" dirty="0"/>
              <a:t> </a:t>
            </a:r>
            <a:r>
              <a:rPr lang="sv-SE" sz="3200" dirty="0" err="1"/>
              <a:t>regular</a:t>
            </a:r>
            <a:r>
              <a:rPr lang="sv-SE" sz="3200" dirty="0"/>
              <a:t> test </a:t>
            </a:r>
            <a:r>
              <a:rPr lang="sv-SE" sz="3200" dirty="0" err="1"/>
              <a:t>harnesses</a:t>
            </a:r>
            <a:r>
              <a:rPr lang="sv-SE" sz="3200" dirty="0"/>
              <a:t>.</a:t>
            </a:r>
          </a:p>
          <a:p>
            <a:r>
              <a:rPr lang="sv-SE" sz="3200" dirty="0" err="1"/>
              <a:t>Testing</a:t>
            </a:r>
            <a:r>
              <a:rPr lang="sv-SE" sz="3200" dirty="0"/>
              <a:t> </a:t>
            </a:r>
            <a:r>
              <a:rPr lang="sv-SE" sz="3200" dirty="0" err="1"/>
              <a:t>should</a:t>
            </a:r>
            <a:r>
              <a:rPr lang="sv-SE" sz="3200" dirty="0"/>
              <a:t> be </a:t>
            </a:r>
            <a:r>
              <a:rPr lang="sv-SE" sz="3200" dirty="0" err="1"/>
              <a:t>easy</a:t>
            </a:r>
            <a:r>
              <a:rPr lang="sv-SE" sz="3200" dirty="0"/>
              <a:t> to </a:t>
            </a:r>
            <a:r>
              <a:rPr lang="sv-SE" sz="3200" dirty="0" err="1"/>
              <a:t>integrate</a:t>
            </a:r>
            <a:r>
              <a:rPr lang="sv-SE" sz="3200" dirty="0"/>
              <a:t> </a:t>
            </a:r>
            <a:r>
              <a:rPr lang="sv-SE" sz="3200" dirty="0" err="1"/>
              <a:t>into</a:t>
            </a:r>
            <a:r>
              <a:rPr lang="sv-SE" sz="3200" dirty="0"/>
              <a:t> CI.</a:t>
            </a:r>
          </a:p>
          <a:p>
            <a:pPr marL="0" indent="0">
              <a:buNone/>
            </a:pPr>
            <a:endParaRPr lang="LID4096" sz="3200" dirty="0"/>
          </a:p>
        </p:txBody>
      </p:sp>
    </p:spTree>
    <p:extLst>
      <p:ext uri="{BB962C8B-B14F-4D97-AF65-F5344CB8AC3E}">
        <p14:creationId xmlns:p14="http://schemas.microsoft.com/office/powerpoint/2010/main" val="1409560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902A2B4-4F15-097B-7BBC-78C79E03EC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63E574B-7227-ADFD-25DB-CCB0BA485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15EDA5E-93BA-C6F4-8906-E187724E0D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6EDA902-04DB-9E75-8851-9316AD0D6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A76B4DC-FD7F-BB09-4DC2-FC1E5AF079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B0D281-6DD0-4918-5266-030556787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5C06F0A2-F074-3645-62BD-B6E9FA267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sv-SE" sz="4000" dirty="0" err="1">
                <a:solidFill>
                  <a:srgbClr val="FFFFFF"/>
                </a:solidFill>
              </a:rPr>
              <a:t>Proposed</a:t>
            </a:r>
            <a:r>
              <a:rPr lang="sv-SE" sz="4000" dirty="0">
                <a:solidFill>
                  <a:srgbClr val="FFFFFF"/>
                </a:solidFill>
              </a:rPr>
              <a:t> solution</a:t>
            </a:r>
            <a:endParaRPr lang="LID4096" sz="4000" dirty="0">
              <a:solidFill>
                <a:srgbClr val="FFFFFF"/>
              </a:solidFill>
            </a:endParaRP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B53BBDFE-6FAE-C2B0-B647-08D744768B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871" y="1597432"/>
            <a:ext cx="10675620" cy="4966029"/>
          </a:xfrm>
        </p:spPr>
        <p:txBody>
          <a:bodyPr anchor="ctr">
            <a:normAutofit/>
          </a:bodyPr>
          <a:lstStyle/>
          <a:p>
            <a:endParaRPr lang="sv-SE" sz="3500" dirty="0"/>
          </a:p>
          <a:p>
            <a:r>
              <a:rPr lang="sv-SE" sz="3200" dirty="0"/>
              <a:t>Magic check </a:t>
            </a:r>
            <a:r>
              <a:rPr lang="sv-SE" sz="3200" dirty="0" err="1"/>
              <a:t>functions</a:t>
            </a:r>
            <a:r>
              <a:rPr lang="sv-SE" sz="3200" dirty="0"/>
              <a:t> </a:t>
            </a:r>
            <a:r>
              <a:rPr lang="sv-SE" sz="3200" dirty="0" err="1"/>
              <a:t>are</a:t>
            </a:r>
            <a:r>
              <a:rPr lang="sv-SE" sz="3200" dirty="0"/>
              <a:t> </a:t>
            </a:r>
            <a:r>
              <a:rPr lang="sv-SE" sz="3200" dirty="0" err="1"/>
              <a:t>added</a:t>
            </a:r>
            <a:r>
              <a:rPr lang="sv-SE" sz="3200" dirty="0"/>
              <a:t> to the </a:t>
            </a:r>
            <a:r>
              <a:rPr lang="sv-SE" sz="3200" dirty="0" err="1"/>
              <a:t>library</a:t>
            </a:r>
            <a:r>
              <a:rPr lang="sv-SE" sz="3200" dirty="0"/>
              <a:t>.</a:t>
            </a:r>
          </a:p>
          <a:p>
            <a:r>
              <a:rPr lang="sv-SE" sz="3200" dirty="0"/>
              <a:t>Check </a:t>
            </a:r>
            <a:r>
              <a:rPr lang="sv-SE" sz="3200" dirty="0" err="1"/>
              <a:t>functions</a:t>
            </a:r>
            <a:r>
              <a:rPr lang="sv-SE" sz="3200" dirty="0"/>
              <a:t> </a:t>
            </a:r>
            <a:r>
              <a:rPr lang="sv-SE" sz="3200" i="1" dirty="0" err="1"/>
              <a:t>only</a:t>
            </a:r>
            <a:r>
              <a:rPr lang="sv-SE" sz="3200" dirty="0"/>
              <a:t> </a:t>
            </a:r>
            <a:r>
              <a:rPr lang="sv-SE" sz="3200" dirty="0" err="1"/>
              <a:t>evaluate</a:t>
            </a:r>
            <a:r>
              <a:rPr lang="sv-SE" sz="3200" dirty="0"/>
              <a:t> pre- or post </a:t>
            </a:r>
            <a:r>
              <a:rPr lang="sv-SE" sz="3200" dirty="0" err="1"/>
              <a:t>conditions</a:t>
            </a:r>
            <a:r>
              <a:rPr lang="sv-SE" sz="3200" dirty="0"/>
              <a:t>.</a:t>
            </a:r>
          </a:p>
          <a:p>
            <a:r>
              <a:rPr lang="sv-SE" sz="3200" dirty="0" err="1"/>
              <a:t>Function</a:t>
            </a:r>
            <a:r>
              <a:rPr lang="sv-SE" sz="3200" dirty="0"/>
              <a:t> under test is a template parameter.</a:t>
            </a:r>
          </a:p>
          <a:p>
            <a:r>
              <a:rPr lang="sv-SE" sz="3200" dirty="0"/>
              <a:t>Test </a:t>
            </a:r>
            <a:r>
              <a:rPr lang="sv-SE" sz="3200" dirty="0" err="1"/>
              <a:t>cases</a:t>
            </a:r>
            <a:r>
              <a:rPr lang="sv-SE" sz="3200" dirty="0"/>
              <a:t> </a:t>
            </a:r>
            <a:r>
              <a:rPr lang="sv-SE" sz="3200" dirty="0" err="1"/>
              <a:t>provide</a:t>
            </a:r>
            <a:r>
              <a:rPr lang="sv-SE" sz="3200" dirty="0"/>
              <a:t> </a:t>
            </a:r>
            <a:r>
              <a:rPr lang="sv-SE" sz="3200" dirty="0" err="1"/>
              <a:t>example</a:t>
            </a:r>
            <a:r>
              <a:rPr lang="sv-SE" sz="3200" dirty="0"/>
              <a:t> parameters to check </a:t>
            </a:r>
            <a:r>
              <a:rPr lang="sv-SE" sz="3200" dirty="0" err="1"/>
              <a:t>functions</a:t>
            </a:r>
            <a:r>
              <a:rPr lang="sv-SE" sz="3200" dirty="0"/>
              <a:t>.</a:t>
            </a:r>
          </a:p>
          <a:p>
            <a:r>
              <a:rPr lang="sv-SE" sz="3200" dirty="0"/>
              <a:t>Check </a:t>
            </a:r>
            <a:r>
              <a:rPr lang="sv-SE" sz="3200" dirty="0" err="1"/>
              <a:t>functions</a:t>
            </a:r>
            <a:r>
              <a:rPr lang="sv-SE" sz="3200" dirty="0"/>
              <a:t> </a:t>
            </a:r>
            <a:r>
              <a:rPr lang="sv-SE" sz="3200" dirty="0" err="1"/>
              <a:t>return</a:t>
            </a:r>
            <a:r>
              <a:rPr lang="sv-SE" sz="3200" dirty="0"/>
              <a:t> </a:t>
            </a:r>
            <a:r>
              <a:rPr lang="sv-SE" sz="3200" dirty="0" err="1"/>
              <a:t>true</a:t>
            </a:r>
            <a:r>
              <a:rPr lang="sv-SE" sz="3200" dirty="0"/>
              <a:t> </a:t>
            </a:r>
            <a:r>
              <a:rPr lang="sv-SE" sz="3200" dirty="0" err="1"/>
              <a:t>iff</a:t>
            </a:r>
            <a:r>
              <a:rPr lang="sv-SE" sz="3200" dirty="0"/>
              <a:t> all </a:t>
            </a:r>
            <a:r>
              <a:rPr lang="sv-SE" sz="3200" dirty="0" err="1"/>
              <a:t>contracts</a:t>
            </a:r>
            <a:r>
              <a:rPr lang="sv-SE" sz="3200" dirty="0"/>
              <a:t> pass.</a:t>
            </a:r>
          </a:p>
          <a:p>
            <a:r>
              <a:rPr lang="sv-SE" sz="3200" dirty="0"/>
              <a:t>Check </a:t>
            </a:r>
            <a:r>
              <a:rPr lang="sv-SE" sz="3200" dirty="0" err="1"/>
              <a:t>functions</a:t>
            </a:r>
            <a:r>
              <a:rPr lang="sv-SE" sz="3200" dirty="0"/>
              <a:t> </a:t>
            </a:r>
            <a:r>
              <a:rPr lang="sv-SE" sz="3200" dirty="0" err="1"/>
              <a:t>don’t</a:t>
            </a:r>
            <a:r>
              <a:rPr lang="sv-SE" sz="3200" dirty="0"/>
              <a:t> </a:t>
            </a:r>
            <a:r>
              <a:rPr lang="sv-SE" sz="3200" dirty="0" err="1"/>
              <a:t>intercept</a:t>
            </a:r>
            <a:r>
              <a:rPr lang="sv-SE" sz="3200" dirty="0"/>
              <a:t> </a:t>
            </a:r>
            <a:r>
              <a:rPr lang="sv-SE" sz="3200" dirty="0" err="1"/>
              <a:t>exceptions</a:t>
            </a:r>
            <a:r>
              <a:rPr lang="sv-SE" sz="3200" dirty="0"/>
              <a:t> from </a:t>
            </a:r>
            <a:r>
              <a:rPr lang="sv-SE" sz="3200" dirty="0" err="1"/>
              <a:t>conditions</a:t>
            </a:r>
            <a:r>
              <a:rPr lang="sv-SE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26625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4C5F8AF-9EE0-DAC5-3D6F-4A7D02C77C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EB8FFFB-779A-87E7-C656-F240597E30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5A1F4BF-BF49-62AB-32A5-E416EAB0A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84D5415-C35B-47B0-4E12-76A9551F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1BD0E59-5DB3-35E1-2855-1DFB92D241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6264D0F-2A2F-27FA-26CB-D8D3570D46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F0565C41-EDD5-3E66-BC07-3B8CB3921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sv-SE" sz="4000" dirty="0" err="1">
                <a:solidFill>
                  <a:srgbClr val="FFFFFF"/>
                </a:solidFill>
              </a:rPr>
              <a:t>Advantages</a:t>
            </a:r>
            <a:endParaRPr lang="LID4096" sz="4000" dirty="0">
              <a:solidFill>
                <a:srgbClr val="FFFFFF"/>
              </a:solidFill>
            </a:endParaRP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ACE41FDF-BE5D-FA29-4505-5B57390C2D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871" y="1597432"/>
            <a:ext cx="10675620" cy="4966029"/>
          </a:xfrm>
        </p:spPr>
        <p:txBody>
          <a:bodyPr anchor="ctr">
            <a:normAutofit/>
          </a:bodyPr>
          <a:lstStyle/>
          <a:p>
            <a:endParaRPr lang="sv-SE" sz="3500" dirty="0"/>
          </a:p>
          <a:p>
            <a:r>
              <a:rPr lang="sv-SE" sz="3200" dirty="0"/>
              <a:t>Negative </a:t>
            </a:r>
            <a:r>
              <a:rPr lang="sv-SE" sz="3200" dirty="0" err="1"/>
              <a:t>testing</a:t>
            </a:r>
            <a:r>
              <a:rPr lang="sv-SE" sz="3200" dirty="0"/>
              <a:t> is </a:t>
            </a:r>
            <a:r>
              <a:rPr lang="sv-SE" sz="3200" dirty="0" err="1"/>
              <a:t>easy</a:t>
            </a:r>
            <a:r>
              <a:rPr lang="sv-SE" sz="3200" dirty="0"/>
              <a:t> as the </a:t>
            </a:r>
            <a:r>
              <a:rPr lang="sv-SE" sz="3200" dirty="0" err="1"/>
              <a:t>function</a:t>
            </a:r>
            <a:r>
              <a:rPr lang="sv-SE" sz="3200" dirty="0"/>
              <a:t> is never </a:t>
            </a:r>
            <a:r>
              <a:rPr lang="sv-SE" sz="3200" dirty="0" err="1"/>
              <a:t>called</a:t>
            </a:r>
            <a:r>
              <a:rPr lang="sv-SE" sz="3200" dirty="0"/>
              <a:t>.</a:t>
            </a:r>
          </a:p>
          <a:p>
            <a:r>
              <a:rPr lang="sv-SE" sz="3200" dirty="0"/>
              <a:t>Check </a:t>
            </a:r>
            <a:r>
              <a:rPr lang="sv-SE" sz="3200" dirty="0" err="1"/>
              <a:t>functions</a:t>
            </a:r>
            <a:r>
              <a:rPr lang="sv-SE" sz="3200" dirty="0"/>
              <a:t> </a:t>
            </a:r>
            <a:r>
              <a:rPr lang="sv-SE" sz="3200" dirty="0" err="1"/>
              <a:t>work</a:t>
            </a:r>
            <a:r>
              <a:rPr lang="sv-SE" sz="3200" dirty="0"/>
              <a:t> the same </a:t>
            </a:r>
            <a:r>
              <a:rPr lang="sv-SE" sz="3200" dirty="0" err="1"/>
              <a:t>regardless</a:t>
            </a:r>
            <a:r>
              <a:rPr lang="sv-SE" sz="3200" dirty="0"/>
              <a:t> </a:t>
            </a:r>
            <a:r>
              <a:rPr lang="sv-SE" sz="3200" dirty="0" err="1"/>
              <a:t>of</a:t>
            </a:r>
            <a:r>
              <a:rPr lang="sv-SE" sz="3200" dirty="0"/>
              <a:t> </a:t>
            </a:r>
            <a:r>
              <a:rPr lang="sv-SE" sz="3200" dirty="0" err="1"/>
              <a:t>enforcement</a:t>
            </a:r>
            <a:r>
              <a:rPr lang="sv-SE" sz="3200" dirty="0"/>
              <a:t>.</a:t>
            </a:r>
          </a:p>
          <a:p>
            <a:r>
              <a:rPr lang="sv-SE" sz="3200" dirty="0" err="1"/>
              <a:t>Contract</a:t>
            </a:r>
            <a:r>
              <a:rPr lang="sv-SE" sz="3200" dirty="0"/>
              <a:t> </a:t>
            </a:r>
            <a:r>
              <a:rPr lang="sv-SE" sz="3200" dirty="0" err="1"/>
              <a:t>violation</a:t>
            </a:r>
            <a:r>
              <a:rPr lang="sv-SE" sz="3200" dirty="0"/>
              <a:t> </a:t>
            </a:r>
            <a:r>
              <a:rPr lang="sv-SE" sz="3200" dirty="0" err="1"/>
              <a:t>handler</a:t>
            </a:r>
            <a:r>
              <a:rPr lang="sv-SE" sz="3200" dirty="0"/>
              <a:t> is not </a:t>
            </a:r>
            <a:r>
              <a:rPr lang="sv-SE" sz="3200" dirty="0" err="1"/>
              <a:t>involved</a:t>
            </a:r>
            <a:r>
              <a:rPr lang="sv-SE" sz="3200" dirty="0"/>
              <a:t>.</a:t>
            </a:r>
          </a:p>
          <a:p>
            <a:r>
              <a:rPr lang="sv-SE" sz="3200" dirty="0"/>
              <a:t>No </a:t>
            </a:r>
            <a:r>
              <a:rPr lang="sv-SE" sz="3200" dirty="0" err="1"/>
              <a:t>throwing</a:t>
            </a:r>
            <a:r>
              <a:rPr lang="sv-SE" sz="3200" dirty="0"/>
              <a:t> is </a:t>
            </a:r>
            <a:r>
              <a:rPr lang="sv-SE" sz="3200" dirty="0" err="1"/>
              <a:t>involved</a:t>
            </a:r>
            <a:r>
              <a:rPr lang="sv-SE" sz="3200" dirty="0"/>
              <a:t>, so </a:t>
            </a:r>
            <a:r>
              <a:rPr lang="sv-SE" sz="3200" dirty="0" err="1"/>
              <a:t>nothrow</a:t>
            </a:r>
            <a:r>
              <a:rPr lang="sv-SE" sz="3200" dirty="0"/>
              <a:t> </a:t>
            </a:r>
            <a:r>
              <a:rPr lang="sv-SE" sz="3200" dirty="0" err="1"/>
              <a:t>functions</a:t>
            </a:r>
            <a:r>
              <a:rPr lang="sv-SE" sz="3200" dirty="0"/>
              <a:t> </a:t>
            </a:r>
            <a:r>
              <a:rPr lang="sv-SE" sz="3200" dirty="0" err="1"/>
              <a:t>are</a:t>
            </a:r>
            <a:r>
              <a:rPr lang="sv-SE" sz="3200" dirty="0"/>
              <a:t> not a problem.</a:t>
            </a:r>
          </a:p>
        </p:txBody>
      </p:sp>
    </p:spTree>
    <p:extLst>
      <p:ext uri="{BB962C8B-B14F-4D97-AF65-F5344CB8AC3E}">
        <p14:creationId xmlns:p14="http://schemas.microsoft.com/office/powerpoint/2010/main" val="1166801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5061A874-0FDA-27C5-E207-92E76593A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sv-SE" sz="4000" dirty="0" err="1">
                <a:solidFill>
                  <a:srgbClr val="FFFFFF"/>
                </a:solidFill>
              </a:rPr>
              <a:t>Proposed</a:t>
            </a:r>
            <a:r>
              <a:rPr lang="sv-SE" sz="4000" dirty="0">
                <a:solidFill>
                  <a:srgbClr val="FFFFFF"/>
                </a:solidFill>
              </a:rPr>
              <a:t> check </a:t>
            </a:r>
            <a:r>
              <a:rPr lang="sv-SE" sz="4000" dirty="0" err="1">
                <a:solidFill>
                  <a:srgbClr val="FFFFFF"/>
                </a:solidFill>
              </a:rPr>
              <a:t>functions</a:t>
            </a:r>
            <a:endParaRPr lang="LID4096" sz="4000" dirty="0">
              <a:solidFill>
                <a:srgbClr val="FFFFFF"/>
              </a:solidFill>
            </a:endParaRP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2A4FF5C8-FFF5-6199-97CC-74043C45F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691" y="2036618"/>
            <a:ext cx="10972800" cy="452684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sv-SE" sz="2400" dirty="0">
                <a:latin typeface="Consolas" panose="020B0609020204030204" pitchFamily="49" charset="0"/>
              </a:rPr>
              <a:t>template&lt;</a:t>
            </a:r>
            <a:r>
              <a:rPr lang="sv-SE" sz="2400" b="1" dirty="0">
                <a:latin typeface="Consolas" panose="020B0609020204030204" pitchFamily="49" charset="0"/>
              </a:rPr>
              <a:t>auto</a:t>
            </a:r>
            <a:r>
              <a:rPr lang="sv-SE" sz="2400" dirty="0">
                <a:latin typeface="Consolas" panose="020B0609020204030204" pitchFamily="49" charset="0"/>
              </a:rPr>
              <a:t> F, </a:t>
            </a:r>
            <a:r>
              <a:rPr lang="sv-SE" sz="2400" dirty="0" err="1">
                <a:latin typeface="Consolas" panose="020B0609020204030204" pitchFamily="49" charset="0"/>
              </a:rPr>
              <a:t>typename</a:t>
            </a:r>
            <a:r>
              <a:rPr lang="sv-SE" sz="2400" dirty="0">
                <a:latin typeface="Consolas" panose="020B0609020204030204" pitchFamily="49" charset="0"/>
              </a:rPr>
              <a:t>... Args&gt;</a:t>
            </a:r>
          </a:p>
          <a:p>
            <a:pPr marL="0" indent="0">
              <a:buNone/>
            </a:pPr>
            <a:r>
              <a:rPr lang="sv-SE" sz="2400" dirty="0" err="1">
                <a:latin typeface="Consolas" panose="020B0609020204030204" pitchFamily="49" charset="0"/>
              </a:rPr>
              <a:t>constexpr</a:t>
            </a:r>
            <a:r>
              <a:rPr lang="sv-SE" sz="2400" dirty="0">
                <a:latin typeface="Consolas" panose="020B0609020204030204" pitchFamily="49" charset="0"/>
              </a:rPr>
              <a:t> </a:t>
            </a:r>
            <a:r>
              <a:rPr lang="sv-SE" sz="2400" dirty="0" err="1">
                <a:latin typeface="Consolas" panose="020B0609020204030204" pitchFamily="49" charset="0"/>
              </a:rPr>
              <a:t>bool</a:t>
            </a:r>
            <a:r>
              <a:rPr lang="sv-SE" sz="2400" dirty="0">
                <a:latin typeface="Consolas" panose="020B0609020204030204" pitchFamily="49" charset="0"/>
              </a:rPr>
              <a:t> </a:t>
            </a:r>
            <a:r>
              <a:rPr lang="sv-SE" sz="2400" b="1" dirty="0" err="1">
                <a:latin typeface="Consolas" panose="020B0609020204030204" pitchFamily="49" charset="0"/>
              </a:rPr>
              <a:t>check_preconditions</a:t>
            </a:r>
            <a:r>
              <a:rPr lang="sv-SE" sz="2400" dirty="0">
                <a:latin typeface="Consolas" panose="020B0609020204030204" pitchFamily="49" charset="0"/>
              </a:rPr>
              <a:t>(Args&amp;&amp;... args);</a:t>
            </a:r>
          </a:p>
          <a:p>
            <a:pPr marL="0" indent="0">
              <a:buNone/>
            </a:pPr>
            <a:endParaRPr lang="sv-SE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sv-SE" sz="2400" dirty="0">
                <a:latin typeface="Consolas" panose="020B0609020204030204" pitchFamily="49" charset="0"/>
              </a:rPr>
              <a:t>template&lt;auto F, </a:t>
            </a:r>
            <a:r>
              <a:rPr lang="sv-SE" sz="2400" dirty="0" err="1">
                <a:latin typeface="Consolas" panose="020B0609020204030204" pitchFamily="49" charset="0"/>
              </a:rPr>
              <a:t>typename</a:t>
            </a:r>
            <a:r>
              <a:rPr lang="sv-SE" sz="2400" dirty="0">
                <a:latin typeface="Consolas" panose="020B0609020204030204" pitchFamily="49" charset="0"/>
              </a:rPr>
              <a:t> R, </a:t>
            </a:r>
            <a:r>
              <a:rPr lang="sv-SE" sz="2400" dirty="0" err="1">
                <a:latin typeface="Consolas" panose="020B0609020204030204" pitchFamily="49" charset="0"/>
              </a:rPr>
              <a:t>typename</a:t>
            </a:r>
            <a:r>
              <a:rPr lang="sv-SE" sz="2400" dirty="0">
                <a:latin typeface="Consolas" panose="020B0609020204030204" pitchFamily="49" charset="0"/>
              </a:rPr>
              <a:t>... Args&gt;</a:t>
            </a:r>
          </a:p>
          <a:p>
            <a:pPr marL="0" indent="0">
              <a:buNone/>
            </a:pPr>
            <a:r>
              <a:rPr lang="sv-SE" sz="2400" dirty="0" err="1">
                <a:latin typeface="Consolas" panose="020B0609020204030204" pitchFamily="49" charset="0"/>
              </a:rPr>
              <a:t>constexpr</a:t>
            </a:r>
            <a:r>
              <a:rPr lang="sv-SE" sz="2400" dirty="0">
                <a:latin typeface="Consolas" panose="020B0609020204030204" pitchFamily="49" charset="0"/>
              </a:rPr>
              <a:t> </a:t>
            </a:r>
            <a:r>
              <a:rPr lang="sv-SE" sz="2400" dirty="0" err="1">
                <a:latin typeface="Consolas" panose="020B0609020204030204" pitchFamily="49" charset="0"/>
              </a:rPr>
              <a:t>bool</a:t>
            </a:r>
            <a:r>
              <a:rPr lang="sv-SE" sz="2400" dirty="0">
                <a:latin typeface="Consolas" panose="020B0609020204030204" pitchFamily="49" charset="0"/>
              </a:rPr>
              <a:t> </a:t>
            </a:r>
            <a:r>
              <a:rPr lang="sv-SE" sz="2400" b="1" dirty="0" err="1">
                <a:latin typeface="Consolas" panose="020B0609020204030204" pitchFamily="49" charset="0"/>
              </a:rPr>
              <a:t>check_postconditions</a:t>
            </a:r>
            <a:r>
              <a:rPr lang="sv-SE" sz="2400" dirty="0">
                <a:latin typeface="Consolas" panose="020B0609020204030204" pitchFamily="49" charset="0"/>
              </a:rPr>
              <a:t>(</a:t>
            </a:r>
            <a:r>
              <a:rPr lang="sv-SE" sz="2400" dirty="0" err="1">
                <a:latin typeface="Consolas" panose="020B0609020204030204" pitchFamily="49" charset="0"/>
              </a:rPr>
              <a:t>const</a:t>
            </a:r>
            <a:r>
              <a:rPr lang="sv-SE" sz="2400" dirty="0">
                <a:latin typeface="Consolas" panose="020B0609020204030204" pitchFamily="49" charset="0"/>
              </a:rPr>
              <a:t> R&amp; r, Args&amp;&amp;... args);</a:t>
            </a:r>
          </a:p>
          <a:p>
            <a:pPr marL="0" indent="0">
              <a:buNone/>
            </a:pPr>
            <a:endParaRPr lang="sv-SE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sv-SE" sz="2400" dirty="0">
                <a:latin typeface="Consolas" panose="020B0609020204030204" pitchFamily="49" charset="0"/>
              </a:rPr>
              <a:t>template&lt;auto F, </a:t>
            </a:r>
            <a:r>
              <a:rPr lang="sv-SE" sz="2400" dirty="0" err="1">
                <a:latin typeface="Consolas" panose="020B0609020204030204" pitchFamily="49" charset="0"/>
              </a:rPr>
              <a:t>typename</a:t>
            </a:r>
            <a:r>
              <a:rPr lang="sv-SE" sz="2400" dirty="0">
                <a:latin typeface="Consolas" panose="020B0609020204030204" pitchFamily="49" charset="0"/>
              </a:rPr>
              <a:t>... Args&gt;</a:t>
            </a:r>
          </a:p>
          <a:p>
            <a:pPr marL="0" indent="0">
              <a:buNone/>
            </a:pPr>
            <a:r>
              <a:rPr lang="sv-SE" sz="2400" dirty="0" err="1">
                <a:latin typeface="Consolas" panose="020B0609020204030204" pitchFamily="49" charset="0"/>
              </a:rPr>
              <a:t>constexpr</a:t>
            </a:r>
            <a:r>
              <a:rPr lang="sv-SE" sz="2400" dirty="0">
                <a:latin typeface="Consolas" panose="020B0609020204030204" pitchFamily="49" charset="0"/>
              </a:rPr>
              <a:t> </a:t>
            </a:r>
            <a:r>
              <a:rPr lang="sv-SE" sz="2400" dirty="0" err="1">
                <a:latin typeface="Consolas" panose="020B0609020204030204" pitchFamily="49" charset="0"/>
              </a:rPr>
              <a:t>bool</a:t>
            </a:r>
            <a:r>
              <a:rPr lang="sv-SE" sz="2400" dirty="0">
                <a:latin typeface="Consolas" panose="020B0609020204030204" pitchFamily="49" charset="0"/>
              </a:rPr>
              <a:t> </a:t>
            </a:r>
            <a:r>
              <a:rPr lang="sv-SE" sz="2400" b="1" dirty="0" err="1">
                <a:latin typeface="Consolas" panose="020B0609020204030204" pitchFamily="49" charset="0"/>
              </a:rPr>
              <a:t>check_postconditions_void</a:t>
            </a:r>
            <a:r>
              <a:rPr lang="sv-SE" sz="2400" dirty="0">
                <a:latin typeface="Consolas" panose="020B0609020204030204" pitchFamily="49" charset="0"/>
              </a:rPr>
              <a:t>(Args&amp;&amp;... args);</a:t>
            </a:r>
            <a:endParaRPr lang="LID4096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4854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5061A874-0FDA-27C5-E207-92E76593A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sv-SE" sz="4000" dirty="0" err="1">
                <a:solidFill>
                  <a:srgbClr val="FFFFFF"/>
                </a:solidFill>
              </a:rPr>
              <a:t>Examples</a:t>
            </a:r>
            <a:endParaRPr lang="LID4096" sz="4000" dirty="0">
              <a:solidFill>
                <a:srgbClr val="FFFFFF"/>
              </a:solidFill>
            </a:endParaRP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2A4FF5C8-FFF5-6199-97CC-74043C45F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885279"/>
            <a:ext cx="9724031" cy="4569462"/>
          </a:xfrm>
        </p:spPr>
        <p:txBody>
          <a:bodyPr anchor="ctr">
            <a:normAutofit fontScale="92500" lnSpcReduction="10000"/>
          </a:bodyPr>
          <a:lstStyle/>
          <a:p>
            <a:pPr marL="0" indent="0">
              <a:buNone/>
            </a:pPr>
            <a:r>
              <a:rPr lang="sv-SE" sz="1900" dirty="0">
                <a:latin typeface="Consolas" panose="020B0609020204030204" pitchFamily="49" charset="0"/>
                <a:cs typeface="Arial" panose="020B0604020202020204" pitchFamily="34" charset="0"/>
              </a:rPr>
              <a:t>float f(float x) pre(x &gt; 0) post(r: r &gt;= 0) {</a:t>
            </a:r>
          </a:p>
          <a:p>
            <a:pPr marL="0" indent="0">
              <a:buNone/>
            </a:pPr>
            <a:r>
              <a:rPr lang="sv-SE" sz="1900" dirty="0">
                <a:latin typeface="Consolas" panose="020B0609020204030204" pitchFamily="49" charset="0"/>
                <a:cs typeface="Arial" panose="020B0604020202020204" pitchFamily="34" charset="0"/>
              </a:rPr>
              <a:t>    </a:t>
            </a:r>
            <a:r>
              <a:rPr lang="sv-SE" sz="1900" dirty="0" err="1">
                <a:latin typeface="Consolas" panose="020B0609020204030204" pitchFamily="49" charset="0"/>
                <a:cs typeface="Arial" panose="020B0604020202020204" pitchFamily="34" charset="0"/>
              </a:rPr>
              <a:t>return</a:t>
            </a:r>
            <a:r>
              <a:rPr lang="sv-SE" sz="1900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sv-SE" sz="1900" dirty="0" err="1">
                <a:latin typeface="Consolas" panose="020B0609020204030204" pitchFamily="49" charset="0"/>
                <a:cs typeface="Arial" panose="020B0604020202020204" pitchFamily="34" charset="0"/>
              </a:rPr>
              <a:t>sqrt</a:t>
            </a:r>
            <a:r>
              <a:rPr lang="sv-SE" sz="1900" dirty="0">
                <a:latin typeface="Consolas" panose="020B0609020204030204" pitchFamily="49" charset="0"/>
                <a:cs typeface="Arial" panose="020B0604020202020204" pitchFamily="34" charset="0"/>
              </a:rPr>
              <a:t>(x);</a:t>
            </a:r>
          </a:p>
          <a:p>
            <a:pPr marL="0" indent="0">
              <a:buNone/>
            </a:pPr>
            <a:r>
              <a:rPr lang="sv-SE" sz="1900" dirty="0">
                <a:latin typeface="Consolas" panose="020B0609020204030204" pitchFamily="49" charset="0"/>
                <a:cs typeface="Arial" panose="020B0604020202020204" pitchFamily="34" charset="0"/>
              </a:rPr>
              <a:t>}</a:t>
            </a:r>
          </a:p>
          <a:p>
            <a:pPr marL="0" indent="0">
              <a:buNone/>
            </a:pPr>
            <a:endParaRPr lang="sv-SE" sz="1900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sv-SE" sz="1900" dirty="0">
                <a:latin typeface="Consolas" panose="020B0609020204030204" pitchFamily="49" charset="0"/>
                <a:cs typeface="Arial" panose="020B0604020202020204" pitchFamily="34" charset="0"/>
              </a:rPr>
              <a:t>// Check </a:t>
            </a:r>
            <a:r>
              <a:rPr lang="sv-SE" sz="1900" dirty="0" err="1">
                <a:latin typeface="Consolas" panose="020B0609020204030204" pitchFamily="49" charset="0"/>
                <a:cs typeface="Arial" panose="020B0604020202020204" pitchFamily="34" charset="0"/>
              </a:rPr>
              <a:t>that</a:t>
            </a:r>
            <a:r>
              <a:rPr lang="sv-SE" sz="1900" dirty="0">
                <a:latin typeface="Consolas" panose="020B0609020204030204" pitchFamily="49" charset="0"/>
                <a:cs typeface="Arial" panose="020B0604020202020204" pitchFamily="34" charset="0"/>
              </a:rPr>
              <a:t> the pre </a:t>
            </a:r>
            <a:r>
              <a:rPr lang="sv-SE" sz="1900" dirty="0" err="1">
                <a:latin typeface="Consolas" panose="020B0609020204030204" pitchFamily="49" charset="0"/>
                <a:cs typeface="Arial" panose="020B0604020202020204" pitchFamily="34" charset="0"/>
              </a:rPr>
              <a:t>condition</a:t>
            </a:r>
            <a:r>
              <a:rPr lang="sv-SE" sz="1900" dirty="0">
                <a:latin typeface="Consolas" panose="020B0609020204030204" pitchFamily="49" charset="0"/>
                <a:cs typeface="Arial" panose="020B0604020202020204" pitchFamily="34" charset="0"/>
              </a:rPr>
              <a:t> is </a:t>
            </a:r>
            <a:r>
              <a:rPr lang="sv-SE" sz="1900" dirty="0" err="1">
                <a:latin typeface="Consolas" panose="020B0609020204030204" pitchFamily="49" charset="0"/>
                <a:cs typeface="Arial" panose="020B0604020202020204" pitchFamily="34" charset="0"/>
              </a:rPr>
              <a:t>correct</a:t>
            </a:r>
            <a:r>
              <a:rPr lang="sv-SE" sz="1900" dirty="0">
                <a:latin typeface="Consolas" panose="020B0609020204030204" pitchFamily="49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r>
              <a:rPr lang="sv-SE" sz="1900" dirty="0">
                <a:latin typeface="Consolas" panose="020B0609020204030204" pitchFamily="49" charset="0"/>
                <a:cs typeface="Arial" panose="020B0604020202020204" pitchFamily="34" charset="0"/>
              </a:rPr>
              <a:t>CHECK(</a:t>
            </a:r>
            <a:r>
              <a:rPr lang="sv-SE" sz="1900" dirty="0" err="1">
                <a:latin typeface="Consolas" panose="020B0609020204030204" pitchFamily="49" charset="0"/>
                <a:cs typeface="Arial" panose="020B0604020202020204" pitchFamily="34" charset="0"/>
              </a:rPr>
              <a:t>check_preconditions</a:t>
            </a:r>
            <a:r>
              <a:rPr lang="sv-SE" sz="1900" dirty="0">
                <a:latin typeface="Consolas" panose="020B0609020204030204" pitchFamily="49" charset="0"/>
                <a:cs typeface="Arial" panose="020B0604020202020204" pitchFamily="34" charset="0"/>
              </a:rPr>
              <a:t>&lt;f&gt;(1));</a:t>
            </a:r>
          </a:p>
          <a:p>
            <a:pPr marL="0" indent="0">
              <a:buNone/>
            </a:pPr>
            <a:r>
              <a:rPr lang="sv-SE" sz="1900" dirty="0">
                <a:latin typeface="Consolas" panose="020B0609020204030204" pitchFamily="49" charset="0"/>
                <a:cs typeface="Arial" panose="020B0604020202020204" pitchFamily="34" charset="0"/>
              </a:rPr>
              <a:t>CHECK(!</a:t>
            </a:r>
            <a:r>
              <a:rPr lang="sv-SE" sz="1900" dirty="0" err="1">
                <a:latin typeface="Consolas" panose="020B0609020204030204" pitchFamily="49" charset="0"/>
                <a:cs typeface="Arial" panose="020B0604020202020204" pitchFamily="34" charset="0"/>
              </a:rPr>
              <a:t>check_preconditions</a:t>
            </a:r>
            <a:r>
              <a:rPr lang="sv-SE" sz="1900" dirty="0">
                <a:latin typeface="Consolas" panose="020B0609020204030204" pitchFamily="49" charset="0"/>
                <a:cs typeface="Arial" panose="020B0604020202020204" pitchFamily="34" charset="0"/>
              </a:rPr>
              <a:t>&lt;f&gt;(0));</a:t>
            </a:r>
          </a:p>
          <a:p>
            <a:pPr marL="0" indent="0">
              <a:buNone/>
            </a:pPr>
            <a:r>
              <a:rPr lang="sv-SE" sz="1900" dirty="0">
                <a:latin typeface="Consolas" panose="020B0609020204030204" pitchFamily="49" charset="0"/>
                <a:cs typeface="Arial" panose="020B0604020202020204" pitchFamily="34" charset="0"/>
              </a:rPr>
              <a:t>CHECK(!</a:t>
            </a:r>
            <a:r>
              <a:rPr lang="sv-SE" sz="1900" dirty="0" err="1">
                <a:latin typeface="Consolas" panose="020B0609020204030204" pitchFamily="49" charset="0"/>
                <a:cs typeface="Arial" panose="020B0604020202020204" pitchFamily="34" charset="0"/>
              </a:rPr>
              <a:t>check_preconditions</a:t>
            </a:r>
            <a:r>
              <a:rPr lang="sv-SE" sz="1900" dirty="0">
                <a:latin typeface="Consolas" panose="020B0609020204030204" pitchFamily="49" charset="0"/>
                <a:cs typeface="Arial" panose="020B0604020202020204" pitchFamily="34" charset="0"/>
              </a:rPr>
              <a:t>&lt;f&gt;(-1));</a:t>
            </a:r>
          </a:p>
          <a:p>
            <a:pPr marL="0" indent="0">
              <a:buNone/>
            </a:pPr>
            <a:endParaRPr lang="sv-SE" sz="1900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sv-SE" sz="1900" dirty="0">
                <a:latin typeface="Consolas" panose="020B0609020204030204" pitchFamily="49" charset="0"/>
                <a:cs typeface="Arial" panose="020B0604020202020204" pitchFamily="34" charset="0"/>
              </a:rPr>
              <a:t>// Check post </a:t>
            </a:r>
            <a:r>
              <a:rPr lang="sv-SE" sz="1900" dirty="0" err="1">
                <a:latin typeface="Consolas" panose="020B0609020204030204" pitchFamily="49" charset="0"/>
                <a:cs typeface="Arial" panose="020B0604020202020204" pitchFamily="34" charset="0"/>
              </a:rPr>
              <a:t>condition</a:t>
            </a:r>
            <a:endParaRPr lang="sv-SE" sz="1900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sv-SE" sz="1900" dirty="0">
                <a:latin typeface="Consolas" panose="020B0609020204030204" pitchFamily="49" charset="0"/>
                <a:cs typeface="Arial" panose="020B0604020202020204" pitchFamily="34" charset="0"/>
              </a:rPr>
              <a:t>CHECK(</a:t>
            </a:r>
            <a:r>
              <a:rPr lang="sv-SE" sz="1900" dirty="0" err="1">
                <a:latin typeface="Consolas" panose="020B0609020204030204" pitchFamily="49" charset="0"/>
                <a:cs typeface="Arial" panose="020B0604020202020204" pitchFamily="34" charset="0"/>
              </a:rPr>
              <a:t>check_postconditions</a:t>
            </a:r>
            <a:r>
              <a:rPr lang="sv-SE" sz="1900" dirty="0">
                <a:latin typeface="Consolas" panose="020B0609020204030204" pitchFamily="49" charset="0"/>
                <a:cs typeface="Arial" panose="020B0604020202020204" pitchFamily="34" charset="0"/>
              </a:rPr>
              <a:t>&lt;f&gt;(1, 0));</a:t>
            </a:r>
          </a:p>
          <a:p>
            <a:pPr marL="0" indent="0">
              <a:buNone/>
            </a:pPr>
            <a:r>
              <a:rPr lang="sv-SE" sz="1900" dirty="0">
                <a:latin typeface="Consolas" panose="020B0609020204030204" pitchFamily="49" charset="0"/>
                <a:cs typeface="Arial" panose="020B0604020202020204" pitchFamily="34" charset="0"/>
              </a:rPr>
              <a:t>CHECK(</a:t>
            </a:r>
            <a:r>
              <a:rPr lang="sv-SE" sz="1900" dirty="0" err="1">
                <a:latin typeface="Consolas" panose="020B0609020204030204" pitchFamily="49" charset="0"/>
                <a:cs typeface="Arial" panose="020B0604020202020204" pitchFamily="34" charset="0"/>
              </a:rPr>
              <a:t>check_postconditions</a:t>
            </a:r>
            <a:r>
              <a:rPr lang="sv-SE" sz="1900" dirty="0">
                <a:latin typeface="Consolas" panose="020B0609020204030204" pitchFamily="49" charset="0"/>
                <a:cs typeface="Arial" panose="020B0604020202020204" pitchFamily="34" charset="0"/>
              </a:rPr>
              <a:t>&lt;f&gt;(0, 0));</a:t>
            </a:r>
          </a:p>
          <a:p>
            <a:pPr marL="0" indent="0">
              <a:buNone/>
            </a:pPr>
            <a:r>
              <a:rPr lang="sv-SE" sz="1900" dirty="0">
                <a:latin typeface="Consolas" panose="020B0609020204030204" pitchFamily="49" charset="0"/>
                <a:cs typeface="Arial" panose="020B0604020202020204" pitchFamily="34" charset="0"/>
              </a:rPr>
              <a:t>CHECK(!</a:t>
            </a:r>
            <a:r>
              <a:rPr lang="sv-SE" sz="1900" dirty="0" err="1">
                <a:latin typeface="Consolas" panose="020B0609020204030204" pitchFamily="49" charset="0"/>
                <a:cs typeface="Arial" panose="020B0604020202020204" pitchFamily="34" charset="0"/>
              </a:rPr>
              <a:t>check_postconditions</a:t>
            </a:r>
            <a:r>
              <a:rPr lang="sv-SE" sz="1900" dirty="0">
                <a:latin typeface="Consolas" panose="020B0609020204030204" pitchFamily="49" charset="0"/>
                <a:cs typeface="Arial" panose="020B0604020202020204" pitchFamily="34" charset="0"/>
              </a:rPr>
              <a:t>&lt;f&gt;(-1, 0));</a:t>
            </a:r>
            <a:endParaRPr lang="LID4096" sz="1900" dirty="0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9816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764FCF5-3D49-7FF6-B7BB-8CD96AF6FE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812ADBC-0F0F-F6CD-DAA6-B70D0D5EE8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8B4E47-44AD-83E7-97A6-DB8420E38D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8B63ACF-7C00-3CBD-9D74-C1482695BD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A0A0A2-C04F-1FBD-F0E4-B54084C5F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817FE24-7610-7606-9599-AA4F7A1B1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1AEE6BD5-47C4-6C99-3D25-EB2CCB0EA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sv-SE" sz="4000" dirty="0" err="1">
                <a:solidFill>
                  <a:srgbClr val="FFFFFF"/>
                </a:solidFill>
              </a:rPr>
              <a:t>Pseudocode</a:t>
            </a:r>
            <a:r>
              <a:rPr lang="sv-SE" sz="4000" dirty="0">
                <a:solidFill>
                  <a:srgbClr val="FFFFFF"/>
                </a:solidFill>
              </a:rPr>
              <a:t> for </a:t>
            </a:r>
            <a:r>
              <a:rPr lang="sv-SE" sz="4000" dirty="0" err="1">
                <a:solidFill>
                  <a:srgbClr val="FFFFFF"/>
                </a:solidFill>
              </a:rPr>
              <a:t>examples</a:t>
            </a:r>
            <a:endParaRPr lang="LID4096" sz="4000" dirty="0">
              <a:solidFill>
                <a:srgbClr val="FFFFFF"/>
              </a:solidFill>
            </a:endParaRP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DF8B315A-4339-FC28-F4A0-167BA9BBC1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885279"/>
            <a:ext cx="9724031" cy="456946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sv-SE" sz="1900" dirty="0">
                <a:latin typeface="Consolas" panose="020B0609020204030204" pitchFamily="49" charset="0"/>
                <a:cs typeface="Arial" panose="020B0604020202020204" pitchFamily="34" charset="0"/>
              </a:rPr>
              <a:t>float f(float x) pre(x &gt; 0) post(r: r &gt;= 0) {</a:t>
            </a:r>
          </a:p>
          <a:p>
            <a:pPr marL="0" indent="0">
              <a:buNone/>
            </a:pPr>
            <a:r>
              <a:rPr lang="sv-SE" sz="1900" dirty="0">
                <a:latin typeface="Consolas" panose="020B0609020204030204" pitchFamily="49" charset="0"/>
                <a:cs typeface="Arial" panose="020B0604020202020204" pitchFamily="34" charset="0"/>
              </a:rPr>
              <a:t>    </a:t>
            </a:r>
            <a:r>
              <a:rPr lang="sv-SE" sz="1900" dirty="0" err="1">
                <a:latin typeface="Consolas" panose="020B0609020204030204" pitchFamily="49" charset="0"/>
                <a:cs typeface="Arial" panose="020B0604020202020204" pitchFamily="34" charset="0"/>
              </a:rPr>
              <a:t>return</a:t>
            </a:r>
            <a:r>
              <a:rPr lang="sv-SE" sz="1900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sv-SE" sz="1900" dirty="0" err="1">
                <a:latin typeface="Consolas" panose="020B0609020204030204" pitchFamily="49" charset="0"/>
                <a:cs typeface="Arial" panose="020B0604020202020204" pitchFamily="34" charset="0"/>
              </a:rPr>
              <a:t>sqrt</a:t>
            </a:r>
            <a:r>
              <a:rPr lang="sv-SE" sz="1900" dirty="0">
                <a:latin typeface="Consolas" panose="020B0609020204030204" pitchFamily="49" charset="0"/>
                <a:cs typeface="Arial" panose="020B0604020202020204" pitchFamily="34" charset="0"/>
              </a:rPr>
              <a:t>(x);</a:t>
            </a:r>
          </a:p>
          <a:p>
            <a:pPr marL="0" indent="0">
              <a:buNone/>
            </a:pPr>
            <a:r>
              <a:rPr lang="sv-SE" sz="1900" dirty="0">
                <a:latin typeface="Consolas" panose="020B0609020204030204" pitchFamily="49" charset="0"/>
                <a:cs typeface="Arial" panose="020B0604020202020204" pitchFamily="34" charset="0"/>
              </a:rPr>
              <a:t>}</a:t>
            </a:r>
          </a:p>
          <a:p>
            <a:pPr marL="0" indent="0">
              <a:buNone/>
            </a:pPr>
            <a:endParaRPr lang="sv-SE" sz="1900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sv-SE" sz="1900" dirty="0">
                <a:latin typeface="Consolas" panose="020B0609020204030204" pitchFamily="49" charset="0"/>
                <a:cs typeface="Arial" panose="020B0604020202020204" pitchFamily="34" charset="0"/>
              </a:rPr>
              <a:t>template&lt;&gt; </a:t>
            </a:r>
            <a:r>
              <a:rPr lang="sv-SE" sz="1900" dirty="0" err="1">
                <a:latin typeface="Consolas" panose="020B0609020204030204" pitchFamily="49" charset="0"/>
                <a:cs typeface="Arial" panose="020B0604020202020204" pitchFamily="34" charset="0"/>
              </a:rPr>
              <a:t>bool</a:t>
            </a:r>
            <a:r>
              <a:rPr lang="sv-SE" sz="1900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sv-SE" sz="1900" dirty="0" err="1">
                <a:latin typeface="Consolas" panose="020B0609020204030204" pitchFamily="49" charset="0"/>
                <a:cs typeface="Arial" panose="020B0604020202020204" pitchFamily="34" charset="0"/>
              </a:rPr>
              <a:t>check_precondition</a:t>
            </a:r>
            <a:r>
              <a:rPr lang="sv-SE" sz="1900" dirty="0">
                <a:latin typeface="Consolas" panose="020B0609020204030204" pitchFamily="49" charset="0"/>
                <a:cs typeface="Arial" panose="020B0604020202020204" pitchFamily="34" charset="0"/>
              </a:rPr>
              <a:t>&lt;f&gt;(float x) {</a:t>
            </a:r>
          </a:p>
          <a:p>
            <a:pPr marL="0" indent="0">
              <a:buNone/>
            </a:pPr>
            <a:r>
              <a:rPr lang="sv-SE" sz="1900" dirty="0">
                <a:latin typeface="Consolas" panose="020B0609020204030204" pitchFamily="49" charset="0"/>
                <a:cs typeface="Arial" panose="020B0604020202020204" pitchFamily="34" charset="0"/>
              </a:rPr>
              <a:t>    </a:t>
            </a:r>
            <a:r>
              <a:rPr lang="sv-SE" sz="1900" dirty="0" err="1">
                <a:latin typeface="Consolas" panose="020B0609020204030204" pitchFamily="49" charset="0"/>
                <a:cs typeface="Arial" panose="020B0604020202020204" pitchFamily="34" charset="0"/>
              </a:rPr>
              <a:t>return</a:t>
            </a:r>
            <a:r>
              <a:rPr lang="sv-SE" sz="1900" dirty="0">
                <a:latin typeface="Consolas" panose="020B0609020204030204" pitchFamily="49" charset="0"/>
                <a:cs typeface="Arial" panose="020B0604020202020204" pitchFamily="34" charset="0"/>
              </a:rPr>
              <a:t> x &gt; 0;</a:t>
            </a:r>
            <a:br>
              <a:rPr lang="sv-SE" sz="1900" dirty="0">
                <a:latin typeface="Consolas" panose="020B0609020204030204" pitchFamily="49" charset="0"/>
                <a:cs typeface="Arial" panose="020B0604020202020204" pitchFamily="34" charset="0"/>
              </a:rPr>
            </a:br>
            <a:r>
              <a:rPr lang="sv-SE" sz="1900" dirty="0">
                <a:latin typeface="Consolas" panose="020B0609020204030204" pitchFamily="49" charset="0"/>
                <a:cs typeface="Arial" panose="020B0604020202020204" pitchFamily="34" charset="0"/>
              </a:rPr>
              <a:t>}</a:t>
            </a:r>
            <a:br>
              <a:rPr lang="sv-SE" sz="1900" dirty="0">
                <a:latin typeface="Consolas" panose="020B0609020204030204" pitchFamily="49" charset="0"/>
                <a:cs typeface="Arial" panose="020B0604020202020204" pitchFamily="34" charset="0"/>
              </a:rPr>
            </a:br>
            <a:endParaRPr lang="sv-SE" sz="1900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sv-SE" sz="1900" dirty="0">
                <a:latin typeface="Consolas" panose="020B0609020204030204" pitchFamily="49" charset="0"/>
                <a:cs typeface="Arial" panose="020B0604020202020204" pitchFamily="34" charset="0"/>
              </a:rPr>
              <a:t>template&lt;&gt; </a:t>
            </a:r>
            <a:r>
              <a:rPr lang="sv-SE" sz="1900" dirty="0" err="1">
                <a:latin typeface="Consolas" panose="020B0609020204030204" pitchFamily="49" charset="0"/>
                <a:cs typeface="Arial" panose="020B0604020202020204" pitchFamily="34" charset="0"/>
              </a:rPr>
              <a:t>bool</a:t>
            </a:r>
            <a:r>
              <a:rPr lang="sv-SE" sz="1900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sv-SE" sz="1900" dirty="0" err="1">
                <a:latin typeface="Consolas" panose="020B0609020204030204" pitchFamily="49" charset="0"/>
                <a:cs typeface="Arial" panose="020B0604020202020204" pitchFamily="34" charset="0"/>
              </a:rPr>
              <a:t>check_postconditions</a:t>
            </a:r>
            <a:r>
              <a:rPr lang="sv-SE" sz="1900" dirty="0">
                <a:latin typeface="Consolas" panose="020B0609020204030204" pitchFamily="49" charset="0"/>
                <a:cs typeface="Arial" panose="020B0604020202020204" pitchFamily="34" charset="0"/>
              </a:rPr>
              <a:t>&lt;f&gt;(float r, float x) {</a:t>
            </a:r>
          </a:p>
          <a:p>
            <a:pPr marL="0" indent="0">
              <a:buNone/>
            </a:pPr>
            <a:r>
              <a:rPr lang="sv-SE" sz="1900" dirty="0">
                <a:latin typeface="Consolas" panose="020B0609020204030204" pitchFamily="49" charset="0"/>
                <a:cs typeface="Arial" panose="020B0604020202020204" pitchFamily="34" charset="0"/>
              </a:rPr>
              <a:t>    </a:t>
            </a:r>
            <a:r>
              <a:rPr lang="sv-SE" sz="1900" dirty="0" err="1">
                <a:latin typeface="Consolas" panose="020B0609020204030204" pitchFamily="49" charset="0"/>
                <a:cs typeface="Arial" panose="020B0604020202020204" pitchFamily="34" charset="0"/>
              </a:rPr>
              <a:t>return</a:t>
            </a:r>
            <a:r>
              <a:rPr lang="sv-SE" sz="1900" dirty="0">
                <a:latin typeface="Consolas" panose="020B0609020204030204" pitchFamily="49" charset="0"/>
                <a:cs typeface="Arial" panose="020B0604020202020204" pitchFamily="34" charset="0"/>
              </a:rPr>
              <a:t> r &gt;= 0;</a:t>
            </a:r>
          </a:p>
          <a:p>
            <a:pPr marL="0" indent="0">
              <a:buNone/>
            </a:pPr>
            <a:r>
              <a:rPr lang="sv-SE" sz="1900" dirty="0">
                <a:latin typeface="Consolas" panose="020B0609020204030204" pitchFamily="49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8429201-1DCF-61C9-85C1-9988727A8418}"/>
              </a:ext>
            </a:extLst>
          </p:cNvPr>
          <p:cNvSpPr/>
          <p:nvPr/>
        </p:nvSpPr>
        <p:spPr>
          <a:xfrm>
            <a:off x="1226820" y="2049780"/>
            <a:ext cx="6793230" cy="131445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012691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9FAA95A-671F-3187-E43B-61AEFC89ED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A769DF6-FD47-40E0-AE4B-AB736CCE16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4CC4DAB-01BB-342F-B5CB-B6D0CC37A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6BC957-9034-DE7B-A34E-D4327F681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DC36E92-4B01-CF1A-4C58-8B9FF46F1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CF7101-52DF-1651-3D95-0F24C1818B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BD3826A3-EC01-18D2-6D9D-0203AE13D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sv-SE" sz="4000" dirty="0" err="1">
                <a:solidFill>
                  <a:srgbClr val="FFFFFF"/>
                </a:solidFill>
              </a:rPr>
              <a:t>Member</a:t>
            </a:r>
            <a:r>
              <a:rPr lang="sv-SE" sz="4000" dirty="0">
                <a:solidFill>
                  <a:srgbClr val="FFFFFF"/>
                </a:solidFill>
              </a:rPr>
              <a:t> </a:t>
            </a:r>
            <a:r>
              <a:rPr lang="sv-SE" sz="4000" dirty="0" err="1">
                <a:solidFill>
                  <a:srgbClr val="FFFFFF"/>
                </a:solidFill>
              </a:rPr>
              <a:t>function</a:t>
            </a:r>
            <a:r>
              <a:rPr lang="sv-SE" sz="4000" dirty="0">
                <a:solidFill>
                  <a:srgbClr val="FFFFFF"/>
                </a:solidFill>
              </a:rPr>
              <a:t> </a:t>
            </a:r>
            <a:r>
              <a:rPr lang="sv-SE" sz="4000" dirty="0" err="1">
                <a:solidFill>
                  <a:srgbClr val="FFFFFF"/>
                </a:solidFill>
              </a:rPr>
              <a:t>example</a:t>
            </a:r>
            <a:endParaRPr lang="LID4096" sz="4000" dirty="0">
              <a:solidFill>
                <a:srgbClr val="FFFFFF"/>
              </a:solidFill>
            </a:endParaRP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E90F2ED0-8431-9ED8-40C5-BD4EE385B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885279"/>
            <a:ext cx="9724031" cy="456946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sv-SE" sz="1900" dirty="0" err="1">
                <a:latin typeface="Consolas" panose="020B0609020204030204" pitchFamily="49" charset="0"/>
                <a:cs typeface="Arial" panose="020B0604020202020204" pitchFamily="34" charset="0"/>
              </a:rPr>
              <a:t>struct</a:t>
            </a:r>
            <a:r>
              <a:rPr lang="sv-SE" sz="1900" dirty="0">
                <a:latin typeface="Consolas" panose="020B0609020204030204" pitchFamily="49" charset="0"/>
                <a:cs typeface="Arial" panose="020B0604020202020204" pitchFamily="34" charset="0"/>
              </a:rPr>
              <a:t> X {</a:t>
            </a:r>
          </a:p>
          <a:p>
            <a:pPr marL="0" indent="0">
              <a:buNone/>
            </a:pPr>
            <a:r>
              <a:rPr lang="sv-SE" sz="1900" dirty="0">
                <a:latin typeface="Consolas" panose="020B0609020204030204" pitchFamily="49" charset="0"/>
                <a:cs typeface="Arial" panose="020B0604020202020204" pitchFamily="34" charset="0"/>
              </a:rPr>
              <a:t>    float f(float x) pre(x * m &gt; 0) post(r: r &gt;= 0) {</a:t>
            </a:r>
          </a:p>
          <a:p>
            <a:pPr marL="0" indent="0">
              <a:buNone/>
            </a:pPr>
            <a:r>
              <a:rPr lang="sv-SE" sz="1900" dirty="0">
                <a:latin typeface="Consolas" panose="020B0609020204030204" pitchFamily="49" charset="0"/>
                <a:cs typeface="Arial" panose="020B0604020202020204" pitchFamily="34" charset="0"/>
              </a:rPr>
              <a:t>        </a:t>
            </a:r>
            <a:r>
              <a:rPr lang="sv-SE" sz="1900" dirty="0" err="1">
                <a:latin typeface="Consolas" panose="020B0609020204030204" pitchFamily="49" charset="0"/>
                <a:cs typeface="Arial" panose="020B0604020202020204" pitchFamily="34" charset="0"/>
              </a:rPr>
              <a:t>return</a:t>
            </a:r>
            <a:r>
              <a:rPr lang="sv-SE" sz="1900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sv-SE" sz="1900" dirty="0" err="1">
                <a:latin typeface="Consolas" panose="020B0609020204030204" pitchFamily="49" charset="0"/>
                <a:cs typeface="Arial" panose="020B0604020202020204" pitchFamily="34" charset="0"/>
              </a:rPr>
              <a:t>sqrt</a:t>
            </a:r>
            <a:r>
              <a:rPr lang="sv-SE" sz="1900" dirty="0">
                <a:latin typeface="Consolas" panose="020B0609020204030204" pitchFamily="49" charset="0"/>
                <a:cs typeface="Arial" panose="020B0604020202020204" pitchFamily="34" charset="0"/>
              </a:rPr>
              <a:t>(x * m);</a:t>
            </a:r>
          </a:p>
          <a:p>
            <a:pPr marL="0" indent="0">
              <a:buNone/>
            </a:pPr>
            <a:r>
              <a:rPr lang="sv-SE" sz="1900" dirty="0">
                <a:latin typeface="Consolas" panose="020B0609020204030204" pitchFamily="49" charset="0"/>
                <a:cs typeface="Arial" panose="020B0604020202020204" pitchFamily="34" charset="0"/>
              </a:rPr>
              <a:t>    }</a:t>
            </a:r>
          </a:p>
          <a:p>
            <a:pPr marL="0" indent="0">
              <a:buNone/>
            </a:pPr>
            <a:r>
              <a:rPr lang="sv-SE" sz="1900" dirty="0">
                <a:latin typeface="Consolas" panose="020B0609020204030204" pitchFamily="49" charset="0"/>
                <a:cs typeface="Arial" panose="020B0604020202020204" pitchFamily="34" charset="0"/>
              </a:rPr>
              <a:t>    float m;</a:t>
            </a:r>
          </a:p>
          <a:p>
            <a:pPr marL="0" indent="0">
              <a:buNone/>
            </a:pPr>
            <a:r>
              <a:rPr lang="sv-SE" sz="1900" dirty="0">
                <a:latin typeface="Consolas" panose="020B0609020204030204" pitchFamily="49" charset="0"/>
                <a:cs typeface="Arial" panose="020B0604020202020204" pitchFamily="34" charset="0"/>
              </a:rPr>
              <a:t>};</a:t>
            </a:r>
            <a:br>
              <a:rPr lang="sv-SE" sz="1900" dirty="0">
                <a:latin typeface="Consolas" panose="020B0609020204030204" pitchFamily="49" charset="0"/>
                <a:cs typeface="Arial" panose="020B0604020202020204" pitchFamily="34" charset="0"/>
              </a:rPr>
            </a:br>
            <a:r>
              <a:rPr lang="sv-SE" sz="1900" dirty="0">
                <a:latin typeface="Consolas" panose="020B0609020204030204" pitchFamily="49" charset="0"/>
                <a:cs typeface="Arial" panose="020B0604020202020204" pitchFamily="34" charset="0"/>
              </a:rPr>
              <a:t>    </a:t>
            </a:r>
          </a:p>
          <a:p>
            <a:pPr marL="0" indent="0">
              <a:buNone/>
            </a:pPr>
            <a:endParaRPr lang="sv-SE" sz="1900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sv-SE" sz="1900" dirty="0">
                <a:latin typeface="Consolas" panose="020B0609020204030204" pitchFamily="49" charset="0"/>
                <a:cs typeface="Arial" panose="020B0604020202020204" pitchFamily="34" charset="0"/>
              </a:rPr>
              <a:t>// Check </a:t>
            </a:r>
            <a:r>
              <a:rPr lang="sv-SE" sz="1900" dirty="0" err="1">
                <a:latin typeface="Consolas" panose="020B0609020204030204" pitchFamily="49" charset="0"/>
                <a:cs typeface="Arial" panose="020B0604020202020204" pitchFamily="34" charset="0"/>
              </a:rPr>
              <a:t>that</a:t>
            </a:r>
            <a:r>
              <a:rPr lang="sv-SE" sz="1900" dirty="0">
                <a:latin typeface="Consolas" panose="020B0609020204030204" pitchFamily="49" charset="0"/>
                <a:cs typeface="Arial" panose="020B0604020202020204" pitchFamily="34" charset="0"/>
              </a:rPr>
              <a:t> the pre </a:t>
            </a:r>
            <a:r>
              <a:rPr lang="sv-SE" sz="1900" dirty="0" err="1">
                <a:latin typeface="Consolas" panose="020B0609020204030204" pitchFamily="49" charset="0"/>
                <a:cs typeface="Arial" panose="020B0604020202020204" pitchFamily="34" charset="0"/>
              </a:rPr>
              <a:t>condition</a:t>
            </a:r>
            <a:r>
              <a:rPr lang="sv-SE" sz="1900" dirty="0">
                <a:latin typeface="Consolas" panose="020B0609020204030204" pitchFamily="49" charset="0"/>
                <a:cs typeface="Arial" panose="020B0604020202020204" pitchFamily="34" charset="0"/>
              </a:rPr>
              <a:t> is </a:t>
            </a:r>
            <a:r>
              <a:rPr lang="sv-SE" sz="1900" dirty="0" err="1">
                <a:latin typeface="Consolas" panose="020B0609020204030204" pitchFamily="49" charset="0"/>
                <a:cs typeface="Arial" panose="020B0604020202020204" pitchFamily="34" charset="0"/>
              </a:rPr>
              <a:t>correct</a:t>
            </a:r>
            <a:r>
              <a:rPr lang="sv-SE" sz="1900" dirty="0">
                <a:latin typeface="Consolas" panose="020B0609020204030204" pitchFamily="49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r>
              <a:rPr lang="sv-SE" sz="1900" dirty="0">
                <a:latin typeface="Consolas" panose="020B0609020204030204" pitchFamily="49" charset="0"/>
                <a:cs typeface="Arial" panose="020B0604020202020204" pitchFamily="34" charset="0"/>
              </a:rPr>
              <a:t>CHECK(</a:t>
            </a:r>
            <a:r>
              <a:rPr lang="sv-SE" sz="1900" dirty="0" err="1">
                <a:latin typeface="Consolas" panose="020B0609020204030204" pitchFamily="49" charset="0"/>
                <a:cs typeface="Arial" panose="020B0604020202020204" pitchFamily="34" charset="0"/>
              </a:rPr>
              <a:t>check_preconditions</a:t>
            </a:r>
            <a:r>
              <a:rPr lang="sv-SE" sz="1900" dirty="0">
                <a:latin typeface="Consolas" panose="020B0609020204030204" pitchFamily="49" charset="0"/>
                <a:cs typeface="Arial" panose="020B0604020202020204" pitchFamily="34" charset="0"/>
              </a:rPr>
              <a:t>&lt;&amp;X::f&gt;(X{3}, 1));</a:t>
            </a:r>
          </a:p>
          <a:p>
            <a:pPr marL="0" indent="0">
              <a:buNone/>
            </a:pPr>
            <a:r>
              <a:rPr lang="sv-SE" sz="1900" dirty="0">
                <a:latin typeface="Consolas" panose="020B0609020204030204" pitchFamily="49" charset="0"/>
                <a:cs typeface="Arial" panose="020B0604020202020204" pitchFamily="34" charset="0"/>
              </a:rPr>
              <a:t>CHECK(!</a:t>
            </a:r>
            <a:r>
              <a:rPr lang="sv-SE" sz="1900" dirty="0" err="1">
                <a:latin typeface="Consolas" panose="020B0609020204030204" pitchFamily="49" charset="0"/>
                <a:cs typeface="Arial" panose="020B0604020202020204" pitchFamily="34" charset="0"/>
              </a:rPr>
              <a:t>check_preconditions</a:t>
            </a:r>
            <a:r>
              <a:rPr lang="sv-SE" sz="1900" dirty="0">
                <a:latin typeface="Consolas" panose="020B0609020204030204" pitchFamily="49" charset="0"/>
                <a:cs typeface="Arial" panose="020B0604020202020204" pitchFamily="34" charset="0"/>
              </a:rPr>
              <a:t>&lt;&amp;X::f&gt;(X{-3}, 1));</a:t>
            </a:r>
          </a:p>
          <a:p>
            <a:pPr marL="0" indent="0">
              <a:buNone/>
            </a:pPr>
            <a:endParaRPr lang="LID4096" sz="1900" dirty="0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80655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45EB3E0-B552-FC94-009C-8A50750D23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56A3599-CFA7-0FE1-3FA7-D7C1D436A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84BD62F-9B3F-0F33-8288-F4F628DB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5693FD9-E573-5004-D9CE-D6AA0E3777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1F94FA-1A08-2133-6472-6F7F1707DC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7CB1545-4D05-FB95-2516-223AA2D759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E9B0F0FA-D846-47A1-16BD-3CC5304E7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sv-SE" sz="4000" dirty="0" err="1">
                <a:solidFill>
                  <a:srgbClr val="FFFFFF"/>
                </a:solidFill>
              </a:rPr>
              <a:t>Pseudocode</a:t>
            </a:r>
            <a:r>
              <a:rPr lang="sv-SE" sz="4000" dirty="0">
                <a:solidFill>
                  <a:srgbClr val="FFFFFF"/>
                </a:solidFill>
              </a:rPr>
              <a:t> for </a:t>
            </a:r>
            <a:r>
              <a:rPr lang="sv-SE" sz="4000" dirty="0" err="1">
                <a:solidFill>
                  <a:srgbClr val="FFFFFF"/>
                </a:solidFill>
              </a:rPr>
              <a:t>member</a:t>
            </a:r>
            <a:r>
              <a:rPr lang="sv-SE" sz="4000" dirty="0">
                <a:solidFill>
                  <a:srgbClr val="FFFFFF"/>
                </a:solidFill>
              </a:rPr>
              <a:t> </a:t>
            </a:r>
            <a:r>
              <a:rPr lang="sv-SE" sz="4000" dirty="0" err="1">
                <a:solidFill>
                  <a:srgbClr val="FFFFFF"/>
                </a:solidFill>
              </a:rPr>
              <a:t>function</a:t>
            </a:r>
            <a:r>
              <a:rPr lang="sv-SE" sz="4000" dirty="0">
                <a:solidFill>
                  <a:srgbClr val="FFFFFF"/>
                </a:solidFill>
              </a:rPr>
              <a:t> </a:t>
            </a:r>
            <a:r>
              <a:rPr lang="sv-SE" sz="4000" dirty="0" err="1">
                <a:solidFill>
                  <a:srgbClr val="FFFFFF"/>
                </a:solidFill>
              </a:rPr>
              <a:t>example</a:t>
            </a:r>
            <a:endParaRPr lang="LID4096" sz="4000" dirty="0">
              <a:solidFill>
                <a:srgbClr val="FFFFFF"/>
              </a:solidFill>
            </a:endParaRP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5D0FBDD2-5B15-F0E5-B0E0-DCED0B338A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885279"/>
            <a:ext cx="9724031" cy="456946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sv-SE" sz="1900" dirty="0" err="1">
                <a:latin typeface="Consolas" panose="020B0609020204030204" pitchFamily="49" charset="0"/>
                <a:cs typeface="Arial" panose="020B0604020202020204" pitchFamily="34" charset="0"/>
              </a:rPr>
              <a:t>struct</a:t>
            </a:r>
            <a:r>
              <a:rPr lang="sv-SE" sz="1900" dirty="0">
                <a:latin typeface="Consolas" panose="020B0609020204030204" pitchFamily="49" charset="0"/>
                <a:cs typeface="Arial" panose="020B0604020202020204" pitchFamily="34" charset="0"/>
              </a:rPr>
              <a:t> X {</a:t>
            </a:r>
          </a:p>
          <a:p>
            <a:pPr marL="0" indent="0">
              <a:buNone/>
            </a:pPr>
            <a:r>
              <a:rPr lang="sv-SE" sz="1900" dirty="0">
                <a:latin typeface="Consolas" panose="020B0609020204030204" pitchFamily="49" charset="0"/>
                <a:cs typeface="Arial" panose="020B0604020202020204" pitchFamily="34" charset="0"/>
              </a:rPr>
              <a:t>    float f(float x) pre(x * m &gt; 0) post(r: r &gt;= 0) {</a:t>
            </a:r>
          </a:p>
          <a:p>
            <a:pPr marL="0" indent="0">
              <a:buNone/>
            </a:pPr>
            <a:r>
              <a:rPr lang="sv-SE" sz="1900" dirty="0">
                <a:latin typeface="Consolas" panose="020B0609020204030204" pitchFamily="49" charset="0"/>
                <a:cs typeface="Arial" panose="020B0604020202020204" pitchFamily="34" charset="0"/>
              </a:rPr>
              <a:t>        </a:t>
            </a:r>
            <a:r>
              <a:rPr lang="sv-SE" sz="1900" dirty="0" err="1">
                <a:latin typeface="Consolas" panose="020B0609020204030204" pitchFamily="49" charset="0"/>
                <a:cs typeface="Arial" panose="020B0604020202020204" pitchFamily="34" charset="0"/>
              </a:rPr>
              <a:t>return</a:t>
            </a:r>
            <a:r>
              <a:rPr lang="sv-SE" sz="1900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sv-SE" sz="1900" dirty="0" err="1">
                <a:latin typeface="Consolas" panose="020B0609020204030204" pitchFamily="49" charset="0"/>
                <a:cs typeface="Arial" panose="020B0604020202020204" pitchFamily="34" charset="0"/>
              </a:rPr>
              <a:t>sqrt</a:t>
            </a:r>
            <a:r>
              <a:rPr lang="sv-SE" sz="1900" dirty="0">
                <a:latin typeface="Consolas" panose="020B0609020204030204" pitchFamily="49" charset="0"/>
                <a:cs typeface="Arial" panose="020B0604020202020204" pitchFamily="34" charset="0"/>
              </a:rPr>
              <a:t>(x * m);</a:t>
            </a:r>
          </a:p>
          <a:p>
            <a:pPr marL="0" indent="0">
              <a:buNone/>
            </a:pPr>
            <a:r>
              <a:rPr lang="sv-SE" sz="1900" dirty="0">
                <a:latin typeface="Consolas" panose="020B0609020204030204" pitchFamily="49" charset="0"/>
                <a:cs typeface="Arial" panose="020B0604020202020204" pitchFamily="34" charset="0"/>
              </a:rPr>
              <a:t>    }</a:t>
            </a:r>
          </a:p>
          <a:p>
            <a:pPr marL="0" indent="0">
              <a:buNone/>
            </a:pPr>
            <a:r>
              <a:rPr lang="sv-SE" sz="1900" dirty="0">
                <a:latin typeface="Consolas" panose="020B0609020204030204" pitchFamily="49" charset="0"/>
                <a:cs typeface="Arial" panose="020B0604020202020204" pitchFamily="34" charset="0"/>
              </a:rPr>
              <a:t>    float m;</a:t>
            </a:r>
          </a:p>
          <a:p>
            <a:pPr marL="0" indent="0">
              <a:buNone/>
            </a:pPr>
            <a:r>
              <a:rPr lang="sv-SE" sz="1900" dirty="0">
                <a:latin typeface="Consolas" panose="020B0609020204030204" pitchFamily="49" charset="0"/>
                <a:cs typeface="Arial" panose="020B0604020202020204" pitchFamily="34" charset="0"/>
              </a:rPr>
              <a:t>};</a:t>
            </a:r>
          </a:p>
          <a:p>
            <a:pPr marL="0" indent="0">
              <a:buNone/>
            </a:pPr>
            <a:endParaRPr lang="sv-SE" sz="1900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sv-SE" sz="1900" dirty="0">
                <a:latin typeface="Consolas" panose="020B0609020204030204" pitchFamily="49" charset="0"/>
                <a:cs typeface="Arial" panose="020B0604020202020204" pitchFamily="34" charset="0"/>
              </a:rPr>
              <a:t>template&lt;&gt; </a:t>
            </a:r>
            <a:r>
              <a:rPr lang="sv-SE" sz="1900" dirty="0" err="1">
                <a:latin typeface="Consolas" panose="020B0609020204030204" pitchFamily="49" charset="0"/>
                <a:cs typeface="Arial" panose="020B0604020202020204" pitchFamily="34" charset="0"/>
              </a:rPr>
              <a:t>bool</a:t>
            </a:r>
            <a:r>
              <a:rPr lang="sv-SE" sz="1900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sv-SE" sz="1900" dirty="0" err="1">
                <a:latin typeface="Consolas" panose="020B0609020204030204" pitchFamily="49" charset="0"/>
                <a:cs typeface="Arial" panose="020B0604020202020204" pitchFamily="34" charset="0"/>
              </a:rPr>
              <a:t>check_precondition</a:t>
            </a:r>
            <a:r>
              <a:rPr lang="sv-SE" sz="1900" dirty="0">
                <a:latin typeface="Consolas" panose="020B0609020204030204" pitchFamily="49" charset="0"/>
                <a:cs typeface="Arial" panose="020B0604020202020204" pitchFamily="34" charset="0"/>
              </a:rPr>
              <a:t>&lt;&amp;X::f&gt;(X&amp; </a:t>
            </a:r>
            <a:r>
              <a:rPr lang="sv-SE" sz="1900" dirty="0" err="1">
                <a:latin typeface="Consolas" panose="020B0609020204030204" pitchFamily="49" charset="0"/>
                <a:cs typeface="Arial" panose="020B0604020202020204" pitchFamily="34" charset="0"/>
              </a:rPr>
              <a:t>obj</a:t>
            </a:r>
            <a:r>
              <a:rPr lang="sv-SE" sz="1900" dirty="0">
                <a:latin typeface="Consolas" panose="020B0609020204030204" pitchFamily="49" charset="0"/>
                <a:cs typeface="Arial" panose="020B0604020202020204" pitchFamily="34" charset="0"/>
              </a:rPr>
              <a:t>, float x) {</a:t>
            </a:r>
          </a:p>
          <a:p>
            <a:pPr marL="0" indent="0">
              <a:buNone/>
            </a:pPr>
            <a:r>
              <a:rPr lang="sv-SE" sz="1900" dirty="0">
                <a:latin typeface="Consolas" panose="020B0609020204030204" pitchFamily="49" charset="0"/>
                <a:cs typeface="Arial" panose="020B0604020202020204" pitchFamily="34" charset="0"/>
              </a:rPr>
              <a:t>    </a:t>
            </a:r>
            <a:r>
              <a:rPr lang="sv-SE" sz="1900" dirty="0" err="1">
                <a:latin typeface="Consolas" panose="020B0609020204030204" pitchFamily="49" charset="0"/>
                <a:cs typeface="Arial" panose="020B0604020202020204" pitchFamily="34" charset="0"/>
              </a:rPr>
              <a:t>return</a:t>
            </a:r>
            <a:r>
              <a:rPr lang="sv-SE" sz="1900" dirty="0">
                <a:latin typeface="Consolas" panose="020B0609020204030204" pitchFamily="49" charset="0"/>
                <a:cs typeface="Arial" panose="020B0604020202020204" pitchFamily="34" charset="0"/>
              </a:rPr>
              <a:t> x * </a:t>
            </a:r>
            <a:r>
              <a:rPr lang="sv-SE" sz="1900" b="1" dirty="0" err="1">
                <a:latin typeface="Consolas" panose="020B0609020204030204" pitchFamily="49" charset="0"/>
                <a:cs typeface="Arial" panose="020B0604020202020204" pitchFamily="34" charset="0"/>
              </a:rPr>
              <a:t>obj.m</a:t>
            </a:r>
            <a:r>
              <a:rPr lang="sv-SE" sz="1900" dirty="0">
                <a:latin typeface="Consolas" panose="020B0609020204030204" pitchFamily="49" charset="0"/>
                <a:cs typeface="Arial" panose="020B0604020202020204" pitchFamily="34" charset="0"/>
              </a:rPr>
              <a:t> &gt; 0;</a:t>
            </a:r>
            <a:br>
              <a:rPr lang="sv-SE" sz="1900" dirty="0">
                <a:latin typeface="Consolas" panose="020B0609020204030204" pitchFamily="49" charset="0"/>
                <a:cs typeface="Arial" panose="020B0604020202020204" pitchFamily="34" charset="0"/>
              </a:rPr>
            </a:br>
            <a:r>
              <a:rPr lang="sv-SE" sz="1900" dirty="0">
                <a:latin typeface="Consolas" panose="020B0609020204030204" pitchFamily="49" charset="0"/>
                <a:cs typeface="Arial" panose="020B0604020202020204" pitchFamily="34" charset="0"/>
              </a:rPr>
              <a:t>}</a:t>
            </a:r>
            <a:br>
              <a:rPr lang="sv-SE" sz="1900" dirty="0">
                <a:latin typeface="Consolas" panose="020B0609020204030204" pitchFamily="49" charset="0"/>
                <a:cs typeface="Arial" panose="020B0604020202020204" pitchFamily="34" charset="0"/>
              </a:rPr>
            </a:br>
            <a:endParaRPr lang="sv-SE" sz="1900" dirty="0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C3982F6-4697-E0C3-618D-EBD71FD9CF21}"/>
              </a:ext>
            </a:extLst>
          </p:cNvPr>
          <p:cNvSpPr/>
          <p:nvPr/>
        </p:nvSpPr>
        <p:spPr>
          <a:xfrm>
            <a:off x="1215390" y="2171700"/>
            <a:ext cx="7520940" cy="240792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566190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30691</TotalTime>
  <Words>901</Words>
  <Application>Microsoft Office PowerPoint</Application>
  <PresentationFormat>Widescreen</PresentationFormat>
  <Paragraphs>112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Consolas</vt:lpstr>
      <vt:lpstr>Office-tema</vt:lpstr>
      <vt:lpstr>P3183R1</vt:lpstr>
      <vt:lpstr>Motivation</vt:lpstr>
      <vt:lpstr>Proposed solution</vt:lpstr>
      <vt:lpstr>Advantages</vt:lpstr>
      <vt:lpstr>Proposed check functions</vt:lpstr>
      <vt:lpstr>Examples</vt:lpstr>
      <vt:lpstr>Pseudocode for examples</vt:lpstr>
      <vt:lpstr>Member function example</vt:lpstr>
      <vt:lpstr>Pseudocode for member function example</vt:lpstr>
      <vt:lpstr>Overloaded functions</vt:lpstr>
      <vt:lpstr>P3312 on a slide</vt:lpstr>
      <vt:lpstr>Checking virtual function contracts</vt:lpstr>
      <vt:lpstr>Checking function template contracts</vt:lpstr>
      <vt:lpstr>Future directions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P2667R0++</dc:title>
  <dc:creator>Bengt Gustafsson</dc:creator>
  <cp:lastModifiedBy>Bengt Gustafsson</cp:lastModifiedBy>
  <cp:revision>39</cp:revision>
  <dcterms:created xsi:type="dcterms:W3CDTF">2022-11-10T03:32:43Z</dcterms:created>
  <dcterms:modified xsi:type="dcterms:W3CDTF">2024-12-12T16:00:28Z</dcterms:modified>
</cp:coreProperties>
</file>