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7" r:id="rId3"/>
    <p:sldId id="318" r:id="rId4"/>
    <p:sldId id="329" r:id="rId5"/>
    <p:sldId id="325" r:id="rId6"/>
    <p:sldId id="319" r:id="rId7"/>
    <p:sldId id="336" r:id="rId8"/>
    <p:sldId id="330" r:id="rId9"/>
    <p:sldId id="320" r:id="rId10"/>
    <p:sldId id="323" r:id="rId11"/>
    <p:sldId id="321" r:id="rId12"/>
    <p:sldId id="322" r:id="rId13"/>
    <p:sldId id="331" r:id="rId14"/>
    <p:sldId id="333" r:id="rId15"/>
    <p:sldId id="332" r:id="rId16"/>
    <p:sldId id="334" r:id="rId17"/>
    <p:sldId id="335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268C5A-54D9-E3CB-E799-B6F01C5C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A28EC-9881-8F67-4723-94A02701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20C29E-CD2A-2557-1055-BB374253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97E124-108B-67D4-3EB9-4D6E73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A1EE71-6F04-CECC-F896-FA917B0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19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C91605-CB80-898F-3C1E-0F5063D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546FB5-8594-A7BB-3CB9-84D917B6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0EC852-45ED-FEC4-8B5E-38BC62D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DB9FDD-D320-4628-0D66-3B3E629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6C29A0-166A-01AF-1287-73B6615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52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DDC737B-863D-2EE3-6519-F2DC3632D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2F86CDE-BD0D-120D-191D-1B622CE0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8F88CD-04B4-A968-396E-5F4B0C31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6E68AB-5BBF-3018-F5EE-7997B4B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4CC8A1-EAE8-3FD2-C4CB-168BF077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2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36F278-0610-445D-3C79-B42EC60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DD0BF-9346-D448-0103-7CE723B5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2A3E54-EEE8-9962-5E51-B7080DA1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42511D-D4D8-A1F1-66F8-6549326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833E3-4840-033F-E893-19C7D1D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208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F2DF4-1F6C-0181-B667-19740B3F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83E4EF-CD2D-2BE6-72AB-D4781B3E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33212B-C3CD-F1D5-8445-14024BBC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8D087-74E4-2DFD-91F8-46D72D77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6390B1-CCDB-BE9A-B58F-5023724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54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A3E76F-C9FF-F86C-CBE7-026B174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D4C50E-2128-3FEE-D4CF-0ED54C81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43D267E-14E5-C35A-59CC-D949B31A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BE3B2A-DBD0-11C5-6A13-3F90389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BB955E-FFAF-0743-7500-DA22476E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2F7D9A-994D-D379-F386-9DCD0C9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380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ABC944-A4BD-695C-0417-319F15E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77B09-9E92-BD8D-DDA1-5733D148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8F8F1A-CD01-2A41-1C21-CD0482E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D929A4A-CB23-9DA0-A191-A1CEE449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39CEDC7-8507-BD76-21F4-D6FB4BEC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EAE6D59-9CDB-B13F-1591-F4FF9B2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21D084-453D-3324-11F7-136DC15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20A16EF-7985-93F7-F6FC-B413FE3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471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DB6AC-3EF3-A2E6-6B76-50DB18C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74BA82-3A02-2B23-319D-ED962A3A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6B0847-2682-9F29-AF25-A3519FB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638706-D0DB-AD33-D259-580391F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9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16FEF66-6A84-C1C7-AE27-AB8C2F66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1550E44-E210-A469-EEF8-034BEC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FF95A97-D0B1-ED7F-DBE1-86ACC27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02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08613-8D46-1AA1-D388-EC85667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A569E6-65A5-6664-AFBF-C8D0F9C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A2408B-A7F8-C004-6CD8-26773D72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600F2C-EAE7-2E42-3C4B-99639E5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8405A52-7796-1C56-FBFE-19DA3781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81273C-45E0-89D1-166C-2EE4A937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233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FBB47D-93C4-6911-7C75-A91F79D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C11B54C-A67F-1D10-08F7-61779C8A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6CD3814-6906-9CFE-FB3E-A8307D08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987955-C352-AD15-38AE-D978B9F1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1F07DE-93D3-32F5-BB15-73C0EFFD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40D98B-D165-BD4E-BEC3-C482A7C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4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6450F09-9148-5517-7019-A00BD9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F4FC55-11E6-7837-EC5A-BE004C5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F04EB71-25D7-658A-F00D-8F7A701D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323B-F87A-4672-A549-64FE5C3369CD}" type="datetimeFigureOut">
              <a:rPr lang="LID4096" smtClean="0"/>
              <a:t>06/17/2024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7D9651-43BA-897B-857E-C092E9F4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FCDA08-9639-EB64-158E-E518406A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66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P3298R0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/>
              <a:t>Implicit </a:t>
            </a:r>
            <a:r>
              <a:rPr lang="sv-SE" sz="3200" dirty="0" err="1"/>
              <a:t>user-defined</a:t>
            </a:r>
            <a:r>
              <a:rPr lang="sv-SE" sz="3200" dirty="0"/>
              <a:t> </a:t>
            </a:r>
            <a:r>
              <a:rPr lang="sv-SE" sz="3200" dirty="0" err="1"/>
              <a:t>conversion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endParaRPr lang="sv-SE" sz="3200" dirty="0"/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 err="1"/>
              <a:t>St</a:t>
            </a:r>
            <a:r>
              <a:rPr lang="sv-SE" sz="3200" dirty="0"/>
              <a:t> Louis – June 2024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10565477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Less </a:t>
            </a:r>
            <a:r>
              <a:rPr lang="sv-SE" sz="4000" dirty="0" err="1">
                <a:solidFill>
                  <a:srgbClr val="FFFFFF"/>
                </a:solidFill>
              </a:rPr>
              <a:t>obvious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results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8538"/>
            <a:ext cx="9724031" cy="4569462"/>
          </a:xfrm>
        </p:spPr>
        <p:txBody>
          <a:bodyPr anchor="ctr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ICFs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Inheritance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and ICFs mix as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multiple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inheritance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ICFs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subclasses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avoidance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compilation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Pointer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conversion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cause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dangling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sv-SE" sz="3200" i="1" dirty="0" err="1">
                <a:solidFill>
                  <a:prstClr val="black"/>
                </a:solidFill>
                <a:latin typeface="Calibri" panose="020F0502020204030204"/>
              </a:rPr>
              <a:t>forbidden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sv-SE" sz="3200" b="1" dirty="0">
                <a:solidFill>
                  <a:prstClr val="black"/>
                </a:solidFill>
                <a:latin typeface="Calibri" panose="020F0502020204030204"/>
              </a:rPr>
              <a:t>Implicit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only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reserved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word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followed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by </a:t>
            </a:r>
            <a:r>
              <a:rPr lang="sv-SE" sz="3200" b="1" dirty="0">
                <a:solidFill>
                  <a:prstClr val="black"/>
                </a:solidFill>
                <a:latin typeface="Calibri" panose="020F0502020204030204"/>
              </a:rPr>
              <a:t>operator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Use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b="1" dirty="0" err="1">
                <a:solidFill>
                  <a:prstClr val="black"/>
                </a:solidFill>
                <a:latin typeface="Calibri" panose="020F0502020204030204"/>
              </a:rPr>
              <a:t>static_cast</a:t>
            </a:r>
            <a:r>
              <a:rPr lang="sv-SE" sz="3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to call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hidden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i="1" dirty="0" err="1">
                <a:solidFill>
                  <a:prstClr val="black"/>
                </a:solidFill>
                <a:latin typeface="Calibri" panose="020F0502020204030204"/>
              </a:rPr>
              <a:t>virtual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member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can’t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overridden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No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downcasting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from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Value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Handle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endParaRPr lang="sv-SE" sz="3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65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Design </a:t>
            </a:r>
            <a:r>
              <a:rPr lang="sv-SE" sz="4000" dirty="0" err="1">
                <a:solidFill>
                  <a:srgbClr val="FFFFFF"/>
                </a:solidFill>
              </a:rPr>
              <a:t>decisions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75060"/>
            <a:ext cx="9724031" cy="4569462"/>
          </a:xfrm>
        </p:spPr>
        <p:txBody>
          <a:bodyPr anchor="ctr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from an implicit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conversion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fundamental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final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Virtual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bases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not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accessible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there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two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subobjects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pointers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cumbersome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Incomplete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nested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classes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returned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by ICFs.</a:t>
            </a:r>
          </a:p>
          <a:p>
            <a:pPr>
              <a:defRPr/>
            </a:pPr>
            <a:r>
              <a:rPr lang="sv-SE" sz="3200" b="1" dirty="0" err="1">
                <a:solidFill>
                  <a:prstClr val="black"/>
                </a:solidFill>
                <a:latin typeface="Calibri" panose="020F0502020204030204"/>
              </a:rPr>
              <a:t>sizeof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sv-SE" sz="3200" b="1" dirty="0" err="1">
                <a:solidFill>
                  <a:prstClr val="black"/>
                </a:solidFill>
                <a:latin typeface="Calibri" panose="020F0502020204030204"/>
              </a:rPr>
              <a:t>alignof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Handle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independent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Value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type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Handle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not access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protected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members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Value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ICFs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virtual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68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10474037" cy="4245265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Proxy-</a:t>
            </a:r>
            <a:r>
              <a:rPr kumimoji="0" lang="sv-SE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</a:t>
            </a:r>
            <a:r>
              <a:rPr kumimoji="0" lang="sv-S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vector</a:t>
            </a:r>
            <a:r>
              <a:rPr kumimoji="0" lang="sv-S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sv-SE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bool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&gt;, 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simd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, f-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literals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. *</a:t>
            </a:r>
            <a:endParaRPr kumimoji="0" lang="sv-SE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Laz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y 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wrapper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 to 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use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value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maybe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needed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</a:t>
            </a:r>
            <a:r>
              <a:rPr kumimoji="0" lang="sv-SE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nullable</a:t>
            </a:r>
            <a:r>
              <a:rPr kumimoji="0" lang="sv-S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smart pointers (</a:t>
            </a:r>
            <a:r>
              <a:rPr kumimoji="0" lang="sv-SE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aka</a:t>
            </a:r>
            <a:r>
              <a:rPr kumimoji="0" lang="sv-S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smart </a:t>
            </a:r>
            <a:r>
              <a:rPr kumimoji="0" lang="sv-SE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</a:t>
            </a:r>
            <a:r>
              <a:rPr kumimoji="0" lang="sv-S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/>
              <a:t>* Works best with N4035++. (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using auto = T;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498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: </a:t>
            </a:r>
            <a:r>
              <a:rPr lang="sv-SE" sz="4000" dirty="0" err="1">
                <a:solidFill>
                  <a:srgbClr val="FFFFFF"/>
                </a:solidFill>
              </a:rPr>
              <a:t>simd</a:t>
            </a:r>
            <a:r>
              <a:rPr lang="sv-SE" sz="4000" dirty="0">
                <a:solidFill>
                  <a:srgbClr val="FFFFFF"/>
                </a:solidFill>
              </a:rPr>
              <a:t> element </a:t>
            </a:r>
            <a:r>
              <a:rPr lang="sv-SE" sz="4000" dirty="0" err="1">
                <a:solidFill>
                  <a:srgbClr val="FFFFFF"/>
                </a:solidFill>
              </a:rPr>
              <a:t>reference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T,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auto = T;                    // </a:t>
            </a:r>
            <a:r>
              <a:rPr lang="sv-SE" sz="1800" b="1" dirty="0">
                <a:latin typeface="Arial" panose="020B0604020202020204" pitchFamily="34" charset="0"/>
                <a:cs typeface="Arial" panose="020B0604020202020204" pitchFamily="34" charset="0"/>
              </a:rPr>
              <a:t>N4035++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auto&amp; =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    // </a:t>
            </a:r>
            <a:r>
              <a:rPr lang="sv-SE" sz="1800" b="1" dirty="0">
                <a:latin typeface="Arial" panose="020B0604020202020204" pitchFamily="34" charset="0"/>
                <a:cs typeface="Arial" panose="020B0604020202020204" pitchFamily="34" charset="0"/>
              </a:rPr>
              <a:t>N4035++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&amp; s,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ix) :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(s),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m_ix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(ix),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m_simd.get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(ix)) {}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~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m_simd.set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m_ix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); 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operator T&amp;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m_ix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T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};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&lt;float&gt; x;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x[3] += 3.14f;		// Works. += is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on float.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= x[3];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is a float.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*= 2;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auto&amp;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= x[1];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&lt;float&gt;::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-= 2.717f;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x[1]</a:t>
            </a:r>
            <a:endParaRPr lang="LID4096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1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: f-</a:t>
            </a:r>
            <a:r>
              <a:rPr lang="sv-SE" sz="4000" dirty="0" err="1">
                <a:solidFill>
                  <a:srgbClr val="FFFFFF"/>
                </a:solidFill>
              </a:rPr>
              <a:t>literals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without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performance</a:t>
            </a:r>
            <a:r>
              <a:rPr lang="sv-SE" sz="4000" dirty="0">
                <a:solidFill>
                  <a:srgbClr val="FFFFFF"/>
                </a:solidFill>
              </a:rPr>
              <a:t> loss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0768"/>
            <a:ext cx="9724031" cy="497646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formatted_string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auto =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::string;		// </a:t>
            </a:r>
            <a:r>
              <a:rPr lang="sv-SE" sz="1800" b="1" dirty="0">
                <a:latin typeface="Arial" panose="020B0604020202020204" pitchFamily="34" charset="0"/>
                <a:cs typeface="Arial" panose="020B0604020202020204" pitchFamily="34" charset="0"/>
              </a:rPr>
              <a:t>N4035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formatted_string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basic_format_string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&lt;char, Args...&gt;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fmt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, Args&amp;&amp;... args) : 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m_fmt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fmt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m_args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make_format_args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::forward&lt;Args&gt;(args)...)) {}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::string()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vformat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m_fmt.get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m_args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basic_format_string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, Args...&gt;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m_fmt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decltype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make_format_args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declval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&lt;Args&gt;()...))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m_args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sv-S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a = 17;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auto s =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f”Value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is {a}”;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vformat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::string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f”Value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is {a}”);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a new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89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: </a:t>
            </a:r>
            <a:r>
              <a:rPr lang="sv-SE" sz="4000" dirty="0" err="1">
                <a:solidFill>
                  <a:srgbClr val="FFFFFF"/>
                </a:solidFill>
              </a:rPr>
              <a:t>lazy</a:t>
            </a:r>
            <a:r>
              <a:rPr lang="sv-SE" sz="4000" dirty="0">
                <a:solidFill>
                  <a:srgbClr val="FFFFFF"/>
                </a:solidFill>
              </a:rPr>
              <a:t> argument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0768"/>
            <a:ext cx="10610492" cy="497646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F&gt;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lazy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lazy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(F f) :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m_func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(f)) {}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operator auto&amp;() {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(!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m_value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m_value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m_func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m_value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F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m_func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decltype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())&gt;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m_value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runIf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(auto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 { 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unaware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Lazy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arguments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unlikely_event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()) 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obj.raise_alarm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();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the alarm has to be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sounded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Lazy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= &amp;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createObjectSlowly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 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b="1" dirty="0">
                <a:latin typeface="Arial" panose="020B0604020202020204" pitchFamily="34" charset="0"/>
                <a:cs typeface="Arial" panose="020B0604020202020204" pitchFamily="34" charset="0"/>
              </a:rPr>
              <a:t>P3312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overloaded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or a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runIf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);				// Calls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createObjectSlowly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raise_alarm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94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: smart </a:t>
            </a:r>
            <a:r>
              <a:rPr lang="sv-SE" sz="4000" dirty="0" err="1">
                <a:solidFill>
                  <a:srgbClr val="FFFFFF"/>
                </a:solidFill>
              </a:rPr>
              <a:t>references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0768"/>
            <a:ext cx="10610492" cy="4976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PTR&gt;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universal_ref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value_type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pointer_traits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&lt;PTR&gt;::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element_type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universal_ref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 = default;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from the pointer-like,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must not be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universal_ref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PTR&amp;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sv-SE" sz="1800" b="1" dirty="0">
                <a:latin typeface="Arial" panose="020B0604020202020204" pitchFamily="34" charset="0"/>
                <a:cs typeface="Arial" panose="020B0604020202020204" pitchFamily="34" charset="0"/>
              </a:rPr>
              <a:t>pre (</a:t>
            </a:r>
            <a:r>
              <a:rPr lang="sv-S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 {}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universal_ref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(PTR&amp;&amp;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sv-SE" sz="1800" b="1" dirty="0">
                <a:latin typeface="Arial" panose="020B0604020202020204" pitchFamily="34" charset="0"/>
                <a:cs typeface="Arial" panose="020B0604020202020204" pitchFamily="34" charset="0"/>
              </a:rPr>
              <a:t>pre (</a:t>
            </a:r>
            <a:r>
              <a:rPr lang="sv-S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)) {}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conversions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the operator.()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value_type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&amp;() &amp;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value_type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&amp;()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&amp;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value_type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 &amp;&amp;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(*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); }        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not for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PTR&amp;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unwrap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universal_ref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src.m_ptr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PTR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unwrap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universal_ref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src.m_ptr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); }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PTR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0070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: smart </a:t>
            </a:r>
            <a:r>
              <a:rPr lang="sv-SE" sz="4000" dirty="0" err="1">
                <a:solidFill>
                  <a:srgbClr val="FFFFFF"/>
                </a:solidFill>
              </a:rPr>
              <a:t>references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0768"/>
            <a:ext cx="10610492" cy="4976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3200" dirty="0" err="1">
                <a:cs typeface="Arial" panose="020B0604020202020204" pitchFamily="34" charset="0"/>
              </a:rPr>
              <a:t>Many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aspecs</a:t>
            </a:r>
            <a:r>
              <a:rPr lang="sv-SE" sz="3200" dirty="0">
                <a:cs typeface="Arial" panose="020B0604020202020204" pitchFamily="34" charset="0"/>
              </a:rPr>
              <a:t> to </a:t>
            </a:r>
            <a:r>
              <a:rPr lang="sv-SE" sz="3200" dirty="0" err="1">
                <a:cs typeface="Arial" panose="020B0604020202020204" pitchFamily="34" charset="0"/>
              </a:rPr>
              <a:t>consider</a:t>
            </a:r>
            <a:r>
              <a:rPr lang="sv-SE" sz="3200" dirty="0">
                <a:cs typeface="Arial" panose="020B0604020202020204" pitchFamily="34" charset="0"/>
              </a:rPr>
              <a:t> for </a:t>
            </a:r>
            <a:r>
              <a:rPr lang="sv-SE" sz="3200" dirty="0" err="1">
                <a:cs typeface="Arial" panose="020B0604020202020204" pitchFamily="34" charset="0"/>
              </a:rPr>
              <a:t>universal_ref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  <a:p>
            <a:r>
              <a:rPr lang="sv-SE" sz="3200" dirty="0" err="1">
                <a:cs typeface="Arial" panose="020B0604020202020204" pitchFamily="34" charset="0"/>
              </a:rPr>
              <a:t>Maybe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disallow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move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of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universal_ref</a:t>
            </a:r>
            <a:r>
              <a:rPr lang="sv-SE" sz="3200" dirty="0">
                <a:cs typeface="Arial" panose="020B0604020202020204" pitchFamily="34" charset="0"/>
              </a:rPr>
              <a:t> to </a:t>
            </a:r>
            <a:r>
              <a:rPr lang="sv-SE" sz="3200" dirty="0" err="1">
                <a:cs typeface="Arial" panose="020B0604020202020204" pitchFamily="34" charset="0"/>
              </a:rPr>
              <a:t>avoid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empty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state</a:t>
            </a:r>
            <a:r>
              <a:rPr lang="sv-SE" sz="3200" dirty="0">
                <a:cs typeface="Arial" panose="020B0604020202020204" pitchFamily="34" charset="0"/>
              </a:rPr>
              <a:t>. </a:t>
            </a:r>
            <a:r>
              <a:rPr lang="sv-SE" sz="3200" dirty="0" err="1">
                <a:cs typeface="Arial" panose="020B0604020202020204" pitchFamily="34" charset="0"/>
              </a:rPr>
              <a:t>This</a:t>
            </a:r>
            <a:r>
              <a:rPr lang="sv-SE" sz="3200" dirty="0">
                <a:cs typeface="Arial" panose="020B0604020202020204" pitchFamily="34" charset="0"/>
              </a:rPr>
              <a:t> makes </a:t>
            </a:r>
            <a:r>
              <a:rPr lang="sv-SE" sz="3200" dirty="0" err="1">
                <a:cs typeface="Arial" panose="020B0604020202020204" pitchFamily="34" charset="0"/>
              </a:rPr>
              <a:t>unique_ptr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specializations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unmovable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  <a:p>
            <a:r>
              <a:rPr lang="sv-SE" sz="3200" dirty="0" err="1">
                <a:cs typeface="Arial" panose="020B0604020202020204" pitchFamily="34" charset="0"/>
              </a:rPr>
              <a:t>Then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users</a:t>
            </a:r>
            <a:r>
              <a:rPr lang="sv-SE" sz="3200" dirty="0">
                <a:cs typeface="Arial" panose="020B0604020202020204" pitchFamily="34" charset="0"/>
              </a:rPr>
              <a:t> must do </a:t>
            </a:r>
            <a:r>
              <a:rPr lang="sv-SE" sz="3200" dirty="0" err="1">
                <a:cs typeface="Arial" panose="020B0604020202020204" pitchFamily="34" charset="0"/>
              </a:rPr>
              <a:t>unwrap</a:t>
            </a:r>
            <a:r>
              <a:rPr lang="sv-SE" sz="3200" dirty="0">
                <a:cs typeface="Arial" panose="020B0604020202020204" pitchFamily="34" charset="0"/>
              </a:rPr>
              <a:t>(</a:t>
            </a:r>
            <a:r>
              <a:rPr lang="sv-SE" sz="3200" dirty="0" err="1">
                <a:cs typeface="Arial" panose="020B0604020202020204" pitchFamily="34" charset="0"/>
              </a:rPr>
              <a:t>std</a:t>
            </a:r>
            <a:r>
              <a:rPr lang="sv-SE" sz="3200" dirty="0">
                <a:cs typeface="Arial" panose="020B0604020202020204" pitchFamily="34" charset="0"/>
              </a:rPr>
              <a:t>::</a:t>
            </a:r>
            <a:r>
              <a:rPr lang="sv-SE" sz="3200" dirty="0" err="1">
                <a:cs typeface="Arial" panose="020B0604020202020204" pitchFamily="34" charset="0"/>
              </a:rPr>
              <a:t>move</a:t>
            </a:r>
            <a:r>
              <a:rPr lang="sv-SE" sz="3200" dirty="0">
                <a:cs typeface="Arial" panose="020B0604020202020204" pitchFamily="34" charset="0"/>
              </a:rPr>
              <a:t>(</a:t>
            </a:r>
            <a:r>
              <a:rPr lang="sv-SE" sz="3200" dirty="0" err="1">
                <a:cs typeface="Arial" panose="020B0604020202020204" pitchFamily="34" charset="0"/>
              </a:rPr>
              <a:t>src</a:t>
            </a:r>
            <a:r>
              <a:rPr lang="sv-SE" sz="3200" dirty="0">
                <a:cs typeface="Arial" panose="020B0604020202020204" pitchFamily="34" charset="0"/>
              </a:rPr>
              <a:t>)) to get </a:t>
            </a:r>
            <a:r>
              <a:rPr lang="sv-SE" sz="3200" dirty="0" err="1">
                <a:cs typeface="Arial" panose="020B0604020202020204" pitchFamily="34" charset="0"/>
              </a:rPr>
              <a:t>unique_ptr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  <a:p>
            <a:r>
              <a:rPr lang="sv-SE" sz="3200" dirty="0" err="1">
                <a:cs typeface="Arial" panose="020B0604020202020204" pitchFamily="34" charset="0"/>
              </a:rPr>
              <a:t>Please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don’t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standardize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std</a:t>
            </a:r>
            <a:r>
              <a:rPr lang="sv-SE" sz="3200" dirty="0">
                <a:cs typeface="Arial" panose="020B0604020202020204" pitchFamily="34" charset="0"/>
              </a:rPr>
              <a:t>::</a:t>
            </a:r>
            <a:r>
              <a:rPr lang="sv-SE" sz="3200" dirty="0" err="1">
                <a:cs typeface="Arial" panose="020B0604020202020204" pitchFamily="34" charset="0"/>
              </a:rPr>
              <a:t>polymorphic</a:t>
            </a:r>
            <a:r>
              <a:rPr lang="sv-SE" sz="3200" dirty="0">
                <a:cs typeface="Arial" panose="020B0604020202020204" pitchFamily="34" charset="0"/>
              </a:rPr>
              <a:t> and </a:t>
            </a:r>
            <a:r>
              <a:rPr lang="sv-SE" sz="3200" dirty="0" err="1">
                <a:cs typeface="Arial" panose="020B0604020202020204" pitchFamily="34" charset="0"/>
              </a:rPr>
              <a:t>std</a:t>
            </a:r>
            <a:r>
              <a:rPr lang="sv-SE" sz="3200" dirty="0">
                <a:cs typeface="Arial" panose="020B0604020202020204" pitchFamily="34" charset="0"/>
              </a:rPr>
              <a:t>::</a:t>
            </a:r>
            <a:r>
              <a:rPr lang="sv-SE" sz="3200" dirty="0" err="1">
                <a:cs typeface="Arial" panose="020B0604020202020204" pitchFamily="34" charset="0"/>
              </a:rPr>
              <a:t>indirect</a:t>
            </a:r>
            <a:r>
              <a:rPr lang="sv-SE" sz="3200" dirty="0">
                <a:cs typeface="Arial" panose="020B0604020202020204" pitchFamily="34" charset="0"/>
              </a:rPr>
              <a:t> as ”pseudo </a:t>
            </a:r>
            <a:r>
              <a:rPr lang="sv-SE" sz="3200" dirty="0" err="1">
                <a:cs typeface="Arial" panose="020B0604020202020204" pitchFamily="34" charset="0"/>
              </a:rPr>
              <a:t>references</a:t>
            </a:r>
            <a:r>
              <a:rPr lang="sv-SE" sz="3200" dirty="0">
                <a:cs typeface="Arial" panose="020B0604020202020204" pitchFamily="34" charset="0"/>
              </a:rPr>
              <a:t>”. </a:t>
            </a:r>
            <a:r>
              <a:rPr lang="sv-SE" sz="3200" dirty="0" err="1">
                <a:cs typeface="Arial" panose="020B0604020202020204" pitchFamily="34" charset="0"/>
              </a:rPr>
              <a:t>Standardize</a:t>
            </a:r>
            <a:r>
              <a:rPr lang="sv-SE" sz="3200" dirty="0">
                <a:cs typeface="Arial" panose="020B0604020202020204" pitchFamily="34" charset="0"/>
              </a:rPr>
              <a:t> as </a:t>
            </a:r>
            <a:r>
              <a:rPr lang="sv-SE" sz="3200" dirty="0" err="1">
                <a:cs typeface="Arial" panose="020B0604020202020204" pitchFamily="34" charset="0"/>
              </a:rPr>
              <a:t>cloning_ptr</a:t>
            </a:r>
            <a:r>
              <a:rPr lang="sv-SE" sz="3200" dirty="0">
                <a:cs typeface="Arial" panose="020B0604020202020204" pitchFamily="34" charset="0"/>
              </a:rPr>
              <a:t> and </a:t>
            </a:r>
            <a:r>
              <a:rPr lang="sv-SE" sz="3200" dirty="0" err="1">
                <a:cs typeface="Arial" panose="020B0604020202020204" pitchFamily="34" charset="0"/>
              </a:rPr>
              <a:t>add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wrapper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48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 err="1"/>
              <a:t>History</a:t>
            </a:r>
            <a:endParaRPr lang="sv-SE" sz="3200" dirty="0"/>
          </a:p>
          <a:p>
            <a:r>
              <a:rPr lang="sv-SE" sz="3200" dirty="0" err="1"/>
              <a:t>Proposed</a:t>
            </a:r>
            <a:r>
              <a:rPr lang="sv-SE" sz="3200" dirty="0"/>
              <a:t> solution</a:t>
            </a:r>
          </a:p>
          <a:p>
            <a:r>
              <a:rPr lang="sv-SE" sz="3200" dirty="0" err="1"/>
              <a:t>Resulting</a:t>
            </a:r>
            <a:r>
              <a:rPr lang="sv-SE" sz="3200" dirty="0"/>
              <a:t> </a:t>
            </a:r>
            <a:r>
              <a:rPr lang="sv-SE" sz="3200" dirty="0" err="1"/>
              <a:t>behavior</a:t>
            </a:r>
            <a:endParaRPr lang="sv-SE" sz="3200" dirty="0"/>
          </a:p>
          <a:p>
            <a:r>
              <a:rPr lang="sv-SE" sz="3200" dirty="0"/>
              <a:t>Design </a:t>
            </a:r>
            <a:r>
              <a:rPr lang="sv-SE" sz="3200" dirty="0" err="1"/>
              <a:t>decisions</a:t>
            </a:r>
            <a:endParaRPr lang="sv-SE" sz="3200" dirty="0"/>
          </a:p>
          <a:p>
            <a:r>
              <a:rPr lang="sv-SE" sz="3200" dirty="0" err="1"/>
              <a:t>Examples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678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6618"/>
            <a:ext cx="9724031" cy="4526843"/>
          </a:xfrm>
        </p:spPr>
        <p:txBody>
          <a:bodyPr anchor="ctr">
            <a:normAutofit fontScale="92500" lnSpcReduction="10000"/>
          </a:bodyPr>
          <a:lstStyle/>
          <a:p>
            <a:endParaRPr lang="sv-SE" sz="3500" dirty="0"/>
          </a:p>
          <a:p>
            <a:r>
              <a:rPr lang="sv-SE" sz="3200" dirty="0"/>
              <a:t>operator.() has </a:t>
            </a:r>
            <a:r>
              <a:rPr lang="sv-SE" sz="3200" dirty="0" err="1"/>
              <a:t>been</a:t>
            </a:r>
            <a:r>
              <a:rPr lang="sv-SE" sz="3200" dirty="0"/>
              <a:t> a </a:t>
            </a:r>
            <a:r>
              <a:rPr lang="sv-SE" sz="3200" dirty="0" err="1"/>
              <a:t>requested</a:t>
            </a:r>
            <a:r>
              <a:rPr lang="sv-SE" sz="3200" dirty="0"/>
              <a:t> feature for </a:t>
            </a:r>
            <a:r>
              <a:rPr lang="sv-SE" sz="3200" dirty="0" err="1"/>
              <a:t>very</a:t>
            </a:r>
            <a:r>
              <a:rPr lang="sv-SE" sz="3200" dirty="0"/>
              <a:t> long.</a:t>
            </a:r>
          </a:p>
          <a:p>
            <a:r>
              <a:rPr lang="sv-SE" sz="3200" dirty="0"/>
              <a:t>To make </a:t>
            </a:r>
            <a:r>
              <a:rPr lang="sv-SE" sz="3200" dirty="0" err="1"/>
              <a:t>proxy</a:t>
            </a:r>
            <a:r>
              <a:rPr lang="sv-SE" sz="3200" dirty="0"/>
              <a:t> </a:t>
            </a:r>
            <a:r>
              <a:rPr lang="sv-SE" sz="3200" dirty="0" err="1"/>
              <a:t>objects</a:t>
            </a:r>
            <a:r>
              <a:rPr lang="sv-SE" sz="3200" dirty="0"/>
              <a:t> </a:t>
            </a:r>
            <a:r>
              <a:rPr lang="sv-SE" sz="3200" dirty="0" err="1"/>
              <a:t>work</a:t>
            </a:r>
            <a:r>
              <a:rPr lang="sv-SE" sz="3200" dirty="0"/>
              <a:t> as </a:t>
            </a:r>
            <a:r>
              <a:rPr lang="sv-SE" sz="3200" dirty="0" err="1"/>
              <a:t>their</a:t>
            </a:r>
            <a:r>
              <a:rPr lang="sv-SE" sz="3200" dirty="0"/>
              <a:t> </a:t>
            </a:r>
            <a:r>
              <a:rPr lang="sv-SE" sz="3200" dirty="0" err="1"/>
              <a:t>proxied</a:t>
            </a:r>
            <a:r>
              <a:rPr lang="sv-SE" sz="3200" dirty="0"/>
              <a:t> </a:t>
            </a:r>
            <a:r>
              <a:rPr lang="sv-SE" sz="3200" dirty="0" err="1"/>
              <a:t>objects</a:t>
            </a:r>
            <a:r>
              <a:rPr lang="sv-SE" sz="3200" dirty="0"/>
              <a:t> </a:t>
            </a:r>
            <a:r>
              <a:rPr lang="sv-SE" sz="3200" dirty="0" err="1"/>
              <a:t>requires</a:t>
            </a:r>
            <a:r>
              <a:rPr lang="sv-SE" sz="3200" dirty="0"/>
              <a:t> </a:t>
            </a:r>
            <a:r>
              <a:rPr lang="sv-SE" sz="3200" dirty="0" err="1"/>
              <a:t>more</a:t>
            </a:r>
            <a:r>
              <a:rPr lang="sv-SE" sz="3200" dirty="0"/>
              <a:t> </a:t>
            </a:r>
            <a:r>
              <a:rPr lang="sv-SE" sz="3200" dirty="0" err="1"/>
              <a:t>than</a:t>
            </a:r>
            <a:r>
              <a:rPr lang="sv-SE" sz="3200" dirty="0"/>
              <a:t> operator.() </a:t>
            </a:r>
            <a:r>
              <a:rPr lang="sv-SE" sz="3200" i="1" dirty="0" err="1"/>
              <a:t>seems</a:t>
            </a:r>
            <a:r>
              <a:rPr lang="sv-SE" sz="3200" dirty="0"/>
              <a:t> to </a:t>
            </a:r>
            <a:r>
              <a:rPr lang="sv-SE" sz="3200" dirty="0" err="1"/>
              <a:t>provide</a:t>
            </a:r>
            <a:r>
              <a:rPr lang="sv-SE" sz="3200" dirty="0"/>
              <a:t>:</a:t>
            </a:r>
          </a:p>
          <a:p>
            <a:pPr>
              <a:buFontTx/>
              <a:buChar char="-"/>
            </a:pPr>
            <a:r>
              <a:rPr lang="sv-SE" sz="3200" dirty="0" err="1"/>
              <a:t>Costless</a:t>
            </a:r>
            <a:r>
              <a:rPr lang="sv-SE" sz="3200" dirty="0"/>
              <a:t> </a:t>
            </a:r>
            <a:r>
              <a:rPr lang="sv-SE" sz="3200" dirty="0" err="1"/>
              <a:t>conversion</a:t>
            </a:r>
            <a:r>
              <a:rPr lang="sv-SE" sz="3200" dirty="0"/>
              <a:t> to the </a:t>
            </a:r>
            <a:r>
              <a:rPr lang="sv-SE" sz="3200" dirty="0" err="1"/>
              <a:t>proxied</a:t>
            </a:r>
            <a:r>
              <a:rPr lang="sv-SE" sz="3200" dirty="0"/>
              <a:t> object.*</a:t>
            </a:r>
          </a:p>
          <a:p>
            <a:pPr>
              <a:buFontTx/>
              <a:buChar char="-"/>
            </a:pPr>
            <a:r>
              <a:rPr lang="sv-SE" sz="3200" dirty="0" err="1"/>
              <a:t>Using</a:t>
            </a:r>
            <a:r>
              <a:rPr lang="sv-SE" sz="3200" dirty="0"/>
              <a:t> the </a:t>
            </a:r>
            <a:r>
              <a:rPr lang="sv-SE" sz="3200" dirty="0" err="1"/>
              <a:t>proxied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as </a:t>
            </a:r>
            <a:r>
              <a:rPr lang="sv-SE" sz="3200" dirty="0" err="1"/>
              <a:t>function</a:t>
            </a:r>
            <a:r>
              <a:rPr lang="sv-SE" sz="3200" dirty="0"/>
              <a:t> parameter.*</a:t>
            </a:r>
          </a:p>
          <a:p>
            <a:pPr>
              <a:buFontTx/>
              <a:buChar char="-"/>
            </a:pPr>
            <a:r>
              <a:rPr lang="sv-SE" sz="3200" dirty="0" err="1"/>
              <a:t>Using</a:t>
            </a:r>
            <a:r>
              <a:rPr lang="sv-SE" sz="3200" dirty="0"/>
              <a:t> </a:t>
            </a:r>
            <a:r>
              <a:rPr lang="sv-SE" sz="3200" dirty="0" err="1"/>
              <a:t>nested</a:t>
            </a:r>
            <a:r>
              <a:rPr lang="sv-SE" sz="3200" dirty="0"/>
              <a:t> </a:t>
            </a:r>
            <a:r>
              <a:rPr lang="sv-SE" sz="3200" dirty="0" err="1"/>
              <a:t>types</a:t>
            </a:r>
            <a:r>
              <a:rPr lang="sv-SE" sz="3200" dirty="0"/>
              <a:t> and </a:t>
            </a:r>
            <a:r>
              <a:rPr lang="sv-SE" sz="3200" dirty="0" err="1"/>
              <a:t>variables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the </a:t>
            </a:r>
            <a:r>
              <a:rPr lang="sv-SE" sz="3200" dirty="0" err="1"/>
              <a:t>proxied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.</a:t>
            </a:r>
          </a:p>
          <a:p>
            <a:pPr>
              <a:buFontTx/>
              <a:buChar char="-"/>
            </a:pPr>
            <a:r>
              <a:rPr lang="sv-SE" sz="3200" dirty="0"/>
              <a:t>Casting pointer to </a:t>
            </a:r>
            <a:r>
              <a:rPr lang="sv-SE" sz="3200" dirty="0" err="1"/>
              <a:t>proxy</a:t>
            </a:r>
            <a:r>
              <a:rPr lang="sv-SE" sz="3200" dirty="0"/>
              <a:t> to pointer to </a:t>
            </a:r>
            <a:r>
              <a:rPr lang="sv-SE" sz="3200" dirty="0" err="1"/>
              <a:t>proxied</a:t>
            </a:r>
            <a:r>
              <a:rPr lang="sv-SE" sz="3200" dirty="0"/>
              <a:t> </a:t>
            </a:r>
            <a:r>
              <a:rPr lang="sv-SE" sz="3200" dirty="0" err="1"/>
              <a:t>object</a:t>
            </a:r>
            <a:r>
              <a:rPr lang="sv-SE" sz="3200" dirty="0"/>
              <a:t>.</a:t>
            </a:r>
          </a:p>
          <a:p>
            <a:pPr marL="0" indent="0" algn="r">
              <a:buNone/>
            </a:pPr>
            <a:br>
              <a:rPr lang="sv-SE" sz="3200" dirty="0"/>
            </a:br>
            <a:r>
              <a:rPr lang="sv-SE" sz="1900" dirty="0"/>
              <a:t>* The </a:t>
            </a:r>
            <a:r>
              <a:rPr lang="sv-SE" sz="1900" dirty="0" err="1"/>
              <a:t>fact</a:t>
            </a:r>
            <a:r>
              <a:rPr lang="sv-SE" sz="1900" dirty="0"/>
              <a:t> </a:t>
            </a:r>
            <a:r>
              <a:rPr lang="sv-SE" sz="1900" dirty="0" err="1"/>
              <a:t>that</a:t>
            </a:r>
            <a:r>
              <a:rPr lang="sv-SE" sz="1900" dirty="0"/>
              <a:t> N0416 </a:t>
            </a:r>
            <a:r>
              <a:rPr lang="sv-SE" sz="1900" dirty="0" err="1"/>
              <a:t>does</a:t>
            </a:r>
            <a:r>
              <a:rPr lang="sv-SE" sz="1900" dirty="0"/>
              <a:t> </a:t>
            </a:r>
            <a:r>
              <a:rPr lang="sv-SE" sz="1900" dirty="0" err="1"/>
              <a:t>provide</a:t>
            </a:r>
            <a:r>
              <a:rPr lang="sv-SE" sz="1900" dirty="0"/>
              <a:t> </a:t>
            </a:r>
            <a:r>
              <a:rPr lang="sv-SE" sz="1900" dirty="0" err="1"/>
              <a:t>this</a:t>
            </a:r>
            <a:r>
              <a:rPr lang="sv-SE" sz="1900" dirty="0"/>
              <a:t> </a:t>
            </a:r>
            <a:r>
              <a:rPr lang="sv-SE" sz="1900" dirty="0" err="1"/>
              <a:t>does</a:t>
            </a:r>
            <a:r>
              <a:rPr lang="sv-SE" sz="1900" dirty="0"/>
              <a:t> not </a:t>
            </a:r>
            <a:r>
              <a:rPr lang="sv-SE" sz="1900" dirty="0" err="1"/>
              <a:t>change</a:t>
            </a:r>
            <a:r>
              <a:rPr lang="sv-SE" sz="1900" dirty="0"/>
              <a:t> the </a:t>
            </a:r>
            <a:r>
              <a:rPr lang="sv-SE" sz="1900" dirty="0" err="1"/>
              <a:t>expectations</a:t>
            </a:r>
            <a:r>
              <a:rPr lang="sv-SE" sz="1900" dirty="0"/>
              <a:t>.</a:t>
            </a:r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40956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6618"/>
            <a:ext cx="9724031" cy="4526843"/>
          </a:xfrm>
        </p:spPr>
        <p:txBody>
          <a:bodyPr anchor="ctr">
            <a:normAutofit/>
          </a:bodyPr>
          <a:lstStyle/>
          <a:p>
            <a:endParaRPr lang="sv-SE" sz="3500" dirty="0"/>
          </a:p>
          <a:p>
            <a:r>
              <a:rPr lang="sv-SE" sz="3200" dirty="0" err="1"/>
              <a:t>Inheritance</a:t>
            </a:r>
            <a:r>
              <a:rPr lang="sv-SE" sz="3200" dirty="0"/>
              <a:t> offers all </a:t>
            </a:r>
            <a:r>
              <a:rPr lang="sv-SE" sz="3200" dirty="0" err="1"/>
              <a:t>desired</a:t>
            </a:r>
            <a:r>
              <a:rPr lang="sv-SE" sz="3200" dirty="0"/>
              <a:t> </a:t>
            </a:r>
            <a:r>
              <a:rPr lang="sv-SE" sz="3200" dirty="0" err="1"/>
              <a:t>properties</a:t>
            </a:r>
            <a:r>
              <a:rPr lang="sv-SE" sz="3200" dirty="0"/>
              <a:t> </a:t>
            </a:r>
            <a:r>
              <a:rPr lang="sv-SE" sz="3200" dirty="0" err="1"/>
              <a:t>above</a:t>
            </a:r>
            <a:endParaRPr lang="sv-SE" sz="3200" dirty="0"/>
          </a:p>
          <a:p>
            <a:r>
              <a:rPr lang="sv-SE" sz="3200" dirty="0" err="1"/>
              <a:t>Reusing</a:t>
            </a:r>
            <a:r>
              <a:rPr lang="sv-SE" sz="3200" dirty="0"/>
              <a:t> the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lookup</a:t>
            </a:r>
            <a:r>
              <a:rPr lang="sv-SE" sz="3200" dirty="0"/>
              <a:t> </a:t>
            </a:r>
            <a:r>
              <a:rPr lang="sv-SE" sz="3200" dirty="0" err="1"/>
              <a:t>rules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inheritance</a:t>
            </a:r>
            <a:r>
              <a:rPr lang="sv-SE" sz="3200" dirty="0"/>
              <a:t> </a:t>
            </a:r>
            <a:r>
              <a:rPr lang="sv-SE" sz="3200" dirty="0" err="1"/>
              <a:t>simplifies</a:t>
            </a:r>
            <a:r>
              <a:rPr lang="sv-SE" sz="3200" dirty="0"/>
              <a:t> reasoning</a:t>
            </a:r>
          </a:p>
          <a:p>
            <a:r>
              <a:rPr lang="sv-SE" sz="3200" dirty="0" err="1"/>
              <a:t>Representing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as an </a:t>
            </a:r>
            <a:r>
              <a:rPr lang="sv-SE" sz="3200" i="1" dirty="0"/>
              <a:t>implicit</a:t>
            </a:r>
            <a:r>
              <a:rPr lang="sv-SE" sz="3200" dirty="0"/>
              <a:t> </a:t>
            </a:r>
            <a:r>
              <a:rPr lang="sv-SE" sz="3200" dirty="0" err="1"/>
              <a:t>conversion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offers a </a:t>
            </a:r>
            <a:r>
              <a:rPr lang="sv-SE" sz="3200" dirty="0" err="1"/>
              <a:t>logical</a:t>
            </a:r>
            <a:r>
              <a:rPr lang="sv-SE" sz="3200" dirty="0"/>
              <a:t> </a:t>
            </a:r>
            <a:r>
              <a:rPr lang="sv-SE" sz="3200" dirty="0" err="1"/>
              <a:t>place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 the </a:t>
            </a:r>
            <a:r>
              <a:rPr lang="sv-SE" sz="3200" dirty="0" err="1"/>
              <a:t>logic</a:t>
            </a:r>
            <a:r>
              <a:rPr lang="sv-SE" sz="3200" dirty="0"/>
              <a:t> and is intuitive.</a:t>
            </a:r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25485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History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P0416R0		</a:t>
            </a:r>
            <a:r>
              <a:rPr lang="sv-SE" sz="3200" dirty="0" err="1"/>
              <a:t>Latest</a:t>
            </a:r>
            <a:r>
              <a:rPr lang="sv-SE" sz="3200" dirty="0"/>
              <a:t> </a:t>
            </a:r>
            <a:r>
              <a:rPr lang="sv-SE" sz="3200" dirty="0" err="1"/>
              <a:t>actual</a:t>
            </a:r>
            <a:r>
              <a:rPr lang="sv-SE" sz="3200" dirty="0"/>
              <a:t> operator.() </a:t>
            </a:r>
            <a:r>
              <a:rPr lang="sv-SE" sz="3200" dirty="0" err="1"/>
              <a:t>proposal</a:t>
            </a:r>
            <a:r>
              <a:rPr lang="sv-SE" sz="3200" dirty="0"/>
              <a:t>, 2016</a:t>
            </a:r>
          </a:p>
          <a:p>
            <a:r>
              <a:rPr lang="sv-SE" sz="3200" dirty="0"/>
              <a:t>P0352R0 		</a:t>
            </a:r>
            <a:r>
              <a:rPr lang="sv-SE" sz="3200" dirty="0" err="1"/>
              <a:t>First</a:t>
            </a:r>
            <a:r>
              <a:rPr lang="sv-SE" sz="3200" dirty="0"/>
              <a:t> </a:t>
            </a:r>
            <a:r>
              <a:rPr lang="sv-SE" sz="3200" dirty="0" err="1"/>
              <a:t>attempt</a:t>
            </a:r>
            <a:r>
              <a:rPr lang="sv-SE" sz="3200" dirty="0"/>
              <a:t> to </a:t>
            </a:r>
            <a:r>
              <a:rPr lang="sv-SE" sz="3200" dirty="0" err="1"/>
              <a:t>reuse</a:t>
            </a:r>
            <a:r>
              <a:rPr lang="sv-SE" sz="3200" dirty="0"/>
              <a:t> </a:t>
            </a:r>
            <a:r>
              <a:rPr lang="sv-SE" sz="3200" dirty="0" err="1"/>
              <a:t>inheritance</a:t>
            </a:r>
            <a:r>
              <a:rPr lang="sv-SE" sz="3200" dirty="0"/>
              <a:t>, 2016</a:t>
            </a:r>
          </a:p>
          <a:p>
            <a:r>
              <a:rPr lang="sv-SE" sz="3200" dirty="0"/>
              <a:t>P0700R0    	</a:t>
            </a:r>
            <a:r>
              <a:rPr lang="sv-SE" sz="3200" dirty="0" err="1"/>
              <a:t>Rebuttal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P0352 (</a:t>
            </a:r>
            <a:r>
              <a:rPr lang="sv-SE" sz="3200" dirty="0" err="1"/>
              <a:t>with</a:t>
            </a:r>
            <a:r>
              <a:rPr lang="sv-SE" sz="3200" dirty="0"/>
              <a:t> </a:t>
            </a:r>
            <a:r>
              <a:rPr lang="sv-SE" sz="3200" dirty="0" err="1"/>
              <a:t>dubious</a:t>
            </a:r>
            <a:r>
              <a:rPr lang="sv-SE" sz="3200" dirty="0"/>
              <a:t> </a:t>
            </a:r>
            <a:r>
              <a:rPr lang="sv-SE" sz="3200" dirty="0" err="1"/>
              <a:t>claims</a:t>
            </a:r>
            <a:r>
              <a:rPr lang="sv-SE" sz="3200" dirty="0"/>
              <a:t>).</a:t>
            </a:r>
          </a:p>
          <a:p>
            <a:r>
              <a:rPr lang="sv-SE" sz="3200" dirty="0"/>
              <a:t>N4035		</a:t>
            </a:r>
            <a:r>
              <a:rPr lang="sv-SE" sz="3200" dirty="0" err="1"/>
              <a:t>Complementary</a:t>
            </a:r>
            <a:r>
              <a:rPr lang="sv-SE" sz="3200" dirty="0"/>
              <a:t> </a:t>
            </a:r>
            <a:r>
              <a:rPr lang="sv-SE" sz="3200" dirty="0" err="1"/>
              <a:t>proposal</a:t>
            </a:r>
            <a:r>
              <a:rPr lang="sv-SE" sz="3200" dirty="0"/>
              <a:t> to </a:t>
            </a:r>
            <a:r>
              <a:rPr lang="sv-SE" sz="3200" dirty="0" err="1"/>
              <a:t>avoid</a:t>
            </a:r>
            <a:r>
              <a:rPr lang="sv-SE" sz="3200" dirty="0"/>
              <a:t> 				</a:t>
            </a:r>
            <a:r>
              <a:rPr lang="sv-SE" sz="3200" dirty="0" err="1"/>
              <a:t>dangling</a:t>
            </a:r>
            <a:r>
              <a:rPr lang="sv-SE" sz="3200" dirty="0"/>
              <a:t> </a:t>
            </a:r>
            <a:r>
              <a:rPr lang="sv-SE" sz="3200" dirty="0" err="1"/>
              <a:t>references</a:t>
            </a:r>
            <a:r>
              <a:rPr lang="sv-SE" sz="3200" dirty="0"/>
              <a:t>. </a:t>
            </a:r>
            <a:r>
              <a:rPr lang="sv-SE" sz="3200" dirty="0" err="1"/>
              <a:t>Needs</a:t>
            </a:r>
            <a:r>
              <a:rPr lang="sv-SE" sz="3200" dirty="0"/>
              <a:t> an </a:t>
            </a:r>
            <a:r>
              <a:rPr lang="sv-SE" sz="3200" dirty="0" err="1"/>
              <a:t>update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34022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Proposed</a:t>
            </a:r>
            <a:r>
              <a:rPr lang="sv-SE" sz="4000" dirty="0">
                <a:solidFill>
                  <a:srgbClr val="FFFFFF"/>
                </a:solidFill>
              </a:rPr>
              <a:t> solution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sv-SE" sz="3200" dirty="0"/>
              <a:t>A </a:t>
            </a:r>
            <a:r>
              <a:rPr lang="sv-SE" sz="3200" dirty="0" err="1"/>
              <a:t>conversion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</a:t>
            </a:r>
            <a:r>
              <a:rPr lang="sv-SE" sz="3200" dirty="0" err="1"/>
              <a:t>declared</a:t>
            </a:r>
            <a:r>
              <a:rPr lang="sv-SE" sz="3200" dirty="0"/>
              <a:t> </a:t>
            </a:r>
            <a:r>
              <a:rPr lang="sv-SE" sz="3200" b="1" dirty="0"/>
              <a:t>implicit</a:t>
            </a:r>
            <a:r>
              <a:rPr lang="sv-SE" sz="3200" dirty="0"/>
              <a:t> </a:t>
            </a:r>
            <a:r>
              <a:rPr lang="sv-SE" sz="3200" dirty="0" err="1"/>
              <a:t>allows</a:t>
            </a:r>
            <a:r>
              <a:rPr lang="sv-SE" sz="3200" dirty="0"/>
              <a:t>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lookup</a:t>
            </a:r>
            <a:r>
              <a:rPr lang="sv-SE" sz="3200" dirty="0"/>
              <a:t> to be </a:t>
            </a:r>
            <a:r>
              <a:rPr lang="sv-SE" sz="3200" dirty="0" err="1"/>
              <a:t>done</a:t>
            </a:r>
            <a:r>
              <a:rPr lang="sv-SE" sz="3200" dirty="0"/>
              <a:t> as </a:t>
            </a:r>
            <a:r>
              <a:rPr lang="sv-SE" sz="3200" dirty="0" err="1"/>
              <a:t>if</a:t>
            </a:r>
            <a:r>
              <a:rPr lang="sv-SE" sz="3200" dirty="0"/>
              <a:t> the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inherited</a:t>
            </a:r>
            <a:r>
              <a:rPr lang="sv-SE" sz="3200" dirty="0"/>
              <a:t> the </a:t>
            </a:r>
            <a:r>
              <a:rPr lang="sv-SE" sz="3200" dirty="0" err="1"/>
              <a:t>return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the </a:t>
            </a:r>
            <a:r>
              <a:rPr lang="sv-SE" sz="3200" dirty="0" err="1"/>
              <a:t>conversion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.</a:t>
            </a:r>
            <a:br>
              <a:rPr lang="sv-SE" sz="3200" dirty="0"/>
            </a:br>
            <a:endParaRPr lang="sv-SE" sz="3200" dirty="0"/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Proxy {</a:t>
            </a:r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   Proxy(T&amp;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) {}</a:t>
            </a:r>
          </a:p>
          <a:p>
            <a:pPr marL="0" indent="0">
              <a:buNone/>
            </a:pPr>
            <a:endParaRPr lang="sv-S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operator T&amp;() {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T&amp;()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endParaRPr lang="sv-S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   T*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LID4096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1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99" y="0"/>
            <a:ext cx="5783803" cy="3039149"/>
          </a:xfrm>
          <a:ln>
            <a:solidFill>
              <a:schemeClr val="tx1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Proxy {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Proxy(T&amp;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{}</a:t>
            </a:r>
          </a:p>
          <a:p>
            <a:pPr marL="0" indent="0">
              <a:buNone/>
            </a:pP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operator T&amp;() {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T&amp;()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T*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LID4096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C92F6-6A25-A45A-E5D1-5A0A9E05368A}"/>
              </a:ext>
            </a:extLst>
          </p:cNvPr>
          <p:cNvSpPr txBox="1"/>
          <p:nvPr/>
        </p:nvSpPr>
        <p:spPr>
          <a:xfrm>
            <a:off x="215410" y="100866"/>
            <a:ext cx="10621819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x;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f();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s();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g(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&amp; o);</a:t>
            </a:r>
          </a:p>
          <a:p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Proxy&lt;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&gt; p(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p.f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();		    // As Proxy&lt;T&gt;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an f check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and ICF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p.x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43;                  // As Proxy&lt;T&gt;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an x check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and ICF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g(p);                        // As g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 Proxy&lt;T&gt; check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and ICF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// All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considers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and ICF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Proxy&lt;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&gt;::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anInt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        // Not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P2669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// operator-&gt;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considers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and ICF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Proxy&lt;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&gt;*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&amp;p;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-&gt;f();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::f();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Proxy&lt;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&gt;::s();	// Call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bp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p;                      // pointer to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converted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to pointer to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proxied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it is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LID4096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3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Nomenclature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introduce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the terms and abbreviations:</a:t>
            </a:r>
          </a:p>
          <a:p>
            <a:pPr marL="0" indent="0">
              <a:buNone/>
            </a:pPr>
            <a: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  <a:t>ICF:		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Implicit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conversion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sv-SE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	The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an ICF.</a:t>
            </a:r>
          </a:p>
          <a:p>
            <a:pPr marL="0" indent="0">
              <a:buNone/>
            </a:pPr>
            <a:r>
              <a:rPr lang="sv-SE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by an ICF.</a:t>
            </a:r>
            <a:endParaRPr lang="LID4096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2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Obvious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results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found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unless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hidden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by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Handle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members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as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Handle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inherited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from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Value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Calls ICF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Use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hidden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members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Value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by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qualification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::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equally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is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endParaRPr kumimoji="0" lang="LID4096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15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16069</TotalTime>
  <Words>1758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Office-tema</vt:lpstr>
      <vt:lpstr>P3298R0</vt:lpstr>
      <vt:lpstr>Presentation contents</vt:lpstr>
      <vt:lpstr>Rationale</vt:lpstr>
      <vt:lpstr>Rationale</vt:lpstr>
      <vt:lpstr>History</vt:lpstr>
      <vt:lpstr>Proposed solution</vt:lpstr>
      <vt:lpstr>PowerPoint Presentation</vt:lpstr>
      <vt:lpstr>Nomenclature</vt:lpstr>
      <vt:lpstr>Obvious results</vt:lpstr>
      <vt:lpstr>Less obvious results</vt:lpstr>
      <vt:lpstr>Design decisions</vt:lpstr>
      <vt:lpstr>Examples</vt:lpstr>
      <vt:lpstr>Example: simd element reference</vt:lpstr>
      <vt:lpstr>Example: f-literals without performance loss</vt:lpstr>
      <vt:lpstr>Example: lazy argument type</vt:lpstr>
      <vt:lpstr>Example: smart references</vt:lpstr>
      <vt:lpstr>Example: smart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P2667R0++</dc:title>
  <dc:creator>Bengt Gustafsson</dc:creator>
  <cp:lastModifiedBy>Bengt Gustafsson</cp:lastModifiedBy>
  <cp:revision>22</cp:revision>
  <dcterms:created xsi:type="dcterms:W3CDTF">2022-11-10T03:32:43Z</dcterms:created>
  <dcterms:modified xsi:type="dcterms:W3CDTF">2024-06-28T09:10:07Z</dcterms:modified>
</cp:coreProperties>
</file>