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317" r:id="rId3"/>
    <p:sldId id="333" r:id="rId4"/>
    <p:sldId id="318" r:id="rId5"/>
    <p:sldId id="325" r:id="rId6"/>
    <p:sldId id="319" r:id="rId7"/>
    <p:sldId id="320" r:id="rId8"/>
    <p:sldId id="321" r:id="rId9"/>
    <p:sldId id="323" r:id="rId10"/>
    <p:sldId id="329" r:id="rId11"/>
    <p:sldId id="322" r:id="rId12"/>
    <p:sldId id="330" r:id="rId13"/>
    <p:sldId id="332" r:id="rId14"/>
    <p:sldId id="331" r:id="rId1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E268C5A-54D9-E3CB-E799-B6F01C5C1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C0A28EC-9881-8F67-4723-94A02701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920C29E-CD2A-2557-1055-BB374253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297E124-108B-67D4-3EB9-4D6E73AC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A1EE71-6F04-CECC-F896-FA917B0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1987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FC91605-CB80-898F-3C1E-0F5063D40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8D546FB5-8594-A7BB-3CB9-84D917B658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70EC852-45ED-FEC4-8B5E-38BC62D8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CDB9FDD-D320-4628-0D66-3B3E6293C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26C29A0-166A-01AF-1287-73B66150B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052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3DDC737B-863D-2EE3-6519-F2DC3632D8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2F86CDE-BD0D-120D-191D-1B622CE0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18F88CD-04B4-A968-396E-5F4B0C31A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C6E68AB-5BBF-3018-F5EE-7997B4B8B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44CC8A1-EAE8-3FD2-C4CB-168BF077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02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F278-0610-445D-3C79-B42EC6050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A2DD0BF-9346-D448-0103-7CE723B58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52A3E54-EEE8-9962-5E51-B7080DA1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4142511D-D4D8-A1F1-66F8-654932660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09833E3-4840-033F-E893-19C7D1D1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20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70F2DF4-1F6C-0181-B667-19740B3FC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183E4EF-CD2D-2BE6-72AB-D4781B3E7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933212B-C3CD-F1D5-8445-14024BBC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7F8D087-74E4-2DFD-91F8-46D72D77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C6390B1-CCDB-BE9A-B58F-502372485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540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A3E76F-C9FF-F86C-CBE7-026B174B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FD4C50E-2128-3FEE-D4CF-0ED54C81B6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643D267E-14E5-C35A-59CC-D949B31A8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BBE3B2A-DBD0-11C5-6A13-3F90389A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FBB955E-FFAF-0743-7500-DA22476E8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D2F7D9A-994D-D379-F386-9DCD0C9A8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380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ABC944-A4BD-695C-0417-319F15E05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E2A77B09-9E92-BD8D-DDA1-5733D148A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F8F8F1A-CD01-2A41-1C21-CD0482E128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D929A4A-CB23-9DA0-A191-A1CEE449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39CEDC7-8507-BD76-21F4-D6FB4BEC2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EAE6D59-9CDB-B13F-1591-F4FF9B27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3F21D084-453D-3324-11F7-136DC15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20A16EF-7985-93F7-F6FC-B413FE33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4710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6EDB6AC-3EF3-A2E6-6B76-50DB18C1F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A74BA82-3A02-2B23-319D-ED962A3A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F66B0847-2682-9F29-AF25-A3519FBC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4638706-D0DB-AD33-D259-580391FE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292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F16FEF66-6A84-C1C7-AE27-AB8C2F66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51550E44-E210-A469-EEF8-034BEC0A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9FF95A97-D0B1-ED7F-DBE1-86ACC27AC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6024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E08613-8D46-1AA1-D388-EC856673C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A569E6-65A5-6664-AFBF-C8D0F9C3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53A2408B-A7F8-C004-6CD8-26773D72F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95600F2C-EAE7-2E42-3C4B-99639E5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8405A52-7796-1C56-FBFE-19DA3781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681273C-45E0-89D1-166C-2EE4A937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233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3FBB47D-93C4-6911-7C75-A91F79D8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6C11B54C-A67F-1D10-08F7-61779C8A8C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6CD3814-6906-9CFE-FB3E-A8307D083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A987955-C352-AD15-38AE-D978B9F11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1F07DE-93D3-32F5-BB15-73C0EFFD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8040D98B-D165-BD4E-BEC3-C482A7CDE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49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6450F09-9148-5517-7019-A00BD95CB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4F4FC55-11E6-7837-EC5A-BE004C593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F04EB71-25D7-658A-F00D-8F7A701D8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2323B-F87A-4672-A549-64FE5C3369CD}" type="datetimeFigureOut">
              <a:rPr lang="LID4096" smtClean="0"/>
              <a:t>06/19/2024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27D9651-43BA-897B-857E-C092E9F417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6FCDA08-9639-EB64-158E-E518406AD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4C1D-50EF-4EFF-8534-3EF6B592929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6623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P3312R0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Overload</a:t>
            </a:r>
            <a:r>
              <a:rPr lang="sv-SE" sz="3200" dirty="0"/>
              <a:t> Set </a:t>
            </a:r>
            <a:r>
              <a:rPr lang="sv-SE" sz="3200" dirty="0" err="1"/>
              <a:t>Types</a:t>
            </a:r>
            <a:endParaRPr lang="sv-SE" sz="3200" dirty="0"/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 err="1"/>
              <a:t>Str</a:t>
            </a:r>
            <a:r>
              <a:rPr lang="sv-SE" sz="3200" dirty="0"/>
              <a:t> Louis – June 2024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Class/</a:t>
            </a:r>
            <a:r>
              <a:rPr lang="sv-SE" sz="4000" dirty="0" err="1">
                <a:solidFill>
                  <a:srgbClr val="FFFFFF"/>
                </a:solidFill>
              </a:rPr>
              <a:t>variable</a:t>
            </a:r>
            <a:r>
              <a:rPr lang="sv-SE" sz="4000" dirty="0">
                <a:solidFill>
                  <a:srgbClr val="FFFFFF"/>
                </a:solidFill>
              </a:rPr>
              <a:t> template </a:t>
            </a:r>
            <a:r>
              <a:rPr lang="sv-SE" sz="4000" dirty="0" err="1">
                <a:solidFill>
                  <a:srgbClr val="FFFFFF"/>
                </a:solidFill>
              </a:rPr>
              <a:t>instantiations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9724031" cy="5054100"/>
          </a:xfrm>
        </p:spPr>
        <p:txBody>
          <a:bodyPr anchor="ctr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templates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d set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contents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for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when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instantiation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first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done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differs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TUs it is an ODR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violation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There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one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class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template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instance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per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fully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qualified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name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ensure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ad set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type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used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even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0 or 1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visible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quoting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may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be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required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5599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What’s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up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with</a:t>
            </a:r>
            <a:r>
              <a:rPr lang="sv-SE" sz="4000" dirty="0">
                <a:solidFill>
                  <a:srgbClr val="FFFFFF"/>
                </a:solidFill>
              </a:rPr>
              <a:t> P0382?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4950" y="1891970"/>
            <a:ext cx="10474037" cy="4245265"/>
          </a:xfrm>
        </p:spPr>
        <p:txBody>
          <a:bodyPr anchor="ctr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in P0382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show the problem.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However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after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adjustment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could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behavioral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change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rules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set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avoid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class</a:t>
            </a:r>
            <a:r>
              <a:rPr lang="sv-SE" sz="1600" dirty="0">
                <a:latin typeface="Consolas" panose="020B0609020204030204" pitchFamily="49" charset="0"/>
              </a:rPr>
              <a:t> C1 {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const</a:t>
            </a:r>
            <a:r>
              <a:rPr lang="sv-SE" sz="1600" dirty="0">
                <a:latin typeface="Consolas" panose="020B0609020204030204" pitchFamily="49" charset="0"/>
              </a:rPr>
              <a:t> C1&amp;);		      // </a:t>
            </a:r>
            <a:r>
              <a:rPr lang="sv-SE" sz="1600" dirty="0" err="1">
                <a:latin typeface="Consolas" panose="020B0609020204030204" pitchFamily="49" charset="0"/>
              </a:rPr>
              <a:t>Exactly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one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declaration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above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remove_empty</a:t>
            </a:r>
            <a:r>
              <a:rPr lang="sv-SE" sz="1600" dirty="0">
                <a:latin typeface="Consolas" panose="020B0609020204030204" pitchFamily="49" charset="0"/>
              </a:rPr>
              <a:t> definition.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I&gt;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I </a:t>
            </a:r>
            <a:r>
              <a:rPr lang="sv-SE" sz="1600" dirty="0" err="1">
                <a:latin typeface="Consolas" panose="020B0609020204030204" pitchFamily="49" charset="0"/>
              </a:rPr>
              <a:t>remove_empty</a:t>
            </a:r>
            <a:r>
              <a:rPr lang="sv-SE" sz="1600" dirty="0">
                <a:latin typeface="Consolas" panose="020B0609020204030204" pitchFamily="49" charset="0"/>
              </a:rPr>
              <a:t>(I </a:t>
            </a:r>
            <a:r>
              <a:rPr lang="sv-SE" sz="1600" dirty="0" err="1">
                <a:latin typeface="Consolas" panose="020B0609020204030204" pitchFamily="49" charset="0"/>
              </a:rPr>
              <a:t>first</a:t>
            </a:r>
            <a:r>
              <a:rPr lang="sv-SE" sz="1600" dirty="0">
                <a:latin typeface="Consolas" panose="020B0609020204030204" pitchFamily="49" charset="0"/>
              </a:rPr>
              <a:t>, I last)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{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 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remove_if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first</a:t>
            </a:r>
            <a:r>
              <a:rPr lang="sv-SE" sz="1600" dirty="0">
                <a:latin typeface="Consolas" panose="020B0609020204030204" pitchFamily="49" charset="0"/>
              </a:rPr>
              <a:t>, last, </a:t>
            </a:r>
            <a:r>
              <a:rPr lang="sv-SE" sz="1600" b="1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);    // P: </a:t>
            </a:r>
            <a:r>
              <a:rPr lang="sv-SE" sz="1600" dirty="0" err="1">
                <a:latin typeface="Consolas" panose="020B0609020204030204" pitchFamily="49" charset="0"/>
              </a:rPr>
              <a:t>point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checking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visible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overloads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of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.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class</a:t>
            </a:r>
            <a:r>
              <a:rPr lang="sv-SE" sz="1600" dirty="0">
                <a:latin typeface="Consolas" panose="020B0609020204030204" pitchFamily="49" charset="0"/>
              </a:rPr>
              <a:t> C2 : public C1 {    </a:t>
            </a:r>
            <a:r>
              <a:rPr lang="sv-SE" sz="1600" b="1" dirty="0">
                <a:latin typeface="Consolas" panose="020B0609020204030204" pitchFamily="49" charset="0"/>
              </a:rPr>
              <a:t>// Note </a:t>
            </a:r>
            <a:r>
              <a:rPr lang="sv-SE" sz="1600" b="1" dirty="0" err="1">
                <a:latin typeface="Consolas" panose="020B0609020204030204" pitchFamily="49" charset="0"/>
              </a:rPr>
              <a:t>inheritance</a:t>
            </a:r>
            <a:r>
              <a:rPr lang="sv-SE" sz="1600" b="1" dirty="0">
                <a:latin typeface="Consolas" panose="020B0609020204030204" pitchFamily="49" charset="0"/>
              </a:rPr>
              <a:t>!</a:t>
            </a:r>
            <a:br>
              <a:rPr lang="sv-SE" sz="1600" b="1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const</a:t>
            </a:r>
            <a:r>
              <a:rPr lang="sv-SE" sz="1600" dirty="0">
                <a:latin typeface="Consolas" panose="020B0609020204030204" pitchFamily="49" charset="0"/>
              </a:rPr>
              <a:t> C2&amp;);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vector</a:t>
            </a:r>
            <a:r>
              <a:rPr lang="sv-SE" sz="1600" dirty="0">
                <a:latin typeface="Consolas" panose="020B0609020204030204" pitchFamily="49" charset="0"/>
              </a:rPr>
              <a:t>&lt;</a:t>
            </a:r>
            <a:r>
              <a:rPr lang="sv-SE" sz="1600" dirty="0" err="1">
                <a:latin typeface="Consolas" panose="020B0609020204030204" pitchFamily="49" charset="0"/>
              </a:rPr>
              <a:t>cont</a:t>
            </a:r>
            <a:r>
              <a:rPr lang="sv-SE" sz="1600" dirty="0">
                <a:latin typeface="Consolas" panose="020B0609020204030204" pitchFamily="49" charset="0"/>
              </a:rPr>
              <a:t>::C2&gt; vc2(10);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auto end = </a:t>
            </a:r>
            <a:r>
              <a:rPr lang="sv-SE" sz="1600" dirty="0" err="1">
                <a:latin typeface="Consolas" panose="020B0609020204030204" pitchFamily="49" charset="0"/>
              </a:rPr>
              <a:t>cont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remove_empty</a:t>
            </a:r>
            <a:r>
              <a:rPr lang="sv-SE" sz="1600" dirty="0">
                <a:latin typeface="Consolas" panose="020B0609020204030204" pitchFamily="49" charset="0"/>
              </a:rPr>
              <a:t>(vc2.begin(), vc2.end()); // </a:t>
            </a:r>
            <a:r>
              <a:rPr lang="sv-SE" sz="1600" b="1" dirty="0" err="1">
                <a:latin typeface="Consolas" panose="020B0609020204030204" pitchFamily="49" charset="0"/>
              </a:rPr>
              <a:t>Which</a:t>
            </a:r>
            <a:r>
              <a:rPr lang="sv-SE" sz="1600" b="1" dirty="0">
                <a:latin typeface="Consolas" panose="020B0609020204030204" pitchFamily="49" charset="0"/>
              </a:rPr>
              <a:t> </a:t>
            </a:r>
            <a:r>
              <a:rPr lang="sv-SE" sz="1600" b="1" dirty="0" err="1">
                <a:latin typeface="Consolas" panose="020B0609020204030204" pitchFamily="49" charset="0"/>
              </a:rPr>
              <a:t>empty</a:t>
            </a:r>
            <a:r>
              <a:rPr lang="sv-SE" sz="1600" b="1" dirty="0">
                <a:latin typeface="Consolas" panose="020B0609020204030204" pitchFamily="49" charset="0"/>
              </a:rPr>
              <a:t> </a:t>
            </a:r>
            <a:r>
              <a:rPr lang="sv-SE" sz="1600" b="1" dirty="0" err="1">
                <a:latin typeface="Consolas" panose="020B0609020204030204" pitchFamily="49" charset="0"/>
              </a:rPr>
              <a:t>overload</a:t>
            </a:r>
            <a:r>
              <a:rPr lang="sv-SE" sz="1600" b="1" dirty="0">
                <a:latin typeface="Consolas" panose="020B0609020204030204" pitchFamily="49" charset="0"/>
              </a:rPr>
              <a:t> </a:t>
            </a:r>
            <a:r>
              <a:rPr lang="sv-SE" sz="1600" b="1" dirty="0" err="1">
                <a:latin typeface="Consolas" panose="020B0609020204030204" pitchFamily="49" charset="0"/>
              </a:rPr>
              <a:t>does</a:t>
            </a:r>
            <a:r>
              <a:rPr lang="sv-SE" sz="1600" b="1" dirty="0">
                <a:latin typeface="Consolas" panose="020B0609020204030204" pitchFamily="49" charset="0"/>
              </a:rPr>
              <a:t> </a:t>
            </a:r>
            <a:r>
              <a:rPr lang="sv-SE" sz="1600" b="1" dirty="0" err="1">
                <a:latin typeface="Consolas" panose="020B0609020204030204" pitchFamily="49" charset="0"/>
              </a:rPr>
              <a:t>remove_if</a:t>
            </a:r>
            <a:r>
              <a:rPr lang="sv-SE" sz="1600" b="1" dirty="0">
                <a:latin typeface="Consolas" panose="020B0609020204030204" pitchFamily="49" charset="0"/>
              </a:rPr>
              <a:t> call?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989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Proposed</a:t>
            </a:r>
            <a:r>
              <a:rPr lang="sv-SE" sz="4000" dirty="0">
                <a:solidFill>
                  <a:srgbClr val="FFFFFF"/>
                </a:solidFill>
              </a:rPr>
              <a:t> solution to P0382 </a:t>
            </a:r>
            <a:r>
              <a:rPr lang="sv-SE" sz="4000" dirty="0" err="1">
                <a:solidFill>
                  <a:srgbClr val="FFFFFF"/>
                </a:solidFill>
              </a:rPr>
              <a:t>issue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10474037" cy="4245265"/>
          </a:xfrm>
        </p:spPr>
        <p:txBody>
          <a:bodyPr anchor="ctr"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Mentioning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lookup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lookup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the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-set-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class</a:t>
            </a:r>
            <a:r>
              <a:rPr lang="sv-SE" sz="1600" dirty="0">
                <a:latin typeface="Consolas" panose="020B0609020204030204" pitchFamily="49" charset="0"/>
              </a:rPr>
              <a:t> C1 {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const</a:t>
            </a:r>
            <a:r>
              <a:rPr lang="sv-SE" sz="1600" dirty="0">
                <a:latin typeface="Consolas" panose="020B0609020204030204" pitchFamily="49" charset="0"/>
              </a:rPr>
              <a:t> C1&amp;);		      // </a:t>
            </a:r>
            <a:r>
              <a:rPr lang="sv-SE" sz="1600" dirty="0" err="1">
                <a:latin typeface="Consolas" panose="020B0609020204030204" pitchFamily="49" charset="0"/>
              </a:rPr>
              <a:t>Exactly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one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declaration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above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remove_empty</a:t>
            </a:r>
            <a:r>
              <a:rPr lang="sv-SE" sz="1600" dirty="0">
                <a:latin typeface="Consolas" panose="020B0609020204030204" pitchFamily="49" charset="0"/>
              </a:rPr>
              <a:t> definition.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template&lt;</a:t>
            </a:r>
            <a:r>
              <a:rPr lang="sv-SE" sz="1600" dirty="0" err="1">
                <a:latin typeface="Consolas" panose="020B0609020204030204" pitchFamily="49" charset="0"/>
              </a:rPr>
              <a:t>typename</a:t>
            </a:r>
            <a:r>
              <a:rPr lang="sv-SE" sz="1600" dirty="0">
                <a:latin typeface="Consolas" panose="020B0609020204030204" pitchFamily="49" charset="0"/>
              </a:rPr>
              <a:t> I&gt;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I </a:t>
            </a:r>
            <a:r>
              <a:rPr lang="sv-SE" sz="1600" dirty="0" err="1">
                <a:latin typeface="Consolas" panose="020B0609020204030204" pitchFamily="49" charset="0"/>
              </a:rPr>
              <a:t>remove_empty</a:t>
            </a:r>
            <a:r>
              <a:rPr lang="sv-SE" sz="1600" dirty="0">
                <a:latin typeface="Consolas" panose="020B0609020204030204" pitchFamily="49" charset="0"/>
              </a:rPr>
              <a:t>(I </a:t>
            </a:r>
            <a:r>
              <a:rPr lang="sv-SE" sz="1600" dirty="0" err="1">
                <a:latin typeface="Consolas" panose="020B0609020204030204" pitchFamily="49" charset="0"/>
              </a:rPr>
              <a:t>first</a:t>
            </a:r>
            <a:r>
              <a:rPr lang="sv-SE" sz="1600" dirty="0">
                <a:latin typeface="Consolas" panose="020B0609020204030204" pitchFamily="49" charset="0"/>
              </a:rPr>
              <a:t>, I last)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{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  </a:t>
            </a:r>
            <a:r>
              <a:rPr lang="sv-SE" sz="1600" dirty="0" err="1">
                <a:latin typeface="Consolas" panose="020B0609020204030204" pitchFamily="49" charset="0"/>
              </a:rPr>
              <a:t>return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remove_if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first</a:t>
            </a:r>
            <a:r>
              <a:rPr lang="sv-SE" sz="1600" dirty="0">
                <a:latin typeface="Consolas" panose="020B0609020204030204" pitchFamily="49" charset="0"/>
              </a:rPr>
              <a:t>, last, </a:t>
            </a:r>
            <a:r>
              <a:rPr lang="sv-SE" sz="1600" b="1" dirty="0">
                <a:latin typeface="Consolas" panose="020B0609020204030204" pitchFamily="49" charset="0"/>
              </a:rPr>
              <a:t>`</a:t>
            </a:r>
            <a:r>
              <a:rPr lang="sv-SE" sz="1600" b="1" dirty="0" err="1">
                <a:latin typeface="Consolas" panose="020B0609020204030204" pitchFamily="49" charset="0"/>
              </a:rPr>
              <a:t>empty</a:t>
            </a:r>
            <a:r>
              <a:rPr lang="sv-SE" sz="1600" b="1" dirty="0">
                <a:latin typeface="Consolas" panose="020B0609020204030204" pitchFamily="49" charset="0"/>
              </a:rPr>
              <a:t>`</a:t>
            </a:r>
            <a:r>
              <a:rPr lang="sv-SE" sz="1600" dirty="0">
                <a:latin typeface="Consolas" panose="020B0609020204030204" pitchFamily="49" charset="0"/>
              </a:rPr>
              <a:t>);    // P: ADL </a:t>
            </a:r>
            <a:r>
              <a:rPr lang="sv-SE" sz="1600" dirty="0" err="1">
                <a:latin typeface="Consolas" panose="020B0609020204030204" pitchFamily="49" charset="0"/>
              </a:rPr>
              <a:t>enabled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lookup</a:t>
            </a:r>
            <a:r>
              <a:rPr lang="sv-SE" sz="1600" dirty="0">
                <a:latin typeface="Consolas" panose="020B0609020204030204" pitchFamily="49" charset="0"/>
              </a:rPr>
              <a:t> for </a:t>
            </a:r>
            <a:r>
              <a:rPr lang="sv-SE" sz="1600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 inside </a:t>
            </a:r>
            <a:r>
              <a:rPr lang="sv-SE" sz="1600" dirty="0" err="1">
                <a:latin typeface="Consolas" panose="020B0609020204030204" pitchFamily="49" charset="0"/>
              </a:rPr>
              <a:t>remove_if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class</a:t>
            </a:r>
            <a:r>
              <a:rPr lang="sv-SE" sz="1600" dirty="0">
                <a:latin typeface="Consolas" panose="020B0609020204030204" pitchFamily="49" charset="0"/>
              </a:rPr>
              <a:t> C2 : public C1 {    // Note </a:t>
            </a:r>
            <a:r>
              <a:rPr lang="sv-SE" sz="1600" dirty="0" err="1">
                <a:latin typeface="Consolas" panose="020B0609020204030204" pitchFamily="49" charset="0"/>
              </a:rPr>
              <a:t>inheritance</a:t>
            </a:r>
            <a:r>
              <a:rPr lang="sv-SE" sz="1600" dirty="0">
                <a:latin typeface="Consolas" panose="020B0609020204030204" pitchFamily="49" charset="0"/>
              </a:rPr>
              <a:t>!</a:t>
            </a:r>
            <a:br>
              <a:rPr lang="sv-SE" sz="1600" dirty="0">
                <a:latin typeface="Consolas" panose="020B0609020204030204" pitchFamily="49" charset="0"/>
              </a:rPr>
            </a:br>
            <a:r>
              <a:rPr lang="sv-SE" sz="1600" dirty="0"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bool</a:t>
            </a:r>
            <a:r>
              <a:rPr lang="sv-SE" sz="1600" dirty="0">
                <a:latin typeface="Consolas" panose="020B0609020204030204" pitchFamily="49" charset="0"/>
              </a:rPr>
              <a:t> </a:t>
            </a:r>
            <a:r>
              <a:rPr lang="sv-SE" sz="1600" dirty="0" err="1">
                <a:latin typeface="Consolas" panose="020B0609020204030204" pitchFamily="49" charset="0"/>
              </a:rPr>
              <a:t>empty</a:t>
            </a:r>
            <a:r>
              <a:rPr lang="sv-SE" sz="1600" dirty="0">
                <a:latin typeface="Consolas" panose="020B0609020204030204" pitchFamily="49" charset="0"/>
              </a:rPr>
              <a:t>(</a:t>
            </a:r>
            <a:r>
              <a:rPr lang="sv-SE" sz="1600" dirty="0" err="1">
                <a:latin typeface="Consolas" panose="020B0609020204030204" pitchFamily="49" charset="0"/>
              </a:rPr>
              <a:t>const</a:t>
            </a:r>
            <a:r>
              <a:rPr lang="sv-SE" sz="1600" dirty="0">
                <a:latin typeface="Consolas" panose="020B0609020204030204" pitchFamily="49" charset="0"/>
              </a:rPr>
              <a:t> C2&amp;);</a:t>
            </a:r>
          </a:p>
          <a:p>
            <a:pPr marL="0" indent="0">
              <a:buNone/>
            </a:pPr>
            <a:r>
              <a:rPr lang="sv-SE" sz="1600" dirty="0" err="1">
                <a:latin typeface="Consolas" panose="020B0609020204030204" pitchFamily="49" charset="0"/>
              </a:rPr>
              <a:t>std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vector</a:t>
            </a:r>
            <a:r>
              <a:rPr lang="sv-SE" sz="1600" dirty="0">
                <a:latin typeface="Consolas" panose="020B0609020204030204" pitchFamily="49" charset="0"/>
              </a:rPr>
              <a:t>&lt;</a:t>
            </a:r>
            <a:r>
              <a:rPr lang="sv-SE" sz="1600" dirty="0" err="1">
                <a:latin typeface="Consolas" panose="020B0609020204030204" pitchFamily="49" charset="0"/>
              </a:rPr>
              <a:t>cont</a:t>
            </a:r>
            <a:r>
              <a:rPr lang="sv-SE" sz="1600" dirty="0">
                <a:latin typeface="Consolas" panose="020B0609020204030204" pitchFamily="49" charset="0"/>
              </a:rPr>
              <a:t>::C2&gt; vc2(10);</a:t>
            </a:r>
          </a:p>
          <a:p>
            <a:pPr marL="0" indent="0">
              <a:buNone/>
            </a:pPr>
            <a:r>
              <a:rPr lang="sv-SE" sz="1600" dirty="0">
                <a:latin typeface="Consolas" panose="020B0609020204030204" pitchFamily="49" charset="0"/>
              </a:rPr>
              <a:t>auto end = </a:t>
            </a:r>
            <a:r>
              <a:rPr lang="sv-SE" sz="1600" dirty="0" err="1">
                <a:latin typeface="Consolas" panose="020B0609020204030204" pitchFamily="49" charset="0"/>
              </a:rPr>
              <a:t>cont</a:t>
            </a:r>
            <a:r>
              <a:rPr lang="sv-SE" sz="1600" dirty="0">
                <a:latin typeface="Consolas" panose="020B0609020204030204" pitchFamily="49" charset="0"/>
              </a:rPr>
              <a:t>::</a:t>
            </a:r>
            <a:r>
              <a:rPr lang="sv-SE" sz="1600" dirty="0" err="1">
                <a:latin typeface="Consolas" panose="020B0609020204030204" pitchFamily="49" charset="0"/>
              </a:rPr>
              <a:t>remove_empty</a:t>
            </a:r>
            <a:r>
              <a:rPr lang="sv-SE" sz="1600" dirty="0">
                <a:latin typeface="Consolas" panose="020B0609020204030204" pitchFamily="49" charset="0"/>
              </a:rPr>
              <a:t>(vc2.begin(), vc2.end()); // </a:t>
            </a:r>
            <a:r>
              <a:rPr lang="sv-SE" sz="1600" b="1" dirty="0" err="1">
                <a:latin typeface="Consolas" panose="020B0609020204030204" pitchFamily="49" charset="0"/>
              </a:rPr>
              <a:t>remove_if</a:t>
            </a:r>
            <a:r>
              <a:rPr lang="sv-SE" sz="1600" b="1" dirty="0">
                <a:latin typeface="Consolas" panose="020B0609020204030204" pitchFamily="49" charset="0"/>
              </a:rPr>
              <a:t> calls </a:t>
            </a:r>
            <a:r>
              <a:rPr lang="sv-SE" sz="1600" b="1" dirty="0" err="1">
                <a:latin typeface="Consolas" panose="020B0609020204030204" pitchFamily="49" charset="0"/>
              </a:rPr>
              <a:t>empty</a:t>
            </a:r>
            <a:r>
              <a:rPr lang="sv-SE" sz="1600" b="1" dirty="0">
                <a:latin typeface="Consolas" panose="020B0609020204030204" pitchFamily="49" charset="0"/>
              </a:rPr>
              <a:t>(</a:t>
            </a:r>
            <a:r>
              <a:rPr lang="sv-SE" sz="1600" b="1" dirty="0" err="1">
                <a:latin typeface="Consolas" panose="020B0609020204030204" pitchFamily="49" charset="0"/>
              </a:rPr>
              <a:t>const</a:t>
            </a:r>
            <a:r>
              <a:rPr lang="sv-SE" sz="1600" b="1" dirty="0">
                <a:latin typeface="Consolas" panose="020B0609020204030204" pitchFamily="49" charset="0"/>
              </a:rPr>
              <a:t> C2&amp;).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878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Mental </a:t>
            </a:r>
            <a:r>
              <a:rPr lang="sv-SE" sz="4000" dirty="0" err="1">
                <a:solidFill>
                  <a:srgbClr val="FFFFFF"/>
                </a:solidFill>
              </a:rPr>
              <a:t>model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unquoted</a:t>
            </a:r>
            <a:r>
              <a:rPr lang="sv-SE" sz="4000" dirty="0">
                <a:solidFill>
                  <a:srgbClr val="FFFFFF"/>
                </a:solidFill>
              </a:rPr>
              <a:t>/</a:t>
            </a:r>
            <a:r>
              <a:rPr lang="sv-SE" sz="4000" dirty="0" err="1">
                <a:solidFill>
                  <a:srgbClr val="FFFFFF"/>
                </a:solidFill>
              </a:rPr>
              <a:t>quoted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case</a:t>
            </a:r>
            <a:r>
              <a:rPr lang="sv-SE" sz="4000" dirty="0">
                <a:solidFill>
                  <a:srgbClr val="FFFFFF"/>
                </a:solidFill>
              </a:rPr>
              <a:t>.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890" y="1891970"/>
            <a:ext cx="5736567" cy="4245265"/>
          </a:xfrm>
          <a:ln>
            <a:solidFill>
              <a:schemeClr val="tx1"/>
            </a:solidFill>
          </a:ln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struct __empty_overload_set_type_1 {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bool operator()(</a:t>
            </a:r>
            <a:r>
              <a:rPr lang="en-GB" sz="1400" dirty="0" err="1">
                <a:latin typeface="Consolas" panose="020B0609020204030204" pitchFamily="49" charset="0"/>
              </a:rPr>
              <a:t>const</a:t>
            </a:r>
            <a:r>
              <a:rPr lang="en-GB" sz="1400" dirty="0">
                <a:latin typeface="Consolas" panose="020B0609020204030204" pitchFamily="49" charset="0"/>
              </a:rPr>
              <a:t> C1&amp; c) {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    return empty(c);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    operator bool (&amp;)(</a:t>
            </a:r>
            <a:r>
              <a:rPr lang="en-GB" sz="1400" dirty="0" err="1">
                <a:latin typeface="Consolas" panose="020B0609020204030204" pitchFamily="49" charset="0"/>
              </a:rPr>
              <a:t>const</a:t>
            </a:r>
            <a:r>
              <a:rPr lang="en-GB" sz="1400" dirty="0">
                <a:latin typeface="Consolas" panose="020B0609020204030204" pitchFamily="49" charset="0"/>
              </a:rPr>
              <a:t> C1&amp;) </a:t>
            </a:r>
            <a:r>
              <a:rPr lang="en-GB" sz="1400" dirty="0" err="1">
                <a:latin typeface="Consolas" panose="020B0609020204030204" pitchFamily="49" charset="0"/>
              </a:rPr>
              <a:t>const</a:t>
            </a:r>
            <a:r>
              <a:rPr lang="en-GB" sz="1400" dirty="0">
                <a:latin typeface="Consolas" panose="020B0609020204030204" pitchFamily="49" charset="0"/>
              </a:rPr>
              <a:t> { return empty; }</a:t>
            </a:r>
          </a:p>
          <a:p>
            <a:pPr marL="0" indent="0">
              <a:buNone/>
            </a:pPr>
            <a:r>
              <a:rPr lang="en-GB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Platshållare för innehåll 2">
            <a:extLst>
              <a:ext uri="{FF2B5EF4-FFF2-40B4-BE49-F238E27FC236}">
                <a16:creationId xmlns:a16="http://schemas.microsoft.com/office/drawing/2014/main" id="{6E4FEDFA-9F7A-3DAC-4DAF-18BFED7301C3}"/>
              </a:ext>
            </a:extLst>
          </p:cNvPr>
          <p:cNvSpPr txBox="1">
            <a:spLocks/>
          </p:cNvSpPr>
          <p:nvPr/>
        </p:nvSpPr>
        <p:spPr>
          <a:xfrm>
            <a:off x="5926347" y="1885279"/>
            <a:ext cx="6170763" cy="424526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struct __empty_overload_set_type_1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  <a:r>
              <a:rPr lang="en-GB" sz="1400" dirty="0" err="1">
                <a:latin typeface="Consolas" panose="020B0609020204030204" pitchFamily="49" charset="0"/>
              </a:rPr>
              <a:t>decltype</a:t>
            </a:r>
            <a:r>
              <a:rPr lang="en-GB" sz="1400" dirty="0">
                <a:latin typeface="Consolas" panose="020B0609020204030204" pitchFamily="49" charset="0"/>
              </a:rPr>
              <a:t>(auto) operator()(auto&amp;&amp;... as) {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        return std::sin(std::forward&lt;</a:t>
            </a:r>
            <a:r>
              <a:rPr lang="en-GB" sz="1400" dirty="0" err="1">
                <a:latin typeface="Consolas" panose="020B0609020204030204" pitchFamily="49" charset="0"/>
              </a:rPr>
              <a:t>decltype</a:t>
            </a:r>
            <a:r>
              <a:rPr lang="en-GB" sz="1400" dirty="0">
                <a:latin typeface="Consolas" panose="020B0609020204030204" pitchFamily="49" charset="0"/>
              </a:rPr>
              <a:t>(as)&gt;(as)...);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    magical set of conversion functions depending on</a:t>
            </a:r>
            <a:br>
              <a:rPr lang="en-GB" sz="1400" dirty="0">
                <a:latin typeface="Consolas" panose="020B0609020204030204" pitchFamily="49" charset="0"/>
              </a:rPr>
            </a:br>
            <a:r>
              <a:rPr lang="en-GB" sz="1400" dirty="0">
                <a:latin typeface="Consolas" panose="020B0609020204030204" pitchFamily="49" charset="0"/>
              </a:rPr>
              <a:t>    overload set including ADL.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400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C69842-C3CD-01B8-80A8-7EB53F987A32}"/>
              </a:ext>
            </a:extLst>
          </p:cNvPr>
          <p:cNvSpPr txBox="1"/>
          <p:nvPr/>
        </p:nvSpPr>
        <p:spPr>
          <a:xfrm>
            <a:off x="1880558" y="1785668"/>
            <a:ext cx="13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 err="1"/>
              <a:t>empty</a:t>
            </a:r>
            <a:endParaRPr lang="LID4096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310338-C334-3C84-FD52-BFDC3E7B0E66}"/>
              </a:ext>
            </a:extLst>
          </p:cNvPr>
          <p:cNvSpPr txBox="1"/>
          <p:nvPr/>
        </p:nvSpPr>
        <p:spPr>
          <a:xfrm>
            <a:off x="7799391" y="1834368"/>
            <a:ext cx="1654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3600" dirty="0"/>
              <a:t>`</a:t>
            </a:r>
            <a:r>
              <a:rPr lang="sv-SE" sz="3600" dirty="0" err="1"/>
              <a:t>empty</a:t>
            </a:r>
            <a:r>
              <a:rPr lang="sv-SE" sz="3600" dirty="0"/>
              <a:t>`</a:t>
            </a:r>
            <a:endParaRPr lang="LID4096" sz="3600" dirty="0"/>
          </a:p>
        </p:txBody>
      </p:sp>
    </p:spTree>
    <p:extLst>
      <p:ext uri="{BB962C8B-B14F-4D97-AF65-F5344CB8AC3E}">
        <p14:creationId xmlns:p14="http://schemas.microsoft.com/office/powerpoint/2010/main" val="2240017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Complete</a:t>
            </a:r>
            <a:r>
              <a:rPr lang="sv-SE" sz="4000" dirty="0">
                <a:solidFill>
                  <a:srgbClr val="FFFFFF"/>
                </a:solidFill>
              </a:rPr>
              <a:t> back-</a:t>
            </a:r>
            <a:r>
              <a:rPr lang="sv-SE" sz="4000" dirty="0" err="1">
                <a:solidFill>
                  <a:srgbClr val="FFFFFF"/>
                </a:solidFill>
              </a:rPr>
              <a:t>quoting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rules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6"/>
            <a:ext cx="10474037" cy="4245265"/>
          </a:xfrm>
        </p:spPr>
        <p:txBody>
          <a:bodyPr anchor="ctr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Mentioning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automatically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lookup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even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if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the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is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overloaded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ADL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lookup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the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-set-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quotes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required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not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declared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-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quotes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required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around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operator token to get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both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free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declarations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quotes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forces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-set-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even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exactly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one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exists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Back-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quotes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never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allowed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qualified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indent="0">
              <a:buNone/>
            </a:pPr>
            <a:endParaRPr lang="en-GB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38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Synopsis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1" y="1885279"/>
            <a:ext cx="11514114" cy="456946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3200" dirty="0" err="1"/>
              <a:t>std</a:t>
            </a:r>
            <a:r>
              <a:rPr lang="sv-SE" sz="3200" dirty="0"/>
              <a:t>::</a:t>
            </a:r>
            <a:r>
              <a:rPr lang="sv-SE" sz="3200" dirty="0" err="1"/>
              <a:t>vector</a:t>
            </a:r>
            <a:r>
              <a:rPr lang="sv-SE" sz="3200" dirty="0"/>
              <a:t>&lt;float&gt; in = </a:t>
            </a:r>
            <a:r>
              <a:rPr lang="sv-SE" sz="3200" dirty="0" err="1"/>
              <a:t>getInputValues</a:t>
            </a:r>
            <a:r>
              <a:rPr lang="sv-SE" sz="3200" dirty="0"/>
              <a:t>();</a:t>
            </a:r>
          </a:p>
          <a:p>
            <a:pPr marL="0" indent="0">
              <a:buNone/>
            </a:pPr>
            <a:endParaRPr lang="sv-SE" sz="3200" dirty="0"/>
          </a:p>
          <a:p>
            <a:pPr marL="0" indent="0">
              <a:buNone/>
            </a:pPr>
            <a:r>
              <a:rPr lang="sv-SE" sz="3200" dirty="0" err="1"/>
              <a:t>std</a:t>
            </a:r>
            <a:r>
              <a:rPr lang="sv-SE" sz="3200" dirty="0"/>
              <a:t>::</a:t>
            </a:r>
            <a:r>
              <a:rPr lang="sv-SE" sz="3200" dirty="0" err="1"/>
              <a:t>vector</a:t>
            </a:r>
            <a:r>
              <a:rPr lang="sv-SE" sz="3200" dirty="0"/>
              <a:t>&lt;float&gt; </a:t>
            </a:r>
            <a:r>
              <a:rPr lang="sv-SE" sz="3200" dirty="0" err="1"/>
              <a:t>out</a:t>
            </a:r>
            <a:r>
              <a:rPr lang="sv-SE" sz="3200" dirty="0"/>
              <a:t>;</a:t>
            </a:r>
          </a:p>
          <a:p>
            <a:pPr marL="0" indent="0">
              <a:buNone/>
            </a:pPr>
            <a:r>
              <a:rPr lang="sv-SE" sz="3200" dirty="0" err="1"/>
              <a:t>std</a:t>
            </a:r>
            <a:r>
              <a:rPr lang="sv-SE" sz="3200" dirty="0"/>
              <a:t>::transform(</a:t>
            </a:r>
            <a:r>
              <a:rPr lang="sv-SE" sz="3200" dirty="0" err="1"/>
              <a:t>in.begin</a:t>
            </a:r>
            <a:r>
              <a:rPr lang="sv-SE" sz="3200" dirty="0"/>
              <a:t>(), </a:t>
            </a:r>
            <a:r>
              <a:rPr lang="sv-SE" sz="3200" dirty="0" err="1"/>
              <a:t>in.end</a:t>
            </a:r>
            <a:r>
              <a:rPr lang="sv-SE" sz="3200" dirty="0"/>
              <a:t>(), </a:t>
            </a:r>
            <a:r>
              <a:rPr lang="sv-SE" sz="3200" dirty="0" err="1"/>
              <a:t>std</a:t>
            </a:r>
            <a:r>
              <a:rPr lang="sv-SE" sz="3200" dirty="0"/>
              <a:t>::</a:t>
            </a:r>
            <a:r>
              <a:rPr lang="sv-SE" sz="3200" dirty="0" err="1"/>
              <a:t>back_inserter</a:t>
            </a:r>
            <a:r>
              <a:rPr lang="sv-SE" sz="3200" dirty="0"/>
              <a:t>(</a:t>
            </a:r>
            <a:r>
              <a:rPr lang="sv-SE" sz="3200" dirty="0" err="1"/>
              <a:t>out</a:t>
            </a:r>
            <a:r>
              <a:rPr lang="sv-SE" sz="3200" dirty="0"/>
              <a:t>), </a:t>
            </a:r>
            <a:r>
              <a:rPr lang="sv-SE" sz="3200" b="1" dirty="0" err="1"/>
              <a:t>std</a:t>
            </a:r>
            <a:r>
              <a:rPr lang="sv-SE" sz="3200" b="1" dirty="0"/>
              <a:t>::sin</a:t>
            </a:r>
            <a:r>
              <a:rPr lang="sv-SE" sz="3200" dirty="0"/>
              <a:t>);</a:t>
            </a:r>
          </a:p>
          <a:p>
            <a:pPr marL="0" indent="0">
              <a:buNone/>
            </a:pP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Introduction</a:t>
            </a:r>
            <a:endParaRPr lang="sv-SE" sz="3200" dirty="0"/>
          </a:p>
          <a:p>
            <a:r>
              <a:rPr lang="sv-SE" sz="3200" dirty="0" err="1"/>
              <a:t>History</a:t>
            </a:r>
            <a:endParaRPr lang="sv-SE" sz="3200" dirty="0"/>
          </a:p>
          <a:p>
            <a:r>
              <a:rPr lang="sv-SE" sz="3200" dirty="0" err="1"/>
              <a:t>Proposed</a:t>
            </a:r>
            <a:r>
              <a:rPr lang="sv-SE" sz="3200" dirty="0"/>
              <a:t> solution</a:t>
            </a:r>
          </a:p>
          <a:p>
            <a:r>
              <a:rPr lang="sv-SE" sz="3200" dirty="0" err="1"/>
              <a:t>Examples</a:t>
            </a:r>
            <a:endParaRPr lang="sv-SE" sz="3200" dirty="0"/>
          </a:p>
          <a:p>
            <a:r>
              <a:rPr lang="sv-SE" sz="3200" dirty="0" err="1"/>
              <a:t>Issues</a:t>
            </a:r>
            <a:r>
              <a:rPr lang="sv-SE" sz="3200" dirty="0"/>
              <a:t>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single</a:t>
            </a:r>
            <a:r>
              <a:rPr lang="sv-SE" sz="3200" dirty="0"/>
              <a:t> </a:t>
            </a:r>
            <a:r>
              <a:rPr lang="sv-SE" sz="3200" dirty="0" err="1"/>
              <a:t>overloads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1907453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Introduction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036618"/>
            <a:ext cx="9724031" cy="4526843"/>
          </a:xfrm>
        </p:spPr>
        <p:txBody>
          <a:bodyPr anchor="ctr">
            <a:normAutofit/>
          </a:bodyPr>
          <a:lstStyle/>
          <a:p>
            <a:endParaRPr lang="sv-SE" sz="3500" dirty="0"/>
          </a:p>
          <a:p>
            <a:r>
              <a:rPr lang="sv-SE" sz="3200" dirty="0" err="1"/>
              <a:t>Overloaded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Unoverloaded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types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Giving</a:t>
            </a:r>
            <a:r>
              <a:rPr lang="sv-SE" sz="3200" dirty="0"/>
              <a:t> </a:t>
            </a:r>
            <a:r>
              <a:rPr lang="sv-SE" sz="3200" dirty="0" err="1"/>
              <a:t>overloaded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type</a:t>
            </a:r>
            <a:r>
              <a:rPr lang="sv-SE" sz="3200" dirty="0"/>
              <a:t> </a:t>
            </a:r>
            <a:r>
              <a:rPr lang="sv-SE" sz="3200" dirty="0" err="1"/>
              <a:t>allows</a:t>
            </a:r>
            <a:r>
              <a:rPr lang="sv-SE" sz="3200" dirty="0"/>
              <a:t> </a:t>
            </a:r>
            <a:r>
              <a:rPr lang="sv-SE" sz="3200" dirty="0" err="1"/>
              <a:t>more</a:t>
            </a:r>
            <a:r>
              <a:rPr lang="sv-SE" sz="3200" dirty="0"/>
              <a:t> </a:t>
            </a:r>
            <a:r>
              <a:rPr lang="sv-SE" sz="3200" dirty="0" err="1"/>
              <a:t>usage</a:t>
            </a:r>
            <a:r>
              <a:rPr lang="sv-SE" sz="3200" dirty="0"/>
              <a:t>.</a:t>
            </a:r>
          </a:p>
          <a:p>
            <a:r>
              <a:rPr lang="sv-SE" sz="3200" dirty="0"/>
              <a:t>In template </a:t>
            </a:r>
            <a:r>
              <a:rPr lang="sv-SE" sz="3200" dirty="0" err="1"/>
              <a:t>code</a:t>
            </a:r>
            <a:r>
              <a:rPr lang="sv-SE" sz="3200" dirty="0"/>
              <a:t> </a:t>
            </a:r>
            <a:r>
              <a:rPr lang="sv-SE" sz="3200" dirty="0" err="1"/>
              <a:t>you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not </a:t>
            </a:r>
            <a:r>
              <a:rPr lang="sv-SE" sz="3200" dirty="0" err="1"/>
              <a:t>know</a:t>
            </a:r>
            <a:r>
              <a:rPr lang="sv-SE" sz="3200" dirty="0"/>
              <a:t> </a:t>
            </a:r>
            <a:r>
              <a:rPr lang="sv-SE" sz="3200" dirty="0" err="1"/>
              <a:t>how</a:t>
            </a:r>
            <a:r>
              <a:rPr lang="sv-SE" sz="3200" dirty="0"/>
              <a:t> </a:t>
            </a:r>
            <a:r>
              <a:rPr lang="sv-SE" sz="3200" dirty="0" err="1"/>
              <a:t>many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 </a:t>
            </a:r>
            <a:r>
              <a:rPr lang="sv-SE" sz="3200" dirty="0" err="1"/>
              <a:t>you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due</a:t>
            </a:r>
            <a:r>
              <a:rPr lang="sv-SE" sz="3200" dirty="0"/>
              <a:t> to ADL.</a:t>
            </a:r>
          </a:p>
          <a:p>
            <a:r>
              <a:rPr lang="sv-SE" sz="3200" dirty="0"/>
              <a:t>Operators </a:t>
            </a:r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have</a:t>
            </a:r>
            <a:r>
              <a:rPr lang="sv-SE" sz="3200" dirty="0"/>
              <a:t> a syntax </a:t>
            </a:r>
            <a:r>
              <a:rPr lang="sv-SE" sz="3200" dirty="0" err="1"/>
              <a:t>representing</a:t>
            </a:r>
            <a:r>
              <a:rPr lang="sv-SE" sz="3200" dirty="0"/>
              <a:t> all </a:t>
            </a:r>
            <a:r>
              <a:rPr lang="sv-SE" sz="3200" dirty="0" err="1"/>
              <a:t>overloads</a:t>
            </a:r>
            <a:endParaRPr lang="sv-SE" sz="3200" dirty="0"/>
          </a:p>
          <a:p>
            <a:pPr marL="0" indent="0">
              <a:buNone/>
            </a:pP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409560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History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P0119		Andrew Sutton proposes the </a:t>
            </a:r>
            <a:r>
              <a:rPr lang="sv-SE" sz="3200" dirty="0" err="1"/>
              <a:t>basics</a:t>
            </a:r>
            <a:r>
              <a:rPr lang="sv-SE" sz="3200" dirty="0"/>
              <a:t>.</a:t>
            </a:r>
          </a:p>
          <a:p>
            <a:r>
              <a:rPr lang="sv-SE" sz="3200" dirty="0"/>
              <a:t>P0382		A </a:t>
            </a:r>
            <a:r>
              <a:rPr lang="sv-SE" sz="3200" dirty="0" err="1"/>
              <a:t>rebuttal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P0119 </a:t>
            </a:r>
            <a:r>
              <a:rPr lang="sv-SE" sz="3200" dirty="0" err="1"/>
              <a:t>due</a:t>
            </a:r>
            <a:r>
              <a:rPr lang="sv-SE" sz="3200" dirty="0"/>
              <a:t> to ADL </a:t>
            </a:r>
            <a:r>
              <a:rPr lang="sv-SE" sz="3200" dirty="0" err="1"/>
              <a:t>issues</a:t>
            </a:r>
            <a:r>
              <a:rPr lang="sv-SE" sz="3200" dirty="0"/>
              <a:t>.</a:t>
            </a:r>
          </a:p>
          <a:p>
            <a:r>
              <a:rPr lang="sv-SE" sz="3200" dirty="0"/>
              <a:t>P3312R0		</a:t>
            </a:r>
            <a:r>
              <a:rPr lang="sv-SE" sz="3200" dirty="0" err="1"/>
              <a:t>This</a:t>
            </a:r>
            <a:r>
              <a:rPr lang="sv-SE" sz="3200" dirty="0"/>
              <a:t> paper.</a:t>
            </a:r>
          </a:p>
          <a:p>
            <a:r>
              <a:rPr lang="sv-SE" sz="3200" dirty="0"/>
              <a:t>P3312Rx		</a:t>
            </a:r>
            <a:r>
              <a:rPr lang="sv-SE" sz="3200" dirty="0" err="1"/>
              <a:t>Updates</a:t>
            </a:r>
            <a:r>
              <a:rPr lang="sv-SE" sz="3200" dirty="0"/>
              <a:t> </a:t>
            </a:r>
            <a:r>
              <a:rPr lang="sv-SE" sz="3200" dirty="0" err="1"/>
              <a:t>including</a:t>
            </a:r>
            <a:r>
              <a:rPr lang="sv-SE" sz="3200" dirty="0"/>
              <a:t> </a:t>
            </a:r>
            <a:r>
              <a:rPr lang="sv-SE" sz="3200" dirty="0" err="1"/>
              <a:t>discussion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P0382.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340223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Proposed</a:t>
            </a:r>
            <a:r>
              <a:rPr lang="sv-SE" sz="4000" dirty="0">
                <a:solidFill>
                  <a:srgbClr val="FFFFFF"/>
                </a:solidFill>
              </a:rPr>
              <a:t> solution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 lnSpcReduction="10000"/>
          </a:bodyPr>
          <a:lstStyle/>
          <a:p>
            <a:r>
              <a:rPr lang="sv-SE" sz="3200" dirty="0"/>
              <a:t>An </a:t>
            </a:r>
            <a:r>
              <a:rPr lang="sv-SE" sz="3200" dirty="0" err="1"/>
              <a:t>overloaded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has an </a:t>
            </a:r>
            <a:r>
              <a:rPr lang="sv-SE" sz="3200" i="1" dirty="0" err="1"/>
              <a:t>overload</a:t>
            </a:r>
            <a:r>
              <a:rPr lang="sv-SE" sz="3200" i="1" dirty="0"/>
              <a:t>-set-</a:t>
            </a:r>
            <a:r>
              <a:rPr lang="sv-SE" sz="3200" i="1" dirty="0" err="1"/>
              <a:t>type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Overloaded</a:t>
            </a:r>
            <a:r>
              <a:rPr lang="sv-SE" sz="3200" dirty="0"/>
              <a:t> </a:t>
            </a:r>
            <a:r>
              <a:rPr lang="sv-SE" sz="3200" dirty="0" err="1"/>
              <a:t>member</a:t>
            </a:r>
            <a:r>
              <a:rPr lang="sv-SE" sz="3200" dirty="0"/>
              <a:t> </a:t>
            </a:r>
            <a:r>
              <a:rPr lang="sv-SE" sz="3200" dirty="0" err="1"/>
              <a:t>functions</a:t>
            </a:r>
            <a:r>
              <a:rPr lang="sv-SE" sz="3200" dirty="0"/>
              <a:t>, all </a:t>
            </a:r>
            <a:r>
              <a:rPr lang="sv-SE" sz="3200" dirty="0" err="1"/>
              <a:t>constructors</a:t>
            </a:r>
            <a:r>
              <a:rPr lang="sv-SE" sz="3200" dirty="0"/>
              <a:t>, </a:t>
            </a:r>
            <a:r>
              <a:rPr lang="sv-SE" sz="3200" dirty="0" err="1"/>
              <a:t>destructors</a:t>
            </a:r>
            <a:r>
              <a:rPr lang="sv-SE" sz="3200" dirty="0"/>
              <a:t> and operators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overload</a:t>
            </a:r>
            <a:r>
              <a:rPr lang="sv-SE" sz="3200" dirty="0"/>
              <a:t>-set-</a:t>
            </a:r>
            <a:r>
              <a:rPr lang="sv-SE" sz="3200" dirty="0" err="1"/>
              <a:t>types</a:t>
            </a:r>
            <a:r>
              <a:rPr lang="sv-SE" sz="3200" dirty="0"/>
              <a:t>.</a:t>
            </a:r>
          </a:p>
          <a:p>
            <a:r>
              <a:rPr lang="sv-SE" sz="3200" dirty="0"/>
              <a:t>Like lambdas, different </a:t>
            </a:r>
            <a:r>
              <a:rPr lang="sv-SE" sz="3200" dirty="0" err="1"/>
              <a:t>uses</a:t>
            </a:r>
            <a:r>
              <a:rPr lang="sv-SE" sz="3200" dirty="0"/>
              <a:t> </a:t>
            </a:r>
            <a:r>
              <a:rPr lang="sv-SE" sz="3200" dirty="0" err="1"/>
              <a:t>of</a:t>
            </a:r>
            <a:r>
              <a:rPr lang="sv-SE" sz="3200" dirty="0"/>
              <a:t> the same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may</a:t>
            </a:r>
            <a:r>
              <a:rPr lang="sv-SE" sz="3200" dirty="0"/>
              <a:t> </a:t>
            </a:r>
            <a:r>
              <a:rPr lang="sv-SE" sz="3200" dirty="0" err="1"/>
              <a:t>create</a:t>
            </a:r>
            <a:r>
              <a:rPr lang="sv-SE" sz="3200" dirty="0"/>
              <a:t> different </a:t>
            </a:r>
            <a:r>
              <a:rPr lang="sv-SE" sz="3200" dirty="0" err="1"/>
              <a:t>overload</a:t>
            </a:r>
            <a:r>
              <a:rPr lang="sv-SE" sz="3200" dirty="0"/>
              <a:t> sets.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quoting</a:t>
            </a:r>
            <a:r>
              <a:rPr lang="sv-SE" sz="3200" dirty="0"/>
              <a:t> </a:t>
            </a:r>
            <a:r>
              <a:rPr lang="sv-SE" sz="3200" dirty="0" err="1"/>
              <a:t>mechanism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force a </a:t>
            </a:r>
            <a:r>
              <a:rPr lang="sv-SE" sz="3200" dirty="0" err="1"/>
              <a:t>function</a:t>
            </a:r>
            <a:r>
              <a:rPr lang="sv-SE" sz="3200" dirty="0"/>
              <a:t> or operator </a:t>
            </a:r>
            <a:r>
              <a:rPr lang="sv-SE" sz="3200" dirty="0" err="1"/>
              <a:t>name</a:t>
            </a:r>
            <a:r>
              <a:rPr lang="sv-SE" sz="3200" dirty="0"/>
              <a:t> to </a:t>
            </a:r>
            <a:r>
              <a:rPr lang="sv-SE" sz="3200" dirty="0" err="1"/>
              <a:t>have</a:t>
            </a:r>
            <a:r>
              <a:rPr lang="sv-SE" sz="3200" dirty="0"/>
              <a:t> </a:t>
            </a:r>
            <a:r>
              <a:rPr lang="sv-SE" sz="3200" dirty="0" err="1"/>
              <a:t>its</a:t>
            </a:r>
            <a:r>
              <a:rPr lang="sv-SE" sz="3200" dirty="0"/>
              <a:t> </a:t>
            </a:r>
            <a:r>
              <a:rPr lang="sv-SE" sz="3200" dirty="0" err="1"/>
              <a:t>overload</a:t>
            </a:r>
            <a:r>
              <a:rPr lang="sv-SE" sz="3200" dirty="0"/>
              <a:t> set </a:t>
            </a:r>
            <a:r>
              <a:rPr lang="sv-SE" sz="3200" dirty="0" err="1"/>
              <a:t>type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quoted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allows</a:t>
            </a:r>
            <a:r>
              <a:rPr lang="sv-SE" sz="3200" dirty="0"/>
              <a:t> ADL to </a:t>
            </a:r>
            <a:r>
              <a:rPr lang="sv-SE" sz="3200" dirty="0" err="1"/>
              <a:t>find</a:t>
            </a:r>
            <a:r>
              <a:rPr lang="sv-SE" sz="3200" dirty="0"/>
              <a:t> </a:t>
            </a:r>
            <a:r>
              <a:rPr lang="sv-SE" sz="3200" dirty="0" err="1"/>
              <a:t>overloads</a:t>
            </a:r>
            <a:r>
              <a:rPr lang="sv-SE" sz="3200" dirty="0"/>
              <a:t>.</a:t>
            </a:r>
          </a:p>
          <a:p>
            <a:r>
              <a:rPr lang="sv-SE" sz="3200" dirty="0"/>
              <a:t>A </a:t>
            </a:r>
            <a:r>
              <a:rPr lang="sv-SE" sz="3200" dirty="0" err="1"/>
              <a:t>quoted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</a:t>
            </a:r>
            <a:r>
              <a:rPr lang="sv-SE" sz="3200" dirty="0" err="1"/>
              <a:t>name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check </a:t>
            </a:r>
            <a:r>
              <a:rPr lang="sv-SE" sz="3200" dirty="0" err="1"/>
              <a:t>contracts</a:t>
            </a:r>
            <a:r>
              <a:rPr lang="sv-SE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9816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Examples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&lt;float&gt; in { 1, 2, 3 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auto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out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= s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ranges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::transform(in, </a:t>
            </a:r>
            <a:r>
              <a:rPr lang="sv-SE" sz="1600" b="1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::sin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indent="0">
              <a:buNone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inv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s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ranges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::transform(in, </a:t>
            </a:r>
            <a:r>
              <a:rPr lang="sv-SE" sz="1600" b="1" dirty="0">
                <a:solidFill>
                  <a:prstClr val="black"/>
                </a:solidFill>
                <a:latin typeface="Consolas" panose="020B0609020204030204" pitchFamily="49" charset="0"/>
              </a:rPr>
              <a:t>`-`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  <a:defRPr/>
            </a:pP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public: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(float (*fp)(float));</a:t>
            </a:r>
            <a:b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ptr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make_unique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sv-SE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MyClass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</a:t>
            </a:r>
            <a:r>
              <a:rPr kumimoji="0" lang="sv-SE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std</a:t>
            </a:r>
            <a:r>
              <a:rPr kumimoji="0" lang="sv-SE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::sin</a:t>
            </a:r>
            <a:r>
              <a:rPr kumimoji="0" lang="sv-S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	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CHECK(!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check_preconditions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GB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myOverloadedFunction</a:t>
            </a: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&gt;(1, "Hello"));   // </a:t>
            </a:r>
            <a:r>
              <a:rPr kumimoji="0" lang="en-GB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P3183</a:t>
            </a:r>
            <a:endParaRPr kumimoji="0" lang="sv-SE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415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Features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722008"/>
            <a:ext cx="9724031" cy="5267259"/>
          </a:xfrm>
        </p:spPr>
        <p:txBody>
          <a:bodyPr anchor="ctr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 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</a:t>
            </a:r>
            <a:r>
              <a:rPr kumimoji="0" lang="sv-SE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-set-</a:t>
            </a:r>
            <a:r>
              <a:rPr kumimoji="0" lang="sv-SE" sz="32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compile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only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It’s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similar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to a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synthesized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lambda.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converted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pointers.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defaulted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parameters.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Includes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templates.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Brings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specifiers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constexpr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and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noexcept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with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it.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Works for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free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member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functions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constructors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, </a:t>
            </a:r>
            <a:r>
              <a:rPr lang="sv-SE" sz="3200" dirty="0" err="1">
                <a:solidFill>
                  <a:prstClr val="black"/>
                </a:solidFill>
                <a:latin typeface="Calibri" panose="020F0502020204030204"/>
              </a:rPr>
              <a:t>destructors</a:t>
            </a:r>
            <a:r>
              <a:rPr lang="sv-SE" sz="3200" dirty="0">
                <a:solidFill>
                  <a:prstClr val="black"/>
                </a:solidFill>
                <a:latin typeface="Calibri" panose="020F0502020204030204"/>
              </a:rPr>
              <a:t> and operators.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operators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overloads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for fundamental and pointer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(just as a lambda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would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Includes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contracts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b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sv-SE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683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10565477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Function</a:t>
            </a:r>
            <a:r>
              <a:rPr lang="sv-SE" sz="4000" dirty="0">
                <a:solidFill>
                  <a:srgbClr val="FFFFFF"/>
                </a:solidFill>
              </a:rPr>
              <a:t> template </a:t>
            </a:r>
            <a:r>
              <a:rPr lang="sv-SE" sz="4000" dirty="0" err="1">
                <a:solidFill>
                  <a:srgbClr val="FFFFFF"/>
                </a:solidFill>
              </a:rPr>
              <a:t>instantiations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622745"/>
            <a:ext cx="10239556" cy="5054100"/>
          </a:xfrm>
        </p:spPr>
        <p:txBody>
          <a:bodyPr anchor="ctr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templates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the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name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is new.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Unique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addresses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however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 </a:t>
            </a:r>
            <a:r>
              <a:rPr kumimoji="0" lang="sv-SE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guaranteed</a:t>
            </a:r>
            <a:r>
              <a:rPr kumimoji="0" lang="sv-SE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f(float);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(auto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fun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) {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fun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(1); }</a:t>
            </a: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(f);		// f is a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function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pointer, for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which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is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instantiated</a:t>
            </a: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f(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const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char*);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(f);		// f is an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overload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set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type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, a new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is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instantiated</a:t>
            </a:r>
            <a:endParaRPr lang="sv-SE" sz="1600" dirty="0">
              <a:solidFill>
                <a:prstClr val="black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(f);		//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This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i="1" dirty="0" err="1">
                <a:solidFill>
                  <a:prstClr val="black"/>
                </a:solidFill>
                <a:latin typeface="Consolas" panose="020B0609020204030204" pitchFamily="49" charset="0"/>
              </a:rPr>
              <a:t>may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cause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another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instantiation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. (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think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lambda).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f(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std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::string);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(f);		// As the same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overload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is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selected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instantiation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i="1" dirty="0" err="1">
                <a:solidFill>
                  <a:prstClr val="black"/>
                </a:solidFill>
                <a:latin typeface="Consolas" panose="020B0609020204030204" pitchFamily="49" charset="0"/>
              </a:rPr>
              <a:t>may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be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reused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void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f(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int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(f);		// As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another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overload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is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selected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by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use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a new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instantiation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 is </a:t>
            </a:r>
            <a:r>
              <a:rPr lang="sv-SE" sz="1600" dirty="0" err="1">
                <a:solidFill>
                  <a:prstClr val="black"/>
                </a:solidFill>
                <a:latin typeface="Consolas" panose="020B0609020204030204" pitchFamily="49" charset="0"/>
              </a:rPr>
              <a:t>needed</a:t>
            </a:r>
            <a: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br>
              <a:rPr lang="sv-SE" sz="1600" dirty="0">
                <a:solidFill>
                  <a:prstClr val="black"/>
                </a:solidFill>
                <a:latin typeface="Consolas" panose="020B0609020204030204" pitchFamily="49" charset="0"/>
              </a:rPr>
            </a:br>
            <a:endParaRPr kumimoji="0" lang="sv-SE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665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20868</TotalTime>
  <Words>1104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Office-tema</vt:lpstr>
      <vt:lpstr>P3312R0</vt:lpstr>
      <vt:lpstr>Synopsis</vt:lpstr>
      <vt:lpstr>Presentation contents</vt:lpstr>
      <vt:lpstr>Introduction</vt:lpstr>
      <vt:lpstr>History</vt:lpstr>
      <vt:lpstr>Proposed solution</vt:lpstr>
      <vt:lpstr>Examples</vt:lpstr>
      <vt:lpstr>Features</vt:lpstr>
      <vt:lpstr>Function template instantiations</vt:lpstr>
      <vt:lpstr>Class/variable template instantiations</vt:lpstr>
      <vt:lpstr>What’s up with P0382?</vt:lpstr>
      <vt:lpstr>Proposed solution to P0382 issue</vt:lpstr>
      <vt:lpstr>Mental model for unquoted/quoted case.</vt:lpstr>
      <vt:lpstr>Complete back-quoting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P2667R0++</dc:title>
  <dc:creator>Bengt Gustafsson</dc:creator>
  <cp:lastModifiedBy>Bengt Gustafsson</cp:lastModifiedBy>
  <cp:revision>22</cp:revision>
  <dcterms:created xsi:type="dcterms:W3CDTF">2022-11-10T03:32:43Z</dcterms:created>
  <dcterms:modified xsi:type="dcterms:W3CDTF">2024-07-03T13:35:33Z</dcterms:modified>
</cp:coreProperties>
</file>