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39" r:id="rId3"/>
    <p:sldId id="340" r:id="rId4"/>
    <p:sldId id="325" r:id="rId5"/>
    <p:sldId id="318" r:id="rId6"/>
    <p:sldId id="321" r:id="rId7"/>
    <p:sldId id="324" r:id="rId8"/>
    <p:sldId id="319" r:id="rId9"/>
    <p:sldId id="320" r:id="rId10"/>
    <p:sldId id="323" r:id="rId11"/>
    <p:sldId id="326" r:id="rId12"/>
    <p:sldId id="328" r:id="rId13"/>
    <p:sldId id="327" r:id="rId14"/>
    <p:sldId id="322" r:id="rId1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5984429-F614-502D-8349-64BC65966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E3366A9-72E6-7BC5-A65B-469ED14DA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BBB8E91-D3F0-BD05-138B-AF101C981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9CC-90B0-405F-B188-F97B0984D6DC}" type="datetimeFigureOut">
              <a:rPr lang="LID4096" smtClean="0"/>
              <a:t>06/16/2023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DDBFD00-6074-6584-F61E-B7E9B326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F532BFC-16B5-F4B5-E9FD-8E02BFCC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D495-A8D5-4001-B74C-F6B3C5BC3B6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5054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B12FEAC-B4B0-F5EF-1AE1-98561E12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ED558638-C70E-FCD5-1D4B-587710497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EDCE3CE-3F27-1108-F409-27FCA03D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9CC-90B0-405F-B188-F97B0984D6DC}" type="datetimeFigureOut">
              <a:rPr lang="LID4096" smtClean="0"/>
              <a:t>06/16/2023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8C10E47-29B9-B23C-3CEB-3F048973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4979DFE-B245-BEEE-63BF-1E4142CA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D495-A8D5-4001-B74C-F6B3C5BC3B6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4984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78026820-F257-2A47-DDCF-CDB31E971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2F92785F-3560-598D-1959-9AA1086E2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1A2EA35-EF21-5922-63E2-5AE512F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9CC-90B0-405F-B188-F97B0984D6DC}" type="datetimeFigureOut">
              <a:rPr lang="LID4096" smtClean="0"/>
              <a:t>06/16/2023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FB46E96-39D4-9460-E3E4-833E28F7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3B7C828-743F-FA20-3848-176A4B134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D495-A8D5-4001-B74C-F6B3C5BC3B6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1098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397A508-BEAB-E472-A0BA-277796FE6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8059B59-91A6-7BC5-CB16-C5AAE2FE3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442DD3D-49EB-351E-8756-C7A1C4E57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9CC-90B0-405F-B188-F97B0984D6DC}" type="datetimeFigureOut">
              <a:rPr lang="LID4096" smtClean="0"/>
              <a:t>06/16/2023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CF898E3-DE5E-C31A-95FC-1FC53DEC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3E405F8-A204-A5DC-F5A6-5B29C9E6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D495-A8D5-4001-B74C-F6B3C5BC3B6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6053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F5C3A63-FC32-A61F-7CAA-159D7F1CF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2DAD5DB-A542-02F5-3238-C90FDAB30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6B4F557-30AA-0CB9-626A-D755720B9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9CC-90B0-405F-B188-F97B0984D6DC}" type="datetimeFigureOut">
              <a:rPr lang="LID4096" smtClean="0"/>
              <a:t>06/16/2023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4E7445B-ADD7-E92A-CBAE-E5D34374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EE8B8A4-B6FA-A71F-6E59-9DB5FCC7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D495-A8D5-4001-B74C-F6B3C5BC3B6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5603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B48BB2D-1A84-ED60-E4EF-AB0A0646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32015D4-907F-787A-275F-A2150A5BE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D0604F8-3F05-584F-8A72-2534A322E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C9DD815-DC23-395F-6D93-7707DBF1C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9CC-90B0-405F-B188-F97B0984D6DC}" type="datetimeFigureOut">
              <a:rPr lang="LID4096" smtClean="0"/>
              <a:t>06/16/2023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1759032-4253-3876-82D0-EACC6C6E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7CD9DDF-3873-30BA-09BC-8373280D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D495-A8D5-4001-B74C-F6B3C5BC3B6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1921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5B9F4A3-96B1-8C57-6389-D9AF0435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B779B31-9EAA-C8F3-D9E6-69D5EC131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8B06402-6C77-330B-7BEE-9B063519B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635B9312-69C0-5426-56AB-B09AB7F5C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8E72476-EF47-F3ED-EEF3-17022D8B9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A8E99C26-ABFE-CABF-6D93-C8F9FDBB9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9CC-90B0-405F-B188-F97B0984D6DC}" type="datetimeFigureOut">
              <a:rPr lang="LID4096" smtClean="0"/>
              <a:t>06/16/2023</a:t>
            </a:fld>
            <a:endParaRPr lang="LID4096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9E9FDFD8-8AAB-FA54-23FB-07DE8141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47BA825E-21B3-CDB0-0E89-CF901D4E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D495-A8D5-4001-B74C-F6B3C5BC3B6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779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0E8C505-C1D5-39AB-119A-4180A8B7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036B791B-9717-0543-3B36-FE4008AF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9CC-90B0-405F-B188-F97B0984D6DC}" type="datetimeFigureOut">
              <a:rPr lang="LID4096" smtClean="0"/>
              <a:t>06/16/2023</a:t>
            </a:fld>
            <a:endParaRPr lang="LID4096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5654DB8-E38E-5991-4E05-2B0B5245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9734513-2A69-D08B-4C53-1DC39C54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D495-A8D5-4001-B74C-F6B3C5BC3B6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6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FDEEB65-4635-E5D5-9DA6-69659506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9CC-90B0-405F-B188-F97B0984D6DC}" type="datetimeFigureOut">
              <a:rPr lang="LID4096" smtClean="0"/>
              <a:t>06/16/2023</a:t>
            </a:fld>
            <a:endParaRPr lang="LID4096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8544BCB-529F-C77C-8AE0-CB1AD403C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49D2E2E-9811-52AE-82FF-FCC1855D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D495-A8D5-4001-B74C-F6B3C5BC3B6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3749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9CAA90-3C2C-7B32-4526-A11127563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43BE285-931F-6D73-CFEE-27DD77A9F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C293F83-4D03-AF5B-F3EC-CD25E7278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C20C542-ED01-B669-01D9-345B63DA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9CC-90B0-405F-B188-F97B0984D6DC}" type="datetimeFigureOut">
              <a:rPr lang="LID4096" smtClean="0"/>
              <a:t>06/16/2023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B2CD45A-B1FB-D25F-0608-1D965EBA4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43D2FB4-2C62-69DA-3887-17BEA4D4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D495-A8D5-4001-B74C-F6B3C5BC3B6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1854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269D984-56F2-737B-D773-DDB7EF67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90DB82F1-7F33-8BDE-277A-BEDEA6530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678742A-8165-9F4D-DEC4-7520C6930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06CD7B3-F256-11A8-2E91-528CE706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9CC-90B0-405F-B188-F97B0984D6DC}" type="datetimeFigureOut">
              <a:rPr lang="LID4096" smtClean="0"/>
              <a:t>06/16/2023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E54E02E-7A14-B91B-872A-64076F18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8DF1CAC-ADD7-B897-ED35-E505B482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D495-A8D5-4001-B74C-F6B3C5BC3B6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474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601B0888-411D-A651-E1D1-C3EA77477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153ABA-FF29-2205-BBC5-C9A533486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7CA9AC8-453A-1C73-297B-3DFBBFD9D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8A9CC-90B0-405F-B188-F97B0984D6DC}" type="datetimeFigureOut">
              <a:rPr lang="LID4096" smtClean="0"/>
              <a:t>06/16/2023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C2A6AD1-06F0-1D30-B69A-94D9BD81D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6CFD3FA-2C54-6114-CCC8-26511D40C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7D495-A8D5-4001-B74C-F6B3C5BC3B6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7056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0EEAE08-B977-7D00-F691-1E21DA530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sv-SE" sz="4800" dirty="0">
                <a:solidFill>
                  <a:srgbClr val="FFFFFF"/>
                </a:solidFill>
              </a:rPr>
              <a:t>P2665R0</a:t>
            </a:r>
            <a:endParaRPr lang="LID4096" sz="4800" dirty="0">
              <a:solidFill>
                <a:srgbClr val="FFFFFF"/>
              </a:solidFill>
            </a:endParaRP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AE0C694-5902-4F94-1355-702E3F065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Autofit/>
          </a:bodyPr>
          <a:lstStyle/>
          <a:p>
            <a:pPr algn="l"/>
            <a:r>
              <a:rPr lang="sv-SE" sz="3200" dirty="0" err="1"/>
              <a:t>Overloading</a:t>
            </a:r>
            <a:r>
              <a:rPr lang="sv-SE" sz="3200" dirty="0"/>
              <a:t> T </a:t>
            </a:r>
            <a:r>
              <a:rPr lang="sv-SE" sz="3200" dirty="0" err="1"/>
              <a:t>with</a:t>
            </a:r>
            <a:r>
              <a:rPr lang="sv-SE" sz="3200" dirty="0"/>
              <a:t> </a:t>
            </a:r>
            <a:r>
              <a:rPr lang="sv-SE" sz="3200" dirty="0" err="1"/>
              <a:t>const</a:t>
            </a:r>
            <a:r>
              <a:rPr lang="sv-SE" sz="3200" dirty="0"/>
              <a:t> T&amp;</a:t>
            </a:r>
          </a:p>
          <a:p>
            <a:pPr algn="l"/>
            <a:r>
              <a:rPr lang="sv-SE" sz="3200" dirty="0"/>
              <a:t>Bengt Gustafsson</a:t>
            </a:r>
          </a:p>
          <a:p>
            <a:pPr algn="l"/>
            <a:r>
              <a:rPr lang="sv-SE" sz="3200" dirty="0"/>
              <a:t>Varna - 2023</a:t>
            </a:r>
            <a:endParaRPr lang="LID4096" sz="3200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BCD887FC-71E1-34A2-DADF-909F1F296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170" y="528918"/>
            <a:ext cx="2851162" cy="320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82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Aliasing</a:t>
            </a:r>
            <a:r>
              <a:rPr lang="sv-SE" sz="4000" dirty="0">
                <a:solidFill>
                  <a:srgbClr val="FFFFFF"/>
                </a:solidFill>
              </a:rPr>
              <a:t>. Problem or </a:t>
            </a:r>
            <a:r>
              <a:rPr lang="sv-SE" sz="4000" dirty="0" err="1">
                <a:solidFill>
                  <a:srgbClr val="FFFFFF"/>
                </a:solidFill>
              </a:rPr>
              <a:t>opportunity</a:t>
            </a:r>
            <a:r>
              <a:rPr lang="sv-SE" sz="4000" dirty="0">
                <a:solidFill>
                  <a:srgbClr val="FFFFFF"/>
                </a:solidFill>
              </a:rPr>
              <a:t>?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/>
              <a:t>If the </a:t>
            </a:r>
            <a:r>
              <a:rPr lang="sv-SE" sz="3200" dirty="0" err="1"/>
              <a:t>const</a:t>
            </a:r>
            <a:r>
              <a:rPr lang="sv-SE" sz="3200" dirty="0"/>
              <a:t> T&amp; </a:t>
            </a:r>
            <a:r>
              <a:rPr lang="sv-SE" sz="3200" dirty="0" err="1"/>
              <a:t>overload</a:t>
            </a:r>
            <a:r>
              <a:rPr lang="sv-SE" sz="3200" dirty="0"/>
              <a:t> is </a:t>
            </a:r>
            <a:r>
              <a:rPr lang="sv-SE" sz="3200" dirty="0" err="1"/>
              <a:t>selected</a:t>
            </a:r>
            <a:r>
              <a:rPr lang="sv-SE" sz="3200" dirty="0"/>
              <a:t> </a:t>
            </a:r>
            <a:r>
              <a:rPr lang="sv-SE" sz="3200" dirty="0" err="1"/>
              <a:t>this</a:t>
            </a:r>
            <a:r>
              <a:rPr lang="sv-SE" sz="3200" dirty="0"/>
              <a:t> </a:t>
            </a:r>
            <a:r>
              <a:rPr lang="sv-SE" sz="3200" dirty="0" err="1"/>
              <a:t>could</a:t>
            </a:r>
            <a:r>
              <a:rPr lang="sv-SE" sz="3200" dirty="0"/>
              <a:t> alias.</a:t>
            </a:r>
          </a:p>
          <a:p>
            <a:r>
              <a:rPr lang="sv-SE" sz="3200" dirty="0"/>
              <a:t>The </a:t>
            </a:r>
            <a:r>
              <a:rPr lang="sv-SE" sz="3200" dirty="0" err="1"/>
              <a:t>caller</a:t>
            </a:r>
            <a:r>
              <a:rPr lang="sv-SE" sz="3200" dirty="0"/>
              <a:t> </a:t>
            </a:r>
            <a:r>
              <a:rPr lang="sv-SE" sz="3200" dirty="0" err="1"/>
              <a:t>can’t</a:t>
            </a:r>
            <a:r>
              <a:rPr lang="sv-SE" sz="3200" dirty="0"/>
              <a:t> </a:t>
            </a:r>
            <a:r>
              <a:rPr lang="sv-SE" sz="3200" dirty="0" err="1"/>
              <a:t>willfully</a:t>
            </a:r>
            <a:r>
              <a:rPr lang="sv-SE" sz="3200" dirty="0"/>
              <a:t> alias as the T </a:t>
            </a:r>
            <a:r>
              <a:rPr lang="sv-SE" sz="3200" dirty="0" err="1"/>
              <a:t>overload</a:t>
            </a:r>
            <a:r>
              <a:rPr lang="sv-SE" sz="3200" dirty="0"/>
              <a:t> </a:t>
            </a:r>
            <a:r>
              <a:rPr lang="sv-SE" sz="3200" dirty="0" err="1"/>
              <a:t>may</a:t>
            </a:r>
            <a:r>
              <a:rPr lang="sv-SE" sz="3200" dirty="0"/>
              <a:t> get </a:t>
            </a:r>
            <a:r>
              <a:rPr lang="sv-SE" sz="3200" dirty="0" err="1"/>
              <a:t>called</a:t>
            </a:r>
            <a:r>
              <a:rPr lang="sv-SE" sz="3200" dirty="0"/>
              <a:t>.</a:t>
            </a:r>
          </a:p>
          <a:p>
            <a:r>
              <a:rPr lang="sv-SE" sz="3200" b="1" dirty="0" err="1"/>
              <a:t>Opportunity</a:t>
            </a:r>
            <a:r>
              <a:rPr lang="sv-SE" sz="3200" dirty="0"/>
              <a:t>: the </a:t>
            </a:r>
            <a:r>
              <a:rPr lang="sv-SE" sz="3200" dirty="0" err="1"/>
              <a:t>callee</a:t>
            </a:r>
            <a:r>
              <a:rPr lang="sv-SE" sz="3200" dirty="0"/>
              <a:t> </a:t>
            </a:r>
            <a:r>
              <a:rPr lang="sv-SE" sz="3200" dirty="0" err="1"/>
              <a:t>implementer</a:t>
            </a:r>
            <a:r>
              <a:rPr lang="sv-SE" sz="3200" dirty="0"/>
              <a:t> </a:t>
            </a:r>
            <a:r>
              <a:rPr lang="sv-SE" sz="3200" dirty="0" err="1"/>
              <a:t>can</a:t>
            </a:r>
            <a:r>
              <a:rPr lang="sv-SE" sz="3200" dirty="0"/>
              <a:t> </a:t>
            </a:r>
            <a:r>
              <a:rPr lang="sv-SE" sz="3200" dirty="0" err="1"/>
              <a:t>rely</a:t>
            </a:r>
            <a:r>
              <a:rPr lang="sv-SE" sz="3200" dirty="0"/>
              <a:t> on no </a:t>
            </a:r>
            <a:r>
              <a:rPr lang="sv-SE" sz="3200" dirty="0" err="1"/>
              <a:t>willful</a:t>
            </a:r>
            <a:r>
              <a:rPr lang="sv-SE" sz="3200" dirty="0"/>
              <a:t> </a:t>
            </a:r>
            <a:r>
              <a:rPr lang="sv-SE" sz="3200" dirty="0" err="1"/>
              <a:t>aliasing</a:t>
            </a:r>
            <a:r>
              <a:rPr lang="sv-SE" sz="3200" dirty="0"/>
              <a:t> </a:t>
            </a:r>
            <a:r>
              <a:rPr lang="sv-SE" sz="3200" dirty="0" err="1"/>
              <a:t>occuring</a:t>
            </a:r>
            <a:r>
              <a:rPr lang="sv-SE" sz="3200" dirty="0"/>
              <a:t> </a:t>
            </a:r>
            <a:r>
              <a:rPr lang="sv-SE" sz="3200" dirty="0" err="1"/>
              <a:t>also</a:t>
            </a:r>
            <a:r>
              <a:rPr lang="sv-SE" sz="3200" dirty="0"/>
              <a:t> in the </a:t>
            </a:r>
            <a:r>
              <a:rPr lang="sv-SE" sz="3200" dirty="0" err="1"/>
              <a:t>const</a:t>
            </a:r>
            <a:r>
              <a:rPr lang="sv-SE" sz="3200" dirty="0"/>
              <a:t> T&amp; </a:t>
            </a:r>
            <a:r>
              <a:rPr lang="sv-SE" sz="3200" dirty="0" err="1"/>
              <a:t>function</a:t>
            </a:r>
            <a:r>
              <a:rPr lang="sv-SE" sz="3200" dirty="0"/>
              <a:t>.</a:t>
            </a:r>
          </a:p>
          <a:p>
            <a:r>
              <a:rPr lang="sv-SE" sz="3200" b="1" dirty="0"/>
              <a:t>Problem</a:t>
            </a:r>
            <a:r>
              <a:rPr lang="sv-SE" sz="3200" dirty="0"/>
              <a:t>: </a:t>
            </a:r>
            <a:r>
              <a:rPr lang="sv-SE" sz="3200" dirty="0" err="1"/>
              <a:t>aliasing</a:t>
            </a:r>
            <a:r>
              <a:rPr lang="sv-SE" sz="3200" dirty="0"/>
              <a:t> </a:t>
            </a:r>
            <a:r>
              <a:rPr lang="sv-SE" sz="3200" dirty="0" err="1"/>
              <a:t>bugs</a:t>
            </a:r>
            <a:r>
              <a:rPr lang="sv-SE" sz="3200" dirty="0"/>
              <a:t> </a:t>
            </a:r>
            <a:r>
              <a:rPr lang="sv-SE" sz="3200" dirty="0" err="1"/>
              <a:t>may</a:t>
            </a:r>
            <a:r>
              <a:rPr lang="sv-SE" sz="3200" dirty="0"/>
              <a:t> show </a:t>
            </a:r>
            <a:r>
              <a:rPr lang="sv-SE" sz="3200" dirty="0" err="1"/>
              <a:t>up</a:t>
            </a:r>
            <a:r>
              <a:rPr lang="sv-SE" sz="3200" dirty="0"/>
              <a:t> </a:t>
            </a:r>
            <a:r>
              <a:rPr lang="sv-SE" sz="3200" dirty="0" err="1"/>
              <a:t>only</a:t>
            </a:r>
            <a:r>
              <a:rPr lang="sv-SE" sz="3200" dirty="0"/>
              <a:t> on </a:t>
            </a:r>
            <a:r>
              <a:rPr lang="sv-SE" sz="3200" dirty="0" err="1"/>
              <a:t>some</a:t>
            </a:r>
            <a:r>
              <a:rPr lang="sv-SE" sz="3200" dirty="0"/>
              <a:t> </a:t>
            </a:r>
            <a:r>
              <a:rPr lang="sv-SE" sz="3200" dirty="0" err="1"/>
              <a:t>platforms</a:t>
            </a:r>
            <a:r>
              <a:rPr lang="sv-SE" sz="3200" dirty="0"/>
              <a:t>, or </a:t>
            </a:r>
            <a:r>
              <a:rPr lang="sv-SE" sz="3200" dirty="0" err="1"/>
              <a:t>some</a:t>
            </a:r>
            <a:r>
              <a:rPr lang="sv-SE" sz="3200" dirty="0"/>
              <a:t> </a:t>
            </a:r>
            <a:r>
              <a:rPr lang="sv-SE" sz="3200" dirty="0" err="1"/>
              <a:t>optimization</a:t>
            </a:r>
            <a:r>
              <a:rPr lang="sv-SE" sz="3200" dirty="0"/>
              <a:t> </a:t>
            </a:r>
            <a:r>
              <a:rPr lang="sv-SE" sz="3200" dirty="0" err="1"/>
              <a:t>levels</a:t>
            </a:r>
            <a:r>
              <a:rPr lang="sv-SE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7560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Aliasing</a:t>
            </a:r>
            <a:r>
              <a:rPr lang="sv-SE" sz="4000" dirty="0">
                <a:solidFill>
                  <a:srgbClr val="FFFFFF"/>
                </a:solidFill>
              </a:rPr>
              <a:t> problem </a:t>
            </a:r>
            <a:r>
              <a:rPr lang="sv-SE" sz="4000" dirty="0" err="1">
                <a:solidFill>
                  <a:srgbClr val="FFFFFF"/>
                </a:solidFill>
              </a:rPr>
              <a:t>example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 lnSpcReduction="10000"/>
          </a:bodyPr>
          <a:lstStyle/>
          <a:p>
            <a:r>
              <a:rPr lang="sv-SE" sz="3200" dirty="0"/>
              <a:t>A </a:t>
            </a:r>
            <a:r>
              <a:rPr lang="sv-SE" sz="3200" dirty="0" err="1"/>
              <a:t>function</a:t>
            </a:r>
            <a:r>
              <a:rPr lang="sv-SE" sz="3200" dirty="0"/>
              <a:t> </a:t>
            </a:r>
            <a:r>
              <a:rPr lang="sv-SE" sz="3200" dirty="0" err="1"/>
              <a:t>assuming</a:t>
            </a:r>
            <a:r>
              <a:rPr lang="sv-SE" sz="3200" dirty="0"/>
              <a:t> no </a:t>
            </a:r>
            <a:r>
              <a:rPr lang="sv-SE" sz="3200" dirty="0" err="1"/>
              <a:t>aliasing</a:t>
            </a:r>
            <a:r>
              <a:rPr lang="sv-SE" sz="3200" dirty="0"/>
              <a:t> </a:t>
            </a:r>
            <a:r>
              <a:rPr lang="sv-SE" sz="3200" dirty="0" err="1"/>
              <a:t>can</a:t>
            </a:r>
            <a:r>
              <a:rPr lang="sv-SE" sz="3200" dirty="0"/>
              <a:t> still be </a:t>
            </a:r>
            <a:r>
              <a:rPr lang="sv-SE" sz="3200" dirty="0" err="1"/>
              <a:t>called</a:t>
            </a:r>
            <a:r>
              <a:rPr lang="sv-SE" sz="3200" dirty="0"/>
              <a:t> </a:t>
            </a:r>
            <a:r>
              <a:rPr lang="sv-SE" sz="3200" dirty="0" err="1"/>
              <a:t>with</a:t>
            </a:r>
            <a:r>
              <a:rPr lang="sv-SE" sz="3200" dirty="0"/>
              <a:t> </a:t>
            </a:r>
            <a:r>
              <a:rPr lang="sv-SE" sz="3200" dirty="0" err="1"/>
              <a:t>aliasing</a:t>
            </a:r>
            <a:r>
              <a:rPr lang="sv-SE" sz="3200" dirty="0"/>
              <a:t> arguments:</a:t>
            </a:r>
          </a:p>
          <a:p>
            <a:pPr marL="0" indent="0">
              <a:buNone/>
            </a:pP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add2(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&amp; a,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&amp; b)</a:t>
            </a:r>
            <a:b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   a += b;</a:t>
            </a:r>
            <a:b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   a += b;</a:t>
            </a:r>
            <a:b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x = 1;</a:t>
            </a:r>
            <a:b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add2(x, x);      // x is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4, not 3.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Someone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may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rely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on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being 4.</a:t>
            </a:r>
            <a:b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overload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breaks.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Some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other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languages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would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not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allow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this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call site.</a:t>
            </a:r>
            <a:endParaRPr kumimoji="0" lang="sv-S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sv-S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285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Aliasing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rule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of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thumb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/>
              <a:t>Be </a:t>
            </a:r>
            <a:r>
              <a:rPr lang="sv-SE" sz="3200" dirty="0" err="1"/>
              <a:t>careful</a:t>
            </a:r>
            <a:r>
              <a:rPr lang="sv-SE" sz="3200" dirty="0"/>
              <a:t> </a:t>
            </a:r>
            <a:r>
              <a:rPr lang="sv-SE" sz="3200" dirty="0" err="1"/>
              <a:t>when</a:t>
            </a:r>
            <a:r>
              <a:rPr lang="sv-SE" sz="3200" dirty="0"/>
              <a:t> </a:t>
            </a:r>
            <a:r>
              <a:rPr lang="sv-SE" sz="3200" dirty="0" err="1"/>
              <a:t>adding</a:t>
            </a:r>
            <a:r>
              <a:rPr lang="sv-SE" sz="3200" dirty="0"/>
              <a:t> by </a:t>
            </a:r>
            <a:r>
              <a:rPr lang="sv-SE" sz="3200" dirty="0" err="1"/>
              <a:t>value</a:t>
            </a:r>
            <a:r>
              <a:rPr lang="sv-SE" sz="3200" dirty="0"/>
              <a:t> </a:t>
            </a:r>
            <a:r>
              <a:rPr lang="sv-SE" sz="3200" dirty="0" err="1"/>
              <a:t>overloads</a:t>
            </a:r>
            <a:r>
              <a:rPr lang="sv-SE" sz="3200" dirty="0"/>
              <a:t> </a:t>
            </a:r>
            <a:r>
              <a:rPr lang="sv-SE" sz="3200" dirty="0" err="1"/>
              <a:t>next</a:t>
            </a:r>
            <a:r>
              <a:rPr lang="sv-SE" sz="3200" dirty="0"/>
              <a:t> to old </a:t>
            </a:r>
            <a:r>
              <a:rPr lang="sv-SE" sz="3200" dirty="0" err="1"/>
              <a:t>overloads</a:t>
            </a:r>
            <a:r>
              <a:rPr lang="sv-SE" sz="3200" dirty="0"/>
              <a:t> </a:t>
            </a:r>
            <a:r>
              <a:rPr lang="sv-SE" sz="3200" dirty="0" err="1"/>
              <a:t>which</a:t>
            </a:r>
            <a:r>
              <a:rPr lang="sv-SE" sz="3200" dirty="0"/>
              <a:t> </a:t>
            </a:r>
            <a:r>
              <a:rPr lang="sv-SE" sz="3200" dirty="0" err="1"/>
              <a:t>have</a:t>
            </a:r>
            <a:r>
              <a:rPr lang="sv-SE" sz="3200" dirty="0"/>
              <a:t> </a:t>
            </a:r>
            <a:r>
              <a:rPr lang="sv-SE" sz="3200" dirty="0" err="1"/>
              <a:t>reference</a:t>
            </a:r>
            <a:r>
              <a:rPr lang="sv-SE" sz="3200" dirty="0"/>
              <a:t> and </a:t>
            </a:r>
            <a:r>
              <a:rPr lang="sv-SE" sz="3200" dirty="0" err="1"/>
              <a:t>const</a:t>
            </a:r>
            <a:r>
              <a:rPr lang="sv-SE" sz="3200" dirty="0"/>
              <a:t> </a:t>
            </a:r>
            <a:r>
              <a:rPr lang="sv-SE" sz="3200" dirty="0" err="1"/>
              <a:t>reference</a:t>
            </a:r>
            <a:r>
              <a:rPr lang="sv-SE" sz="3200" dirty="0"/>
              <a:t> parameters </a:t>
            </a:r>
            <a:r>
              <a:rPr lang="sv-SE" sz="3200" dirty="0" err="1"/>
              <a:t>of</a:t>
            </a:r>
            <a:r>
              <a:rPr lang="sv-SE" sz="3200" dirty="0"/>
              <a:t> the same </a:t>
            </a:r>
            <a:r>
              <a:rPr lang="sv-SE" sz="3200" dirty="0" err="1"/>
              <a:t>type</a:t>
            </a:r>
            <a:r>
              <a:rPr lang="sv-SE" sz="3200" dirty="0"/>
              <a:t> (or </a:t>
            </a:r>
            <a:r>
              <a:rPr lang="sv-SE" sz="3200" dirty="0" err="1"/>
              <a:t>when</a:t>
            </a:r>
            <a:r>
              <a:rPr lang="sv-SE" sz="3200" dirty="0"/>
              <a:t> </a:t>
            </a:r>
            <a:r>
              <a:rPr lang="sv-SE" sz="3200" dirty="0" err="1"/>
              <a:t>one</a:t>
            </a:r>
            <a:r>
              <a:rPr lang="sv-SE" sz="3200" dirty="0"/>
              <a:t> </a:t>
            </a:r>
            <a:r>
              <a:rPr lang="sv-SE" sz="3200" dirty="0" err="1"/>
              <a:t>could</a:t>
            </a:r>
            <a:r>
              <a:rPr lang="sv-SE" sz="3200" dirty="0"/>
              <a:t> be a </a:t>
            </a:r>
            <a:r>
              <a:rPr lang="sv-SE" sz="3200" dirty="0" err="1"/>
              <a:t>subobject</a:t>
            </a:r>
            <a:r>
              <a:rPr lang="sv-SE" sz="3200" dirty="0"/>
              <a:t> </a:t>
            </a:r>
            <a:r>
              <a:rPr lang="sv-SE" sz="3200" dirty="0" err="1"/>
              <a:t>of</a:t>
            </a:r>
            <a:r>
              <a:rPr lang="sv-SE" sz="3200" dirty="0"/>
              <a:t> the </a:t>
            </a:r>
            <a:r>
              <a:rPr lang="sv-SE" sz="3200" dirty="0" err="1"/>
              <a:t>other</a:t>
            </a:r>
            <a:r>
              <a:rPr lang="sv-SE" sz="3200" dirty="0"/>
              <a:t>) and </a:t>
            </a:r>
            <a:r>
              <a:rPr lang="sv-SE" sz="3200" dirty="0" err="1"/>
              <a:t>reads</a:t>
            </a:r>
            <a:r>
              <a:rPr lang="sv-SE" sz="3200" dirty="0"/>
              <a:t> the </a:t>
            </a:r>
            <a:r>
              <a:rPr lang="sv-SE" sz="3200" dirty="0" err="1"/>
              <a:t>const</a:t>
            </a:r>
            <a:r>
              <a:rPr lang="sv-SE" sz="3200" dirty="0"/>
              <a:t> </a:t>
            </a:r>
            <a:r>
              <a:rPr lang="sv-SE" sz="3200" dirty="0" err="1"/>
              <a:t>reference</a:t>
            </a:r>
            <a:r>
              <a:rPr lang="sv-SE" sz="3200" dirty="0"/>
              <a:t> parameter </a:t>
            </a:r>
            <a:r>
              <a:rPr lang="sv-SE" sz="3200" dirty="0" err="1"/>
              <a:t>after</a:t>
            </a:r>
            <a:r>
              <a:rPr lang="sv-SE" sz="3200" dirty="0"/>
              <a:t> </a:t>
            </a:r>
            <a:r>
              <a:rPr lang="sv-SE" sz="3200" dirty="0" err="1"/>
              <a:t>having</a:t>
            </a:r>
            <a:r>
              <a:rPr lang="sv-SE" sz="3200" dirty="0"/>
              <a:t> </a:t>
            </a:r>
            <a:r>
              <a:rPr lang="sv-SE" sz="3200" dirty="0" err="1"/>
              <a:t>modified</a:t>
            </a:r>
            <a:r>
              <a:rPr lang="sv-SE" sz="3200" dirty="0"/>
              <a:t> the non </a:t>
            </a:r>
            <a:r>
              <a:rPr lang="sv-SE" sz="3200" dirty="0" err="1"/>
              <a:t>const</a:t>
            </a:r>
            <a:r>
              <a:rPr lang="sv-SE" sz="3200" dirty="0"/>
              <a:t> </a:t>
            </a:r>
            <a:r>
              <a:rPr lang="sv-SE" sz="3200" dirty="0" err="1"/>
              <a:t>reference</a:t>
            </a:r>
            <a:r>
              <a:rPr lang="sv-SE" sz="3200" dirty="0"/>
              <a:t> parameter.</a:t>
            </a:r>
          </a:p>
          <a:p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happens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seldom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the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rule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just a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preserve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old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semantics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which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is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likely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buggy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.</a:t>
            </a:r>
            <a:endParaRPr kumimoji="0" lang="sv-S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sv-S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757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Aliasing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opportunity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example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1970"/>
            <a:ext cx="9724031" cy="5397351"/>
          </a:xfrm>
        </p:spPr>
        <p:txBody>
          <a:bodyPr anchor="ctr">
            <a:normAutofit fontScale="70000" lnSpcReduction="20000"/>
          </a:bodyPr>
          <a:lstStyle/>
          <a:p>
            <a:r>
              <a:rPr lang="sv-SE" sz="3200" dirty="0"/>
              <a:t>A </a:t>
            </a:r>
            <a:r>
              <a:rPr lang="sv-SE" sz="3200" dirty="0" err="1"/>
              <a:t>function</a:t>
            </a:r>
            <a:r>
              <a:rPr lang="sv-SE" sz="3200" dirty="0"/>
              <a:t> </a:t>
            </a:r>
            <a:r>
              <a:rPr lang="sv-SE" sz="3200" dirty="0" err="1"/>
              <a:t>with</a:t>
            </a:r>
            <a:r>
              <a:rPr lang="sv-SE" sz="3200" dirty="0"/>
              <a:t> </a:t>
            </a:r>
            <a:r>
              <a:rPr lang="sv-SE" sz="3200" dirty="0" err="1"/>
              <a:t>const</a:t>
            </a:r>
            <a:r>
              <a:rPr lang="sv-SE" sz="3200" dirty="0"/>
              <a:t>&amp; argument </a:t>
            </a:r>
            <a:r>
              <a:rPr lang="sv-SE" sz="3200" dirty="0" err="1"/>
              <a:t>can</a:t>
            </a:r>
            <a:r>
              <a:rPr lang="sv-SE" sz="3200" dirty="0"/>
              <a:t> </a:t>
            </a:r>
            <a:r>
              <a:rPr lang="sv-SE" sz="3200" dirty="0" err="1"/>
              <a:t>assume</a:t>
            </a:r>
            <a:r>
              <a:rPr lang="sv-SE" sz="3200" dirty="0"/>
              <a:t> no </a:t>
            </a:r>
            <a:r>
              <a:rPr lang="sv-SE" sz="3200" dirty="0" err="1"/>
              <a:t>aliasing</a:t>
            </a:r>
            <a:r>
              <a:rPr lang="sv-SE" sz="3200" dirty="0"/>
              <a:t> </a:t>
            </a:r>
            <a:r>
              <a:rPr lang="sv-SE" sz="3200" dirty="0" err="1"/>
              <a:t>if</a:t>
            </a:r>
            <a:r>
              <a:rPr lang="sv-SE" sz="3200" dirty="0"/>
              <a:t> </a:t>
            </a:r>
            <a:r>
              <a:rPr lang="sv-SE" sz="3200" dirty="0" err="1"/>
              <a:t>there</a:t>
            </a:r>
            <a:r>
              <a:rPr lang="sv-SE" sz="3200" dirty="0"/>
              <a:t> is a by </a:t>
            </a:r>
            <a:r>
              <a:rPr lang="sv-SE" sz="3200" dirty="0" err="1"/>
              <a:t>value</a:t>
            </a:r>
            <a:r>
              <a:rPr lang="sv-SE" sz="3200" dirty="0"/>
              <a:t> </a:t>
            </a:r>
            <a:r>
              <a:rPr lang="sv-SE" sz="3200" dirty="0" err="1"/>
              <a:t>overload</a:t>
            </a:r>
            <a:r>
              <a:rPr lang="sv-SE" sz="3200" dirty="0"/>
              <a:t>.</a:t>
            </a:r>
          </a:p>
          <a:p>
            <a:pPr marL="0" indent="0">
              <a:buNone/>
            </a:pPr>
            <a:r>
              <a:rPr lang="sv-SE" sz="23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  <a:t> add2(</a:t>
            </a:r>
            <a:r>
              <a:rPr lang="sv-SE" sz="23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  <a:t>&amp; a, </a:t>
            </a:r>
            <a:r>
              <a:rPr lang="sv-SE" sz="23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  <a:t> b) </a:t>
            </a:r>
            <a:r>
              <a:rPr lang="sv-SE" sz="2300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sv-SE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sv-SE" sz="2300" b="1" dirty="0">
                <a:latin typeface="Arial" panose="020B0604020202020204" pitchFamily="34" charset="0"/>
                <a:cs typeface="Arial" panose="020B0604020202020204" pitchFamily="34" charset="0"/>
              </a:rPr>
              <a:t>;   // </a:t>
            </a:r>
            <a:r>
              <a:rPr lang="sv-SE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sv-SE" sz="23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below</a:t>
            </a:r>
            <a:r>
              <a:rPr lang="sv-SE" sz="23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sv-SE" sz="23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  <a:t>    a += b;</a:t>
            </a:r>
            <a:b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  <a:t>    a += b;</a:t>
            </a:r>
            <a:b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3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  <a:t> add2(</a:t>
            </a:r>
            <a:r>
              <a:rPr lang="sv-SE" sz="23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  <a:t>&amp; a, </a:t>
            </a:r>
            <a:r>
              <a:rPr lang="sv-SE" sz="23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3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  <a:t>&amp; b)</a:t>
            </a:r>
            <a:b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  <a:t>    a += b;</a:t>
            </a:r>
            <a:b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  <a:t>    a += b;   </a:t>
            </a:r>
            <a:r>
              <a:rPr lang="sv-SE" sz="2300" b="1" dirty="0">
                <a:latin typeface="Arial" panose="020B0604020202020204" pitchFamily="34" charset="0"/>
                <a:cs typeface="Arial" panose="020B0604020202020204" pitchFamily="34" charset="0"/>
              </a:rPr>
              <a:t>// b not </a:t>
            </a:r>
            <a:r>
              <a:rPr lang="sv-SE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reread</a:t>
            </a:r>
            <a:r>
              <a:rPr lang="sv-SE" sz="2300" b="1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sv-SE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sv-SE" sz="23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br>
              <a:rPr lang="sv-SE" sz="23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3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  <a:t> x = 1;</a:t>
            </a:r>
            <a:b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  <a:t>add2(x, x);      // x is </a:t>
            </a:r>
            <a:r>
              <a:rPr lang="sv-SE" sz="2300" dirty="0" err="1"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  <a:t> 3, not 4.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 the call site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mmer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sv-SE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must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assume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that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by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overload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could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compilaton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by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reference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overload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assume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that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and b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don’t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alias.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I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think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this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can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be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used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to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implement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i="1" dirty="0" err="1">
                <a:solidFill>
                  <a:prstClr val="black"/>
                </a:solidFill>
                <a:latin typeface="Calibri" panose="020F0502020204030204"/>
              </a:rPr>
              <a:t>restrict</a:t>
            </a:r>
            <a:r>
              <a:rPr lang="sv-SE" sz="3200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semantics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,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maybe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using</a:t>
            </a:r>
            <a:br>
              <a:rPr lang="sv-SE" sz="32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=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delete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The by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value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overload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must be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seen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when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the by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reference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overload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is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defined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.</a:t>
            </a:r>
            <a:br>
              <a:rPr lang="sv-SE" sz="3200" dirty="0">
                <a:solidFill>
                  <a:prstClr val="black"/>
                </a:solidFill>
                <a:latin typeface="Calibri" panose="020F0502020204030204"/>
              </a:rPr>
            </a:br>
            <a:endParaRPr kumimoji="0" lang="sv-SE" sz="32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sv-S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168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Relation to </a:t>
            </a:r>
            <a:r>
              <a:rPr lang="sv-SE" sz="4000" dirty="0" err="1">
                <a:solidFill>
                  <a:srgbClr val="FFFFFF"/>
                </a:solidFill>
              </a:rPr>
              <a:t>other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proposals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/>
              <a:t>P2667: </a:t>
            </a:r>
            <a:r>
              <a:rPr lang="sv-SE" sz="3200" dirty="0" err="1"/>
              <a:t>Rule</a:t>
            </a:r>
            <a:r>
              <a:rPr lang="sv-SE" sz="3200" dirty="0"/>
              <a:t> </a:t>
            </a:r>
            <a:r>
              <a:rPr lang="sv-SE" sz="3200" dirty="0" err="1"/>
              <a:t>based</a:t>
            </a:r>
            <a:r>
              <a:rPr lang="sv-SE" sz="3200" dirty="0"/>
              <a:t> parameter </a:t>
            </a:r>
            <a:r>
              <a:rPr lang="sv-SE" sz="3200" dirty="0" err="1"/>
              <a:t>passing</a:t>
            </a:r>
            <a:r>
              <a:rPr lang="sv-SE" sz="3200" dirty="0"/>
              <a:t>:</a:t>
            </a:r>
          </a:p>
          <a:p>
            <a:pPr marL="0" indent="0">
              <a:buNone/>
            </a:pPr>
            <a:r>
              <a:rPr lang="sv-SE" sz="3200" dirty="0"/>
              <a:t>       </a:t>
            </a:r>
            <a:r>
              <a:rPr lang="sv-SE" sz="3200" i="1" dirty="0" err="1"/>
              <a:t>Provides</a:t>
            </a:r>
            <a:r>
              <a:rPr lang="sv-SE" sz="3200" i="1" dirty="0"/>
              <a:t> a </a:t>
            </a:r>
            <a:r>
              <a:rPr lang="sv-SE" sz="3200" i="1" dirty="0" err="1"/>
              <a:t>way</a:t>
            </a:r>
            <a:r>
              <a:rPr lang="sv-SE" sz="3200" i="1" dirty="0"/>
              <a:t> to </a:t>
            </a:r>
            <a:r>
              <a:rPr lang="sv-SE" sz="3200" i="1" dirty="0" err="1"/>
              <a:t>implement</a:t>
            </a:r>
            <a:r>
              <a:rPr lang="sv-SE" sz="3200" i="1" dirty="0"/>
              <a:t> all </a:t>
            </a:r>
            <a:r>
              <a:rPr lang="sv-SE" sz="3200" i="1" dirty="0" err="1"/>
              <a:t>overloads</a:t>
            </a:r>
            <a:r>
              <a:rPr lang="sv-SE" sz="3200" i="1" dirty="0"/>
              <a:t> at </a:t>
            </a:r>
            <a:r>
              <a:rPr lang="sv-SE" sz="3200" i="1" dirty="0" err="1"/>
              <a:t>once</a:t>
            </a:r>
            <a:r>
              <a:rPr lang="sv-SE" sz="3200" i="1" dirty="0"/>
              <a:t>.</a:t>
            </a:r>
          </a:p>
          <a:p>
            <a:r>
              <a:rPr lang="sv-SE" sz="3200" dirty="0"/>
              <a:t>P2666: Last </a:t>
            </a:r>
            <a:r>
              <a:rPr lang="sv-SE" sz="3200" dirty="0" err="1"/>
              <a:t>use</a:t>
            </a:r>
            <a:r>
              <a:rPr lang="sv-SE" sz="3200" dirty="0"/>
              <a:t> </a:t>
            </a:r>
            <a:r>
              <a:rPr lang="sv-SE" sz="3200" dirty="0" err="1"/>
              <a:t>optimization</a:t>
            </a:r>
            <a:r>
              <a:rPr lang="sv-SE" sz="3200" dirty="0"/>
              <a:t>:</a:t>
            </a:r>
          </a:p>
          <a:p>
            <a:pPr marL="0" indent="0">
              <a:buNone/>
            </a:pPr>
            <a:r>
              <a:rPr lang="sv-SE" sz="3200" dirty="0"/>
              <a:t>       </a:t>
            </a:r>
            <a:r>
              <a:rPr lang="sv-SE" sz="3200" i="1" dirty="0" err="1"/>
              <a:t>Automatic</a:t>
            </a:r>
            <a:r>
              <a:rPr lang="sv-SE" sz="3200" i="1" dirty="0"/>
              <a:t> </a:t>
            </a:r>
            <a:r>
              <a:rPr lang="sv-SE" sz="3200" i="1" dirty="0" err="1"/>
              <a:t>move</a:t>
            </a:r>
            <a:r>
              <a:rPr lang="sv-SE" sz="3200" i="1" dirty="0"/>
              <a:t> at last </a:t>
            </a:r>
            <a:r>
              <a:rPr lang="sv-SE" sz="3200" i="1" dirty="0" err="1"/>
              <a:t>use</a:t>
            </a:r>
            <a:r>
              <a:rPr lang="sv-SE" sz="3200" i="1" dirty="0"/>
              <a:t>.</a:t>
            </a:r>
          </a:p>
          <a:p>
            <a:r>
              <a:rPr lang="sv-SE" sz="3200" dirty="0" err="1"/>
              <a:t>Further</a:t>
            </a:r>
            <a:r>
              <a:rPr lang="sv-SE" sz="3200" dirty="0"/>
              <a:t> </a:t>
            </a:r>
            <a:r>
              <a:rPr lang="sv-SE" sz="3200" dirty="0" err="1"/>
              <a:t>function</a:t>
            </a:r>
            <a:r>
              <a:rPr lang="sv-SE" sz="3200" dirty="0"/>
              <a:t> call </a:t>
            </a:r>
            <a:r>
              <a:rPr lang="sv-SE" sz="3200" dirty="0" err="1"/>
              <a:t>related</a:t>
            </a:r>
            <a:r>
              <a:rPr lang="sv-SE" sz="3200" dirty="0"/>
              <a:t> </a:t>
            </a:r>
            <a:r>
              <a:rPr lang="sv-SE" sz="3200" dirty="0" err="1"/>
              <a:t>proposals</a:t>
            </a:r>
            <a:r>
              <a:rPr lang="sv-SE" sz="3200" dirty="0"/>
              <a:t>:</a:t>
            </a:r>
            <a:br>
              <a:rPr lang="sv-SE" sz="3200" dirty="0"/>
            </a:br>
            <a:r>
              <a:rPr lang="sv-SE" sz="3200" dirty="0"/>
              <a:t>    </a:t>
            </a:r>
            <a:r>
              <a:rPr lang="sv-SE" sz="3200" i="1" dirty="0" err="1"/>
              <a:t>Labelled</a:t>
            </a:r>
            <a:r>
              <a:rPr lang="sv-SE" sz="3200" i="1" dirty="0"/>
              <a:t> </a:t>
            </a:r>
            <a:r>
              <a:rPr lang="sv-SE" sz="3200" i="1" dirty="0" err="1"/>
              <a:t>types</a:t>
            </a:r>
            <a:r>
              <a:rPr lang="sv-SE" sz="3200" i="1" dirty="0"/>
              <a:t> </a:t>
            </a:r>
            <a:r>
              <a:rPr lang="sv-SE" sz="3200" i="1" dirty="0" err="1"/>
              <a:t>provides</a:t>
            </a:r>
            <a:r>
              <a:rPr lang="sv-SE" sz="3200" i="1" dirty="0"/>
              <a:t> </a:t>
            </a:r>
            <a:r>
              <a:rPr lang="sv-SE" sz="3200" i="1" dirty="0" err="1"/>
              <a:t>named</a:t>
            </a:r>
            <a:r>
              <a:rPr lang="sv-SE" sz="3200" i="1" dirty="0"/>
              <a:t> parameters.</a:t>
            </a:r>
            <a:br>
              <a:rPr lang="sv-SE" sz="3200" i="1" dirty="0"/>
            </a:br>
            <a:r>
              <a:rPr lang="sv-SE" sz="3200" i="1" dirty="0"/>
              <a:t>    </a:t>
            </a:r>
            <a:r>
              <a:rPr lang="sv-SE" sz="3200" i="1" dirty="0" err="1"/>
              <a:t>Simplified</a:t>
            </a:r>
            <a:r>
              <a:rPr lang="sv-SE" sz="3200" i="1" dirty="0"/>
              <a:t> </a:t>
            </a:r>
            <a:r>
              <a:rPr lang="sv-SE" sz="3200" i="1" dirty="0" err="1"/>
              <a:t>declarators</a:t>
            </a:r>
            <a:r>
              <a:rPr lang="sv-SE" sz="3200" i="1" dirty="0"/>
              <a:t> </a:t>
            </a:r>
            <a:r>
              <a:rPr lang="sv-SE" sz="3200" i="1" dirty="0" err="1"/>
              <a:t>with</a:t>
            </a:r>
            <a:r>
              <a:rPr lang="sv-SE" sz="3200" i="1" dirty="0"/>
              <a:t> all </a:t>
            </a:r>
            <a:r>
              <a:rPr lang="sv-SE" sz="3200" i="1" dirty="0" err="1"/>
              <a:t>of</a:t>
            </a:r>
            <a:r>
              <a:rPr lang="sv-SE" sz="3200" i="1" dirty="0"/>
              <a:t> the </a:t>
            </a:r>
            <a:r>
              <a:rPr lang="sv-SE" sz="3200" i="1" dirty="0" err="1"/>
              <a:t>type</a:t>
            </a:r>
            <a:r>
              <a:rPr lang="sv-SE" sz="3200" i="1" dirty="0"/>
              <a:t> </a:t>
            </a:r>
            <a:r>
              <a:rPr lang="sv-SE" sz="3200" i="1" dirty="0" err="1"/>
              <a:t>first</a:t>
            </a:r>
            <a:r>
              <a:rPr lang="sv-SE" sz="3200" i="1" dirty="0"/>
              <a:t>.</a:t>
            </a: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386363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Initial </a:t>
            </a:r>
            <a:r>
              <a:rPr lang="sv-SE" sz="4000" dirty="0" err="1">
                <a:solidFill>
                  <a:srgbClr val="FFFFFF"/>
                </a:solidFill>
              </a:rPr>
              <a:t>statements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895951" cy="4569462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This</a:t>
            </a:r>
            <a:r>
              <a:rPr lang="sv-SE" sz="3200" dirty="0"/>
              <a:t> is part </a:t>
            </a:r>
            <a:r>
              <a:rPr lang="sv-SE" sz="3200" dirty="0" err="1"/>
              <a:t>of</a:t>
            </a:r>
            <a:r>
              <a:rPr lang="sv-SE" sz="3200" dirty="0"/>
              <a:t> a </a:t>
            </a:r>
            <a:r>
              <a:rPr lang="sv-SE" sz="3200" dirty="0" err="1"/>
              <a:t>suite</a:t>
            </a:r>
            <a:r>
              <a:rPr lang="sv-SE" sz="3200" dirty="0"/>
              <a:t> </a:t>
            </a:r>
            <a:r>
              <a:rPr lang="sv-SE" sz="3200" dirty="0" err="1"/>
              <a:t>of</a:t>
            </a:r>
            <a:r>
              <a:rPr lang="sv-SE" sz="3200" dirty="0"/>
              <a:t> </a:t>
            </a:r>
            <a:r>
              <a:rPr lang="sv-SE" sz="3200" dirty="0" err="1"/>
              <a:t>proposals</a:t>
            </a:r>
            <a:r>
              <a:rPr lang="sv-SE" sz="3200" dirty="0"/>
              <a:t> in </a:t>
            </a:r>
            <a:r>
              <a:rPr lang="sv-SE" sz="3200" dirty="0" err="1"/>
              <a:t>early</a:t>
            </a:r>
            <a:r>
              <a:rPr lang="sv-SE" sz="3200" dirty="0"/>
              <a:t> EWGI </a:t>
            </a:r>
            <a:r>
              <a:rPr lang="sv-SE" sz="3200" dirty="0" err="1"/>
              <a:t>state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There</a:t>
            </a:r>
            <a:r>
              <a:rPr lang="sv-SE" sz="3200" dirty="0"/>
              <a:t> is </a:t>
            </a:r>
            <a:r>
              <a:rPr lang="sv-SE" sz="3200" dirty="0" err="1"/>
              <a:t>some</a:t>
            </a:r>
            <a:r>
              <a:rPr lang="sv-SE" sz="3200" dirty="0"/>
              <a:t> minimal potential for </a:t>
            </a:r>
            <a:r>
              <a:rPr lang="sv-SE" sz="3200" dirty="0" err="1"/>
              <a:t>code</a:t>
            </a:r>
            <a:r>
              <a:rPr lang="sv-SE" sz="3200" dirty="0"/>
              <a:t> </a:t>
            </a:r>
            <a:r>
              <a:rPr lang="sv-SE" sz="3200" dirty="0" err="1"/>
              <a:t>breakage</a:t>
            </a:r>
            <a:r>
              <a:rPr lang="sv-SE" sz="3200" dirty="0"/>
              <a:t>.</a:t>
            </a:r>
          </a:p>
          <a:p>
            <a:r>
              <a:rPr lang="sv-SE" sz="3200" dirty="0"/>
              <a:t>Co-</a:t>
            </a:r>
            <a:r>
              <a:rPr lang="sv-SE" sz="3200" dirty="0" err="1"/>
              <a:t>authors</a:t>
            </a:r>
            <a:r>
              <a:rPr lang="sv-SE" sz="3200" dirty="0"/>
              <a:t> </a:t>
            </a:r>
            <a:r>
              <a:rPr lang="sv-SE" sz="3200" dirty="0" err="1"/>
              <a:t>welcome</a:t>
            </a:r>
            <a:r>
              <a:rPr lang="sv-SE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3010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Relation to </a:t>
            </a:r>
            <a:r>
              <a:rPr lang="sv-SE" sz="4000" dirty="0" err="1">
                <a:solidFill>
                  <a:srgbClr val="FFFFFF"/>
                </a:solidFill>
              </a:rPr>
              <a:t>other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proposals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/>
              <a:t>P2667: </a:t>
            </a:r>
            <a:r>
              <a:rPr lang="sv-SE" sz="3200" dirty="0" err="1"/>
              <a:t>Rule</a:t>
            </a:r>
            <a:r>
              <a:rPr lang="sv-SE" sz="3200" dirty="0"/>
              <a:t> </a:t>
            </a:r>
            <a:r>
              <a:rPr lang="sv-SE" sz="3200" dirty="0" err="1"/>
              <a:t>based</a:t>
            </a:r>
            <a:r>
              <a:rPr lang="sv-SE" sz="3200" dirty="0"/>
              <a:t> parameter </a:t>
            </a:r>
            <a:r>
              <a:rPr lang="sv-SE" sz="3200" dirty="0" err="1"/>
              <a:t>passing</a:t>
            </a:r>
            <a:r>
              <a:rPr lang="sv-SE" sz="3200" dirty="0"/>
              <a:t>:</a:t>
            </a:r>
          </a:p>
          <a:p>
            <a:pPr marL="0" indent="0">
              <a:buNone/>
            </a:pPr>
            <a:r>
              <a:rPr lang="sv-SE" sz="3200" dirty="0"/>
              <a:t>       </a:t>
            </a:r>
            <a:r>
              <a:rPr lang="sv-SE" sz="3200" i="1" dirty="0" err="1"/>
              <a:t>Provides</a:t>
            </a:r>
            <a:r>
              <a:rPr lang="sv-SE" sz="3200" i="1" dirty="0"/>
              <a:t> a </a:t>
            </a:r>
            <a:r>
              <a:rPr lang="sv-SE" sz="3200" i="1" dirty="0" err="1"/>
              <a:t>way</a:t>
            </a:r>
            <a:r>
              <a:rPr lang="sv-SE" sz="3200" i="1" dirty="0"/>
              <a:t> to </a:t>
            </a:r>
            <a:r>
              <a:rPr lang="sv-SE" sz="3200" i="1" dirty="0" err="1"/>
              <a:t>implement</a:t>
            </a:r>
            <a:r>
              <a:rPr lang="sv-SE" sz="3200" i="1" dirty="0"/>
              <a:t> all </a:t>
            </a:r>
            <a:r>
              <a:rPr lang="sv-SE" sz="3200" i="1" dirty="0" err="1"/>
              <a:t>overloads</a:t>
            </a:r>
            <a:r>
              <a:rPr lang="sv-SE" sz="3200" i="1" dirty="0"/>
              <a:t> at </a:t>
            </a:r>
            <a:r>
              <a:rPr lang="sv-SE" sz="3200" i="1" dirty="0" err="1"/>
              <a:t>once</a:t>
            </a:r>
            <a:r>
              <a:rPr lang="sv-SE" sz="3200" i="1" dirty="0"/>
              <a:t>.</a:t>
            </a:r>
          </a:p>
          <a:p>
            <a:r>
              <a:rPr lang="sv-SE" sz="3200" dirty="0"/>
              <a:t>P2666: Last </a:t>
            </a:r>
            <a:r>
              <a:rPr lang="sv-SE" sz="3200" dirty="0" err="1"/>
              <a:t>use</a:t>
            </a:r>
            <a:r>
              <a:rPr lang="sv-SE" sz="3200" dirty="0"/>
              <a:t> </a:t>
            </a:r>
            <a:r>
              <a:rPr lang="sv-SE" sz="3200" dirty="0" err="1"/>
              <a:t>optimization</a:t>
            </a:r>
            <a:r>
              <a:rPr lang="sv-SE" sz="3200" dirty="0"/>
              <a:t>:</a:t>
            </a:r>
          </a:p>
          <a:p>
            <a:pPr marL="0" indent="0">
              <a:buNone/>
            </a:pPr>
            <a:r>
              <a:rPr lang="sv-SE" sz="3200" dirty="0"/>
              <a:t>       </a:t>
            </a:r>
            <a:r>
              <a:rPr lang="sv-SE" sz="3200" i="1" dirty="0" err="1"/>
              <a:t>Automatic</a:t>
            </a:r>
            <a:r>
              <a:rPr lang="sv-SE" sz="3200" i="1" dirty="0"/>
              <a:t> </a:t>
            </a:r>
            <a:r>
              <a:rPr lang="sv-SE" sz="3200" i="1" dirty="0" err="1"/>
              <a:t>move</a:t>
            </a:r>
            <a:r>
              <a:rPr lang="sv-SE" sz="3200" i="1" dirty="0"/>
              <a:t> at last </a:t>
            </a:r>
            <a:r>
              <a:rPr lang="sv-SE" sz="3200" i="1" dirty="0" err="1"/>
              <a:t>use</a:t>
            </a:r>
            <a:r>
              <a:rPr lang="sv-SE" sz="3200" i="1" dirty="0"/>
              <a:t>.</a:t>
            </a:r>
          </a:p>
          <a:p>
            <a:r>
              <a:rPr lang="sv-SE" sz="3200" dirty="0" err="1"/>
              <a:t>Future</a:t>
            </a:r>
            <a:r>
              <a:rPr lang="sv-SE" sz="3200" dirty="0"/>
              <a:t> </a:t>
            </a:r>
            <a:r>
              <a:rPr lang="sv-SE" sz="3200" dirty="0" err="1"/>
              <a:t>possible</a:t>
            </a:r>
            <a:r>
              <a:rPr lang="sv-SE" sz="3200" dirty="0"/>
              <a:t> </a:t>
            </a:r>
            <a:r>
              <a:rPr lang="sv-SE" sz="3200" dirty="0" err="1"/>
              <a:t>function</a:t>
            </a:r>
            <a:r>
              <a:rPr lang="sv-SE" sz="3200" dirty="0"/>
              <a:t> call </a:t>
            </a:r>
            <a:r>
              <a:rPr lang="sv-SE" sz="3200" dirty="0" err="1"/>
              <a:t>related</a:t>
            </a:r>
            <a:r>
              <a:rPr lang="sv-SE" sz="3200" dirty="0"/>
              <a:t> </a:t>
            </a:r>
            <a:r>
              <a:rPr lang="sv-SE" sz="3200" dirty="0" err="1"/>
              <a:t>proposals</a:t>
            </a:r>
            <a:r>
              <a:rPr lang="sv-SE" sz="3200" dirty="0"/>
              <a:t>:</a:t>
            </a:r>
            <a:br>
              <a:rPr lang="sv-SE" sz="3200" dirty="0"/>
            </a:br>
            <a:r>
              <a:rPr lang="sv-SE" sz="3200" dirty="0"/>
              <a:t>    </a:t>
            </a:r>
            <a:r>
              <a:rPr lang="sv-SE" sz="3200" i="1" dirty="0" err="1"/>
              <a:t>Labelled</a:t>
            </a:r>
            <a:r>
              <a:rPr lang="sv-SE" sz="3200" i="1" dirty="0"/>
              <a:t> </a:t>
            </a:r>
            <a:r>
              <a:rPr lang="sv-SE" sz="3200" i="1" dirty="0" err="1"/>
              <a:t>types</a:t>
            </a:r>
            <a:r>
              <a:rPr lang="sv-SE" sz="3200" i="1" dirty="0"/>
              <a:t> </a:t>
            </a:r>
            <a:r>
              <a:rPr lang="sv-SE" sz="3200" i="1" dirty="0" err="1"/>
              <a:t>provide</a:t>
            </a:r>
            <a:r>
              <a:rPr lang="sv-SE" sz="3200" i="1" dirty="0"/>
              <a:t> </a:t>
            </a:r>
            <a:r>
              <a:rPr lang="sv-SE" sz="3200" i="1" dirty="0" err="1"/>
              <a:t>named</a:t>
            </a:r>
            <a:r>
              <a:rPr lang="sv-SE" sz="3200" i="1" dirty="0"/>
              <a:t> parameters.</a:t>
            </a:r>
            <a:br>
              <a:rPr lang="sv-SE" sz="3200" i="1" dirty="0"/>
            </a:br>
            <a:r>
              <a:rPr lang="sv-SE" sz="3200" i="1" dirty="0"/>
              <a:t>    </a:t>
            </a:r>
            <a:r>
              <a:rPr lang="sv-SE" sz="3200" i="1" dirty="0" err="1"/>
              <a:t>Simplified</a:t>
            </a:r>
            <a:r>
              <a:rPr lang="sv-SE" sz="3200" i="1" dirty="0"/>
              <a:t> </a:t>
            </a:r>
            <a:r>
              <a:rPr lang="sv-SE" sz="3200" i="1" dirty="0" err="1"/>
              <a:t>declarators</a:t>
            </a:r>
            <a:r>
              <a:rPr lang="sv-SE" sz="3200" i="1" dirty="0"/>
              <a:t> </a:t>
            </a:r>
            <a:r>
              <a:rPr lang="sv-SE" sz="3200" i="1" dirty="0" err="1"/>
              <a:t>with</a:t>
            </a:r>
            <a:r>
              <a:rPr lang="sv-SE" sz="3200" i="1" dirty="0"/>
              <a:t> all </a:t>
            </a:r>
            <a:r>
              <a:rPr lang="sv-SE" sz="3200" i="1" dirty="0" err="1"/>
              <a:t>of</a:t>
            </a:r>
            <a:r>
              <a:rPr lang="sv-SE" sz="3200" i="1" dirty="0"/>
              <a:t> the </a:t>
            </a:r>
            <a:r>
              <a:rPr lang="sv-SE" sz="3200" i="1" dirty="0" err="1"/>
              <a:t>type</a:t>
            </a:r>
            <a:r>
              <a:rPr lang="sv-SE" sz="3200" i="1" dirty="0"/>
              <a:t> </a:t>
            </a:r>
            <a:r>
              <a:rPr lang="sv-SE" sz="3200" i="1" dirty="0" err="1"/>
              <a:t>first</a:t>
            </a:r>
            <a:r>
              <a:rPr lang="sv-SE" sz="3200" i="1" dirty="0"/>
              <a:t>.</a:t>
            </a: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2701617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Main motivation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v-SE" sz="3200" dirty="0"/>
              <a:t>The </a:t>
            </a:r>
            <a:r>
              <a:rPr lang="sv-SE" sz="3200" dirty="0" err="1"/>
              <a:t>compiler</a:t>
            </a:r>
            <a:r>
              <a:rPr lang="sv-SE" sz="3200" dirty="0"/>
              <a:t> </a:t>
            </a:r>
            <a:r>
              <a:rPr lang="sv-SE" sz="3200" dirty="0" err="1"/>
              <a:t>should</a:t>
            </a:r>
            <a:r>
              <a:rPr lang="sv-SE" sz="3200" dirty="0"/>
              <a:t> </a:t>
            </a:r>
            <a:r>
              <a:rPr lang="sv-SE" sz="3200" dirty="0" err="1"/>
              <a:t>select</a:t>
            </a:r>
            <a:r>
              <a:rPr lang="sv-SE" sz="3200" dirty="0"/>
              <a:t> </a:t>
            </a:r>
            <a:r>
              <a:rPr lang="sv-SE" sz="3200" dirty="0" err="1"/>
              <a:t>between</a:t>
            </a:r>
            <a:r>
              <a:rPr lang="sv-SE" sz="3200" dirty="0"/>
              <a:t> by </a:t>
            </a:r>
            <a:r>
              <a:rPr lang="sv-SE" sz="3200" dirty="0" err="1"/>
              <a:t>value</a:t>
            </a:r>
            <a:r>
              <a:rPr lang="sv-SE" sz="3200" dirty="0"/>
              <a:t> and by </a:t>
            </a:r>
            <a:r>
              <a:rPr lang="sv-SE" sz="3200" dirty="0" err="1"/>
              <a:t>const</a:t>
            </a:r>
            <a:r>
              <a:rPr lang="sv-SE" sz="3200" dirty="0"/>
              <a:t>&amp; parameter </a:t>
            </a:r>
            <a:r>
              <a:rPr lang="sv-SE" sz="3200" dirty="0" err="1"/>
              <a:t>passing</a:t>
            </a:r>
            <a:r>
              <a:rPr lang="sv-SE" sz="3200" dirty="0"/>
              <a:t> – it </a:t>
            </a:r>
            <a:r>
              <a:rPr lang="sv-SE" sz="3200" dirty="0" err="1"/>
              <a:t>knows</a:t>
            </a:r>
            <a:r>
              <a:rPr lang="sv-SE" sz="3200" dirty="0"/>
              <a:t> </a:t>
            </a:r>
            <a:r>
              <a:rPr lang="sv-SE" sz="3200" dirty="0" err="1"/>
              <a:t>better</a:t>
            </a:r>
            <a:r>
              <a:rPr lang="sv-SE" sz="3200" dirty="0"/>
              <a:t> </a:t>
            </a:r>
            <a:r>
              <a:rPr lang="sv-SE" sz="3200" dirty="0" err="1"/>
              <a:t>than</a:t>
            </a:r>
            <a:r>
              <a:rPr lang="sv-SE" sz="3200" dirty="0"/>
              <a:t> </a:t>
            </a:r>
            <a:r>
              <a:rPr lang="sv-SE" sz="3200" dirty="0" err="1"/>
              <a:t>us</a:t>
            </a:r>
            <a:r>
              <a:rPr lang="sv-SE" sz="3200" dirty="0"/>
              <a:t>.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52460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Rationale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There</a:t>
            </a:r>
            <a:r>
              <a:rPr lang="sv-SE" sz="3200" dirty="0"/>
              <a:t> is no </a:t>
            </a:r>
            <a:r>
              <a:rPr lang="sv-SE" sz="3200" dirty="0" err="1"/>
              <a:t>one</a:t>
            </a:r>
            <a:r>
              <a:rPr lang="sv-SE" sz="3200" dirty="0"/>
              <a:t> best </a:t>
            </a:r>
            <a:r>
              <a:rPr lang="sv-SE" sz="3200" dirty="0" err="1"/>
              <a:t>way</a:t>
            </a:r>
            <a:r>
              <a:rPr lang="sv-SE" sz="3200" dirty="0"/>
              <a:t> to pass parameters.</a:t>
            </a:r>
          </a:p>
          <a:p>
            <a:r>
              <a:rPr lang="sv-SE" sz="3200" dirty="0" err="1"/>
              <a:t>This</a:t>
            </a:r>
            <a:r>
              <a:rPr lang="sv-SE" sz="3200" dirty="0"/>
              <a:t> </a:t>
            </a:r>
            <a:r>
              <a:rPr lang="sv-SE" sz="3200" dirty="0" err="1"/>
              <a:t>varies</a:t>
            </a:r>
            <a:r>
              <a:rPr lang="sv-SE" sz="3200" dirty="0"/>
              <a:t> by the </a:t>
            </a:r>
            <a:r>
              <a:rPr lang="sv-SE" sz="3200" dirty="0" err="1"/>
              <a:t>type</a:t>
            </a:r>
            <a:r>
              <a:rPr lang="sv-SE" sz="3200" dirty="0"/>
              <a:t>, the </a:t>
            </a:r>
            <a:r>
              <a:rPr lang="sv-SE" sz="3200" dirty="0" err="1"/>
              <a:t>compiler</a:t>
            </a:r>
            <a:r>
              <a:rPr lang="sv-SE" sz="3200" dirty="0"/>
              <a:t>, the ABI and the </a:t>
            </a:r>
            <a:r>
              <a:rPr lang="sv-SE" sz="3200" dirty="0" err="1"/>
              <a:t>platform</a:t>
            </a:r>
            <a:r>
              <a:rPr lang="sv-SE" sz="3200" dirty="0"/>
              <a:t> and </a:t>
            </a:r>
            <a:r>
              <a:rPr lang="sv-SE" sz="3200" dirty="0" err="1"/>
              <a:t>even</a:t>
            </a:r>
            <a:r>
              <a:rPr lang="sv-SE" sz="3200" dirty="0"/>
              <a:t> the </a:t>
            </a:r>
            <a:r>
              <a:rPr lang="sv-SE" sz="3200" dirty="0" err="1"/>
              <a:t>surrounding</a:t>
            </a:r>
            <a:r>
              <a:rPr lang="sv-SE" sz="3200" dirty="0"/>
              <a:t> </a:t>
            </a:r>
            <a:r>
              <a:rPr lang="sv-SE" sz="3200" dirty="0" err="1"/>
              <a:t>code</a:t>
            </a:r>
            <a:r>
              <a:rPr lang="sv-SE" sz="3200" dirty="0"/>
              <a:t>.</a:t>
            </a:r>
          </a:p>
          <a:p>
            <a:r>
              <a:rPr lang="sv-SE" sz="3200" dirty="0"/>
              <a:t>The </a:t>
            </a:r>
            <a:r>
              <a:rPr lang="sv-SE" sz="3200" dirty="0" err="1"/>
              <a:t>compiler</a:t>
            </a:r>
            <a:r>
              <a:rPr lang="sv-SE" sz="3200" dirty="0"/>
              <a:t> </a:t>
            </a:r>
            <a:r>
              <a:rPr lang="sv-SE" sz="3200" dirty="0" err="1"/>
              <a:t>knows</a:t>
            </a:r>
            <a:r>
              <a:rPr lang="sv-SE" sz="3200" dirty="0"/>
              <a:t> best </a:t>
            </a:r>
            <a:r>
              <a:rPr lang="sv-SE" sz="3200" dirty="0" err="1"/>
              <a:t>which</a:t>
            </a:r>
            <a:r>
              <a:rPr lang="sv-SE" sz="3200" dirty="0"/>
              <a:t> is </a:t>
            </a:r>
            <a:r>
              <a:rPr lang="sv-SE" sz="3200" dirty="0" err="1"/>
              <a:t>most</a:t>
            </a:r>
            <a:r>
              <a:rPr lang="sv-SE" sz="3200" dirty="0"/>
              <a:t> </a:t>
            </a:r>
            <a:r>
              <a:rPr lang="sv-SE" sz="3200" dirty="0" err="1"/>
              <a:t>efficient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Allowing</a:t>
            </a:r>
            <a:r>
              <a:rPr lang="sv-SE" sz="3200" dirty="0"/>
              <a:t> the </a:t>
            </a:r>
            <a:r>
              <a:rPr lang="sv-SE" sz="3200" dirty="0" err="1"/>
              <a:t>compiler</a:t>
            </a:r>
            <a:r>
              <a:rPr lang="sv-SE" sz="3200" dirty="0"/>
              <a:t> to </a:t>
            </a:r>
            <a:r>
              <a:rPr lang="sv-SE" sz="3200" dirty="0" err="1"/>
              <a:t>select</a:t>
            </a:r>
            <a:r>
              <a:rPr lang="sv-SE" sz="3200" dirty="0"/>
              <a:t> </a:t>
            </a:r>
            <a:r>
              <a:rPr lang="sv-SE" sz="3200" dirty="0" err="1"/>
              <a:t>allows</a:t>
            </a:r>
            <a:r>
              <a:rPr lang="sv-SE" sz="3200" dirty="0"/>
              <a:t> </a:t>
            </a:r>
            <a:r>
              <a:rPr lang="sv-SE" sz="3200" dirty="0" err="1"/>
              <a:t>optimizing</a:t>
            </a:r>
            <a:r>
              <a:rPr lang="sv-SE" sz="3200" dirty="0"/>
              <a:t> </a:t>
            </a:r>
            <a:r>
              <a:rPr lang="sv-SE" sz="3200" dirty="0" err="1"/>
              <a:t>each</a:t>
            </a:r>
            <a:r>
              <a:rPr lang="sv-SE" sz="3200" dirty="0"/>
              <a:t> call site.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539997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Proposal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contents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Today</a:t>
            </a:r>
            <a:r>
              <a:rPr lang="sv-SE" sz="3200" dirty="0"/>
              <a:t> it is </a:t>
            </a:r>
            <a:r>
              <a:rPr lang="sv-SE" sz="3200" dirty="0" err="1"/>
              <a:t>allowed</a:t>
            </a:r>
            <a:r>
              <a:rPr lang="sv-SE" sz="3200" dirty="0"/>
              <a:t> to </a:t>
            </a:r>
            <a:r>
              <a:rPr lang="sv-SE" sz="3200" i="1" dirty="0" err="1"/>
              <a:t>create</a:t>
            </a:r>
            <a:r>
              <a:rPr lang="sv-SE" sz="3200" dirty="0"/>
              <a:t> </a:t>
            </a:r>
            <a:r>
              <a:rPr lang="sv-SE" sz="3200" dirty="0" err="1"/>
              <a:t>but</a:t>
            </a:r>
            <a:r>
              <a:rPr lang="sv-SE" sz="3200" dirty="0"/>
              <a:t> not </a:t>
            </a:r>
            <a:r>
              <a:rPr lang="sv-SE" sz="3200" i="1" dirty="0"/>
              <a:t>call* </a:t>
            </a:r>
            <a:r>
              <a:rPr lang="sv-SE" sz="3200" dirty="0" err="1"/>
              <a:t>overload</a:t>
            </a:r>
            <a:r>
              <a:rPr lang="sv-SE" sz="3200" dirty="0"/>
              <a:t> sets </a:t>
            </a:r>
            <a:r>
              <a:rPr lang="sv-SE" sz="3200" dirty="0" err="1"/>
              <a:t>such</a:t>
            </a:r>
            <a:r>
              <a:rPr lang="sv-SE" sz="3200" dirty="0"/>
              <a:t> as:</a:t>
            </a:r>
          </a:p>
          <a:p>
            <a:pPr marL="0" indent="0">
              <a:buNone/>
            </a:pP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template&lt;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T&gt;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push_back</a:t>
            </a:r>
            <a:r>
              <a:rPr lang="sv-SE" sz="2000" b="1" dirty="0">
                <a:latin typeface="Arial" panose="020B0604020202020204" pitchFamily="34" charset="0"/>
                <a:cs typeface="Arial" panose="020B0604020202020204" pitchFamily="34" charset="0"/>
              </a:rPr>
              <a:t>(T </a:t>
            </a:r>
            <a:r>
              <a:rPr lang="sv-S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sv-SE" sz="2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br>
              <a:rPr lang="sv-SE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push_back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T&amp;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b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push_back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(T&amp;&amp;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r>
              <a:rPr lang="sv-SE" sz="3200" dirty="0" err="1">
                <a:cs typeface="Arial" panose="020B0604020202020204" pitchFamily="34" charset="0"/>
              </a:rPr>
              <a:t>With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this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proposal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b="1" dirty="0" err="1">
                <a:cs typeface="Arial" panose="020B0604020202020204" pitchFamily="34" charset="0"/>
              </a:rPr>
              <a:t>push_back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can</a:t>
            </a:r>
            <a:r>
              <a:rPr lang="sv-SE" sz="3200" dirty="0">
                <a:cs typeface="Arial" panose="020B0604020202020204" pitchFamily="34" charset="0"/>
              </a:rPr>
              <a:t> still be </a:t>
            </a:r>
            <a:r>
              <a:rPr lang="sv-SE" sz="3200" dirty="0" err="1">
                <a:cs typeface="Arial" panose="020B0604020202020204" pitchFamily="34" charset="0"/>
              </a:rPr>
              <a:t>called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here</a:t>
            </a:r>
            <a:r>
              <a:rPr lang="sv-SE" sz="3200" dirty="0">
                <a:cs typeface="Arial" panose="020B0604020202020204" pitchFamily="34" charset="0"/>
              </a:rPr>
              <a:t>.</a:t>
            </a:r>
          </a:p>
          <a:p>
            <a:r>
              <a:rPr lang="sv-SE" sz="3200" dirty="0">
                <a:cs typeface="Arial" panose="020B0604020202020204" pitchFamily="34" charset="0"/>
              </a:rPr>
              <a:t>The </a:t>
            </a:r>
            <a:r>
              <a:rPr lang="sv-SE" sz="3200" dirty="0" err="1">
                <a:cs typeface="Arial" panose="020B0604020202020204" pitchFamily="34" charset="0"/>
              </a:rPr>
              <a:t>compiler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selects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which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overload</a:t>
            </a:r>
            <a:r>
              <a:rPr lang="sv-SE" sz="3200" dirty="0">
                <a:cs typeface="Arial" panose="020B0604020202020204" pitchFamily="34" charset="0"/>
              </a:rPr>
              <a:t> to call.</a:t>
            </a:r>
          </a:p>
          <a:p>
            <a:r>
              <a:rPr lang="sv-SE" sz="3200" dirty="0" err="1">
                <a:cs typeface="Arial" panose="020B0604020202020204" pitchFamily="34" charset="0"/>
              </a:rPr>
              <a:t>Here</a:t>
            </a:r>
            <a:r>
              <a:rPr lang="sv-SE" sz="3200" dirty="0">
                <a:cs typeface="Arial" panose="020B0604020202020204" pitchFamily="34" charset="0"/>
              </a:rPr>
              <a:t>: </a:t>
            </a:r>
            <a:r>
              <a:rPr lang="sv-SE" sz="3200" b="1" dirty="0">
                <a:cs typeface="Arial" panose="020B0604020202020204" pitchFamily="34" charset="0"/>
              </a:rPr>
              <a:t>T</a:t>
            </a:r>
            <a:r>
              <a:rPr lang="sv-SE" sz="3200" dirty="0">
                <a:cs typeface="Arial" panose="020B0604020202020204" pitchFamily="34" charset="0"/>
              </a:rPr>
              <a:t> or </a:t>
            </a:r>
            <a:r>
              <a:rPr lang="sv-SE" sz="3200" b="1" dirty="0" err="1">
                <a:cs typeface="Arial" panose="020B0604020202020204" pitchFamily="34" charset="0"/>
              </a:rPr>
              <a:t>const</a:t>
            </a:r>
            <a:r>
              <a:rPr lang="sv-SE" sz="3200" b="1" dirty="0">
                <a:cs typeface="Arial" panose="020B0604020202020204" pitchFamily="34" charset="0"/>
              </a:rPr>
              <a:t> T&amp;</a:t>
            </a:r>
            <a:r>
              <a:rPr lang="sv-SE" sz="3200" dirty="0">
                <a:cs typeface="Arial" panose="020B0604020202020204" pitchFamily="34" charset="0"/>
              </a:rPr>
              <a:t> for </a:t>
            </a:r>
            <a:r>
              <a:rPr lang="sv-SE" sz="3200" i="1" dirty="0" err="1">
                <a:cs typeface="Arial" panose="020B0604020202020204" pitchFamily="34" charset="0"/>
              </a:rPr>
              <a:t>lvalues</a:t>
            </a:r>
            <a:r>
              <a:rPr lang="sv-SE" sz="3200" dirty="0">
                <a:cs typeface="Arial" panose="020B0604020202020204" pitchFamily="34" charset="0"/>
              </a:rPr>
              <a:t> and </a:t>
            </a:r>
            <a:r>
              <a:rPr lang="sv-SE" sz="3200" b="1" dirty="0">
                <a:cs typeface="Arial" panose="020B0604020202020204" pitchFamily="34" charset="0"/>
              </a:rPr>
              <a:t>T</a:t>
            </a:r>
            <a:r>
              <a:rPr lang="sv-SE" sz="3200" dirty="0">
                <a:cs typeface="Arial" panose="020B0604020202020204" pitchFamily="34" charset="0"/>
              </a:rPr>
              <a:t> or </a:t>
            </a:r>
            <a:r>
              <a:rPr lang="sv-SE" sz="3200" b="1" dirty="0">
                <a:cs typeface="Arial" panose="020B0604020202020204" pitchFamily="34" charset="0"/>
              </a:rPr>
              <a:t>T&amp;&amp; </a:t>
            </a:r>
            <a:r>
              <a:rPr lang="sv-SE" sz="3200" dirty="0">
                <a:cs typeface="Arial" panose="020B0604020202020204" pitchFamily="34" charset="0"/>
              </a:rPr>
              <a:t>for </a:t>
            </a:r>
            <a:r>
              <a:rPr lang="sv-SE" sz="3200" i="1" dirty="0" err="1">
                <a:cs typeface="Arial" panose="020B0604020202020204" pitchFamily="34" charset="0"/>
              </a:rPr>
              <a:t>rvalues</a:t>
            </a:r>
            <a:r>
              <a:rPr lang="sv-SE" sz="3200" dirty="0"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780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* </a:t>
            </a:r>
            <a:r>
              <a:rPr lang="sv-SE" sz="4000" dirty="0" err="1">
                <a:solidFill>
                  <a:srgbClr val="FFFFFF"/>
                </a:solidFill>
              </a:rPr>
              <a:t>Well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almost</a:t>
            </a:r>
            <a:r>
              <a:rPr lang="sv-SE" sz="4000" dirty="0">
                <a:solidFill>
                  <a:srgbClr val="FFFFFF"/>
                </a:solidFill>
              </a:rPr>
              <a:t> not.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Today</a:t>
            </a:r>
            <a:r>
              <a:rPr lang="sv-SE" sz="3200" dirty="0"/>
              <a:t> it is </a:t>
            </a:r>
            <a:r>
              <a:rPr lang="sv-SE" sz="3200" dirty="0" err="1"/>
              <a:t>allowed</a:t>
            </a:r>
            <a:r>
              <a:rPr lang="sv-SE" sz="3200" dirty="0"/>
              <a:t> to </a:t>
            </a:r>
            <a:r>
              <a:rPr lang="sv-SE" sz="3200" dirty="0" err="1"/>
              <a:t>create</a:t>
            </a:r>
            <a:r>
              <a:rPr lang="sv-SE" sz="3200" dirty="0"/>
              <a:t> </a:t>
            </a:r>
            <a:r>
              <a:rPr lang="sv-SE" sz="3200" dirty="0" err="1"/>
              <a:t>but</a:t>
            </a:r>
            <a:r>
              <a:rPr lang="sv-SE" sz="3200" dirty="0"/>
              <a:t> </a:t>
            </a:r>
            <a:r>
              <a:rPr lang="sv-SE" sz="3200" b="1" dirty="0" err="1"/>
              <a:t>almost</a:t>
            </a:r>
            <a:r>
              <a:rPr lang="sv-SE" sz="3200" b="1" dirty="0"/>
              <a:t> </a:t>
            </a:r>
            <a:r>
              <a:rPr lang="sv-SE" sz="3200" dirty="0"/>
              <a:t>not call</a:t>
            </a:r>
            <a:r>
              <a:rPr lang="sv-SE" sz="3200" i="1" dirty="0"/>
              <a:t> </a:t>
            </a:r>
            <a:r>
              <a:rPr lang="sv-SE" sz="3200" dirty="0" err="1"/>
              <a:t>overload</a:t>
            </a:r>
            <a:r>
              <a:rPr lang="sv-SE" sz="3200" dirty="0"/>
              <a:t> sets </a:t>
            </a:r>
            <a:r>
              <a:rPr lang="sv-SE" sz="3200" dirty="0" err="1"/>
              <a:t>such</a:t>
            </a:r>
            <a:r>
              <a:rPr lang="sv-SE" sz="3200" dirty="0"/>
              <a:t> as:</a:t>
            </a:r>
          </a:p>
          <a:p>
            <a:pPr marL="0" indent="0">
              <a:buNone/>
            </a:pPr>
            <a:r>
              <a:rPr lang="sv-S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sz="2000" b="1" dirty="0">
                <a:latin typeface="Arial" panose="020B0604020202020204" pitchFamily="34" charset="0"/>
                <a:cs typeface="Arial" panose="020B0604020202020204" pitchFamily="34" charset="0"/>
              </a:rPr>
              <a:t> f(</a:t>
            </a:r>
            <a:r>
              <a:rPr lang="sv-S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sv-SE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sv-SE" sz="2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br>
              <a:rPr lang="sv-SE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f(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b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3200" dirty="0">
                <a:cs typeface="Arial" panose="020B0604020202020204" pitchFamily="34" charset="0"/>
              </a:rPr>
              <a:t>Ok, </a:t>
            </a:r>
            <a:r>
              <a:rPr lang="sv-SE" sz="3200" dirty="0" err="1">
                <a:cs typeface="Arial" panose="020B0604020202020204" pitchFamily="34" charset="0"/>
              </a:rPr>
              <a:t>you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can</a:t>
            </a:r>
            <a:r>
              <a:rPr lang="sv-SE" sz="3200" dirty="0">
                <a:cs typeface="Arial" panose="020B0604020202020204" pitchFamily="34" charset="0"/>
              </a:rPr>
              <a:t> call a </a:t>
            </a:r>
            <a:r>
              <a:rPr lang="sv-SE" sz="3200" dirty="0" err="1">
                <a:cs typeface="Arial" panose="020B0604020202020204" pitchFamily="34" charset="0"/>
              </a:rPr>
              <a:t>selected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function</a:t>
            </a:r>
            <a:r>
              <a:rPr lang="sv-SE" sz="3200" dirty="0">
                <a:cs typeface="Arial" panose="020B0604020202020204" pitchFamily="34" charset="0"/>
              </a:rPr>
              <a:t> by casting the </a:t>
            </a:r>
            <a:r>
              <a:rPr lang="sv-SE" sz="3200" dirty="0" err="1">
                <a:cs typeface="Arial" panose="020B0604020202020204" pitchFamily="34" charset="0"/>
              </a:rPr>
              <a:t>function</a:t>
            </a:r>
            <a:r>
              <a:rPr lang="sv-SE" sz="3200" dirty="0">
                <a:cs typeface="Arial" panose="020B0604020202020204" pitchFamily="34" charset="0"/>
              </a:rPr>
              <a:t> pointer to </a:t>
            </a:r>
            <a:r>
              <a:rPr lang="sv-SE" sz="3200" dirty="0" err="1">
                <a:cs typeface="Arial" panose="020B0604020202020204" pitchFamily="34" charset="0"/>
              </a:rPr>
              <a:t>select</a:t>
            </a:r>
            <a:r>
              <a:rPr lang="sv-SE" sz="3200" dirty="0">
                <a:cs typeface="Arial" panose="020B0604020202020204" pitchFamily="34" charset="0"/>
              </a:rPr>
              <a:t> an </a:t>
            </a:r>
            <a:r>
              <a:rPr lang="sv-SE" sz="3200" dirty="0" err="1">
                <a:cs typeface="Arial" panose="020B0604020202020204" pitchFamily="34" charset="0"/>
              </a:rPr>
              <a:t>overload</a:t>
            </a:r>
            <a:r>
              <a:rPr lang="sv-SE" sz="3200" dirty="0">
                <a:cs typeface="Arial" panose="020B0604020202020204" pitchFamily="34" charset="0"/>
              </a:rPr>
              <a:t>:</a:t>
            </a:r>
            <a:br>
              <a:rPr lang="sv-SE" sz="3200" dirty="0">
                <a:cs typeface="Arial" panose="020B0604020202020204" pitchFamily="34" charset="0"/>
              </a:rPr>
            </a:br>
            <a:b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sv-SE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static_cast</a:t>
            </a:r>
            <a:r>
              <a:rPr kumimoji="0" lang="sv-S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</a:t>
            </a:r>
            <a:r>
              <a:rPr kumimoji="0" lang="sv-SE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sv-S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(*)(</a:t>
            </a:r>
            <a:r>
              <a:rPr kumimoji="0" lang="sv-SE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sv-S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)&gt;(f)(17);</a:t>
            </a:r>
            <a:br>
              <a:rPr kumimoji="0" lang="sv-S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br>
              <a:rPr kumimoji="0" lang="sv-S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Thus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3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can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have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different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intended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semantics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for the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overloads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, and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now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the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other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function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may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get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called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.</a:t>
            </a:r>
            <a:endParaRPr lang="sv-S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854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Rules</a:t>
            </a:r>
            <a:r>
              <a:rPr lang="sv-SE" sz="4000" dirty="0">
                <a:solidFill>
                  <a:srgbClr val="FFFFFF"/>
                </a:solidFill>
              </a:rPr>
              <a:t> for </a:t>
            </a:r>
            <a:r>
              <a:rPr lang="sv-SE" sz="4000" dirty="0" err="1">
                <a:solidFill>
                  <a:srgbClr val="FFFFFF"/>
                </a:solidFill>
              </a:rPr>
              <a:t>compilers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/>
              <a:t>The </a:t>
            </a:r>
            <a:r>
              <a:rPr lang="sv-SE" sz="3200" dirty="0" err="1"/>
              <a:t>compiler</a:t>
            </a:r>
            <a:r>
              <a:rPr lang="sv-SE" sz="3200" dirty="0"/>
              <a:t> </a:t>
            </a:r>
            <a:r>
              <a:rPr lang="sv-SE" sz="3200" dirty="0" err="1"/>
              <a:t>selects</a:t>
            </a:r>
            <a:r>
              <a:rPr lang="sv-SE" sz="3200" dirty="0"/>
              <a:t> </a:t>
            </a:r>
            <a:r>
              <a:rPr lang="sv-SE" sz="3200" dirty="0" err="1"/>
              <a:t>freely</a:t>
            </a:r>
            <a:r>
              <a:rPr lang="sv-SE" sz="3200" dirty="0"/>
              <a:t> </a:t>
            </a:r>
            <a:r>
              <a:rPr lang="sv-SE" sz="3200" dirty="0" err="1"/>
              <a:t>between</a:t>
            </a:r>
            <a:r>
              <a:rPr lang="sv-SE" sz="3200" dirty="0"/>
              <a:t> </a:t>
            </a:r>
            <a:r>
              <a:rPr lang="sv-SE" sz="3200" i="1" dirty="0" err="1"/>
              <a:t>ambiguously</a:t>
            </a:r>
            <a:r>
              <a:rPr lang="sv-SE" sz="3200" i="1" dirty="0"/>
              <a:t> best</a:t>
            </a:r>
            <a:r>
              <a:rPr lang="sv-SE" sz="3200" dirty="0"/>
              <a:t> </a:t>
            </a:r>
            <a:r>
              <a:rPr lang="sv-SE" sz="3200" dirty="0" err="1"/>
              <a:t>overloads</a:t>
            </a:r>
            <a:r>
              <a:rPr lang="sv-SE" sz="3200" dirty="0"/>
              <a:t> at </a:t>
            </a:r>
            <a:r>
              <a:rPr lang="sv-SE" sz="3200" dirty="0" err="1"/>
              <a:t>each</a:t>
            </a:r>
            <a:r>
              <a:rPr lang="sv-SE" sz="3200" dirty="0"/>
              <a:t> call site.</a:t>
            </a:r>
          </a:p>
          <a:p>
            <a:r>
              <a:rPr lang="sv-SE" sz="3200" dirty="0"/>
              <a:t>The </a:t>
            </a:r>
            <a:r>
              <a:rPr lang="sv-SE" sz="3200" dirty="0" err="1"/>
              <a:t>compiler</a:t>
            </a:r>
            <a:r>
              <a:rPr lang="sv-SE" sz="3200" dirty="0"/>
              <a:t> </a:t>
            </a:r>
            <a:r>
              <a:rPr lang="sv-SE" sz="3200" dirty="0" err="1"/>
              <a:t>will</a:t>
            </a:r>
            <a:r>
              <a:rPr lang="sv-SE" sz="3200" dirty="0"/>
              <a:t> </a:t>
            </a:r>
            <a:r>
              <a:rPr lang="sv-SE" sz="3200" dirty="0" err="1"/>
              <a:t>use</a:t>
            </a:r>
            <a:r>
              <a:rPr lang="sv-SE" sz="3200" dirty="0"/>
              <a:t> </a:t>
            </a:r>
            <a:r>
              <a:rPr lang="sv-SE" sz="3200" dirty="0" err="1"/>
              <a:t>more</a:t>
            </a:r>
            <a:r>
              <a:rPr lang="sv-SE" sz="3200" dirty="0"/>
              <a:t> or less </a:t>
            </a:r>
            <a:r>
              <a:rPr lang="sv-SE" sz="3200" dirty="0" err="1"/>
              <a:t>advanced</a:t>
            </a:r>
            <a:r>
              <a:rPr lang="sv-SE" sz="3200" dirty="0"/>
              <a:t> </a:t>
            </a:r>
            <a:r>
              <a:rPr lang="sv-SE" sz="3200" dirty="0" err="1"/>
              <a:t>heuristics</a:t>
            </a:r>
            <a:r>
              <a:rPr lang="sv-SE" sz="3200" dirty="0"/>
              <a:t> to </a:t>
            </a:r>
            <a:r>
              <a:rPr lang="sv-SE" sz="3200" dirty="0" err="1"/>
              <a:t>select</a:t>
            </a:r>
            <a:r>
              <a:rPr lang="sv-SE" sz="3200" dirty="0"/>
              <a:t> the </a:t>
            </a:r>
            <a:r>
              <a:rPr lang="sv-SE" sz="3200" dirty="0" err="1"/>
              <a:t>most</a:t>
            </a:r>
            <a:r>
              <a:rPr lang="sv-SE" sz="3200" dirty="0"/>
              <a:t> optimal </a:t>
            </a:r>
            <a:r>
              <a:rPr lang="sv-SE" sz="3200" dirty="0" err="1"/>
              <a:t>overload</a:t>
            </a:r>
            <a:r>
              <a:rPr lang="sv-SE" sz="3200" dirty="0"/>
              <a:t>. </a:t>
            </a:r>
            <a:r>
              <a:rPr lang="sv-SE" sz="3200" dirty="0" err="1"/>
              <a:t>This</a:t>
            </a:r>
            <a:r>
              <a:rPr lang="sv-SE" sz="3200" dirty="0"/>
              <a:t> </a:t>
            </a:r>
            <a:r>
              <a:rPr lang="sv-SE" sz="3200" dirty="0" err="1"/>
              <a:t>heuristic</a:t>
            </a:r>
            <a:r>
              <a:rPr lang="sv-SE" sz="3200" dirty="0"/>
              <a:t> is </a:t>
            </a:r>
            <a:r>
              <a:rPr lang="sv-SE" sz="3200" dirty="0" err="1"/>
              <a:t>allowed</a:t>
            </a:r>
            <a:r>
              <a:rPr lang="sv-SE" sz="3200" dirty="0"/>
              <a:t> to </a:t>
            </a:r>
            <a:r>
              <a:rPr lang="sv-SE" sz="3200" dirty="0" err="1"/>
              <a:t>differ</a:t>
            </a:r>
            <a:r>
              <a:rPr lang="sv-SE" sz="3200" dirty="0"/>
              <a:t> </a:t>
            </a:r>
            <a:r>
              <a:rPr lang="sv-SE" sz="3200" dirty="0" err="1"/>
              <a:t>between</a:t>
            </a:r>
            <a:r>
              <a:rPr lang="sv-SE" sz="3200" dirty="0"/>
              <a:t> </a:t>
            </a:r>
            <a:r>
              <a:rPr lang="sv-SE" sz="3200" dirty="0" err="1"/>
              <a:t>compiler</a:t>
            </a:r>
            <a:r>
              <a:rPr lang="sv-SE" sz="3200" dirty="0"/>
              <a:t> versions and </a:t>
            </a:r>
            <a:r>
              <a:rPr lang="sv-SE" sz="3200" dirty="0" err="1"/>
              <a:t>build</a:t>
            </a:r>
            <a:r>
              <a:rPr lang="sv-SE" sz="3200" dirty="0"/>
              <a:t> modes.</a:t>
            </a:r>
          </a:p>
          <a:p>
            <a:r>
              <a:rPr lang="sv-SE" sz="3200" dirty="0"/>
              <a:t>No ABI </a:t>
            </a:r>
            <a:r>
              <a:rPr lang="sv-SE" sz="3200" dirty="0" err="1"/>
              <a:t>issues</a:t>
            </a:r>
            <a:r>
              <a:rPr lang="sv-SE" sz="3200" dirty="0"/>
              <a:t>: The </a:t>
            </a:r>
            <a:r>
              <a:rPr lang="sv-SE" sz="3200" dirty="0" err="1"/>
              <a:t>only</a:t>
            </a:r>
            <a:r>
              <a:rPr lang="sv-SE" sz="3200" dirty="0"/>
              <a:t> </a:t>
            </a:r>
            <a:r>
              <a:rPr lang="sv-SE" sz="3200" dirty="0" err="1"/>
              <a:t>difference</a:t>
            </a:r>
            <a:r>
              <a:rPr lang="sv-SE" sz="3200" dirty="0"/>
              <a:t> is </a:t>
            </a:r>
            <a:r>
              <a:rPr lang="sv-SE" sz="3200" dirty="0" err="1"/>
              <a:t>which</a:t>
            </a:r>
            <a:r>
              <a:rPr lang="sv-SE" sz="3200" dirty="0"/>
              <a:t> </a:t>
            </a:r>
            <a:r>
              <a:rPr lang="sv-SE" sz="3200" dirty="0" err="1"/>
              <a:t>function</a:t>
            </a:r>
            <a:r>
              <a:rPr lang="sv-SE" sz="3200" dirty="0"/>
              <a:t> gets </a:t>
            </a:r>
            <a:r>
              <a:rPr lang="sv-SE" sz="3200" dirty="0" err="1"/>
              <a:t>called</a:t>
            </a:r>
            <a:r>
              <a:rPr lang="sv-SE" sz="3200" dirty="0"/>
              <a:t>.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196211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Rules</a:t>
            </a:r>
            <a:r>
              <a:rPr lang="sv-SE" sz="4000" dirty="0">
                <a:solidFill>
                  <a:srgbClr val="FFFFFF"/>
                </a:solidFill>
              </a:rPr>
              <a:t> for </a:t>
            </a:r>
            <a:r>
              <a:rPr lang="sv-SE" sz="4000" dirty="0" err="1">
                <a:solidFill>
                  <a:srgbClr val="FFFFFF"/>
                </a:solidFill>
              </a:rPr>
              <a:t>programmers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Overloads</a:t>
            </a:r>
            <a:r>
              <a:rPr lang="sv-SE" sz="3200" dirty="0"/>
              <a:t> </a:t>
            </a:r>
            <a:r>
              <a:rPr lang="sv-SE" sz="3200" b="1" dirty="0"/>
              <a:t>must</a:t>
            </a:r>
            <a:r>
              <a:rPr lang="sv-SE" sz="3200" dirty="0"/>
              <a:t> </a:t>
            </a:r>
            <a:r>
              <a:rPr lang="sv-SE" sz="3200" b="1" dirty="0" err="1"/>
              <a:t>have</a:t>
            </a:r>
            <a:r>
              <a:rPr lang="sv-SE" sz="3200" b="1" dirty="0"/>
              <a:t> the same </a:t>
            </a:r>
            <a:r>
              <a:rPr lang="sv-SE" sz="3200" b="1" dirty="0" err="1"/>
              <a:t>semantics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Don’t</a:t>
            </a:r>
            <a:r>
              <a:rPr lang="sv-SE" sz="3200" dirty="0"/>
              <a:t> </a:t>
            </a:r>
            <a:r>
              <a:rPr lang="sv-SE" sz="3200" dirty="0" err="1"/>
              <a:t>rely</a:t>
            </a:r>
            <a:r>
              <a:rPr lang="sv-SE" sz="3200" dirty="0"/>
              <a:t> on the </a:t>
            </a:r>
            <a:r>
              <a:rPr lang="sv-SE" sz="3200" dirty="0" err="1"/>
              <a:t>next</a:t>
            </a:r>
            <a:r>
              <a:rPr lang="sv-SE" sz="3200" dirty="0"/>
              <a:t> version </a:t>
            </a:r>
            <a:r>
              <a:rPr lang="sv-SE" sz="3200" dirty="0" err="1"/>
              <a:t>of</a:t>
            </a:r>
            <a:r>
              <a:rPr lang="sv-SE" sz="3200" dirty="0"/>
              <a:t> the </a:t>
            </a:r>
            <a:r>
              <a:rPr lang="sv-SE" sz="3200" dirty="0" err="1"/>
              <a:t>compiler</a:t>
            </a:r>
            <a:r>
              <a:rPr lang="sv-SE" sz="3200" dirty="0"/>
              <a:t> </a:t>
            </a:r>
            <a:r>
              <a:rPr lang="sv-SE" sz="3200" dirty="0" err="1"/>
              <a:t>making</a:t>
            </a:r>
            <a:r>
              <a:rPr lang="sv-SE" sz="3200" dirty="0"/>
              <a:t> the same </a:t>
            </a:r>
            <a:r>
              <a:rPr lang="sv-SE" sz="3200" dirty="0" err="1"/>
              <a:t>overload</a:t>
            </a:r>
            <a:r>
              <a:rPr lang="sv-SE" sz="3200" dirty="0"/>
              <a:t> </a:t>
            </a:r>
            <a:r>
              <a:rPr lang="sv-SE" sz="3200" dirty="0" err="1"/>
              <a:t>selections</a:t>
            </a:r>
            <a:r>
              <a:rPr lang="sv-SE" sz="3200" dirty="0"/>
              <a:t> for the same source </a:t>
            </a:r>
            <a:r>
              <a:rPr lang="sv-SE" sz="3200" dirty="0" err="1"/>
              <a:t>code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Don’t</a:t>
            </a:r>
            <a:r>
              <a:rPr lang="sv-SE" sz="3200" dirty="0"/>
              <a:t> </a:t>
            </a:r>
            <a:r>
              <a:rPr lang="sv-SE" sz="3200" dirty="0" err="1"/>
              <a:t>rely</a:t>
            </a:r>
            <a:r>
              <a:rPr lang="sv-SE" sz="3200" dirty="0"/>
              <a:t> on </a:t>
            </a:r>
            <a:r>
              <a:rPr lang="sv-SE" sz="3200" dirty="0" err="1"/>
              <a:t>another</a:t>
            </a:r>
            <a:r>
              <a:rPr lang="sv-SE" sz="3200" dirty="0"/>
              <a:t> </a:t>
            </a:r>
            <a:r>
              <a:rPr lang="sv-SE" sz="3200" dirty="0" err="1"/>
              <a:t>platform’s</a:t>
            </a:r>
            <a:r>
              <a:rPr lang="sv-SE" sz="3200" dirty="0"/>
              <a:t> </a:t>
            </a:r>
            <a:r>
              <a:rPr lang="sv-SE" sz="3200" dirty="0" err="1"/>
              <a:t>compiler</a:t>
            </a:r>
            <a:r>
              <a:rPr lang="sv-SE" sz="3200" dirty="0"/>
              <a:t> </a:t>
            </a:r>
            <a:r>
              <a:rPr lang="sv-SE" sz="3200" dirty="0" err="1"/>
              <a:t>making</a:t>
            </a:r>
            <a:r>
              <a:rPr lang="sv-SE" sz="3200" dirty="0"/>
              <a:t> the same </a:t>
            </a:r>
            <a:r>
              <a:rPr lang="sv-SE" sz="3200" dirty="0" err="1"/>
              <a:t>overload</a:t>
            </a:r>
            <a:r>
              <a:rPr lang="sv-SE" sz="3200" dirty="0"/>
              <a:t> </a:t>
            </a:r>
            <a:r>
              <a:rPr lang="sv-SE" sz="3200" dirty="0" err="1"/>
              <a:t>selections</a:t>
            </a:r>
            <a:r>
              <a:rPr lang="sv-SE" sz="3200" dirty="0"/>
              <a:t> for the same source </a:t>
            </a:r>
            <a:r>
              <a:rPr lang="sv-SE" sz="3200" dirty="0" err="1"/>
              <a:t>code</a:t>
            </a:r>
            <a:r>
              <a:rPr lang="sv-SE" sz="3200" dirty="0"/>
              <a:t>.</a:t>
            </a:r>
          </a:p>
          <a:p>
            <a:r>
              <a:rPr lang="sv-SE" sz="3200" b="1" dirty="0"/>
              <a:t>Note</a:t>
            </a:r>
            <a:r>
              <a:rPr lang="sv-SE" sz="3200" dirty="0"/>
              <a:t>: </a:t>
            </a:r>
            <a:r>
              <a:rPr lang="sv-SE" sz="3200" dirty="0" err="1"/>
              <a:t>There</a:t>
            </a:r>
            <a:r>
              <a:rPr lang="sv-SE" sz="3200" dirty="0"/>
              <a:t> is no </a:t>
            </a:r>
            <a:r>
              <a:rPr lang="sv-SE" sz="3200" i="1" dirty="0" err="1"/>
              <a:t>tested</a:t>
            </a:r>
            <a:r>
              <a:rPr lang="sv-SE" sz="3200" i="1" dirty="0"/>
              <a:t> </a:t>
            </a:r>
            <a:r>
              <a:rPr lang="sv-SE" sz="3200" dirty="0"/>
              <a:t>old </a:t>
            </a:r>
            <a:r>
              <a:rPr lang="sv-SE" sz="3200" dirty="0" err="1"/>
              <a:t>code</a:t>
            </a:r>
            <a:r>
              <a:rPr lang="sv-SE" sz="3200" dirty="0"/>
              <a:t> to </a:t>
            </a:r>
            <a:r>
              <a:rPr lang="sv-SE" sz="3200" dirty="0" err="1"/>
              <a:t>worry</a:t>
            </a:r>
            <a:r>
              <a:rPr lang="sv-SE" sz="3200" dirty="0"/>
              <a:t> </a:t>
            </a:r>
            <a:r>
              <a:rPr lang="sv-SE" sz="3200" dirty="0" err="1"/>
              <a:t>about</a:t>
            </a:r>
            <a:r>
              <a:rPr lang="sv-SE" sz="3200" dirty="0"/>
              <a:t>.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921240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15236</TotalTime>
  <Words>951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Office-tema</vt:lpstr>
      <vt:lpstr>P2665R0</vt:lpstr>
      <vt:lpstr>Initial statements</vt:lpstr>
      <vt:lpstr>Relation to other proposals</vt:lpstr>
      <vt:lpstr>Main motivation</vt:lpstr>
      <vt:lpstr>Rationale</vt:lpstr>
      <vt:lpstr>Proposal contents</vt:lpstr>
      <vt:lpstr>* Well almost not.</vt:lpstr>
      <vt:lpstr>Rules for compilers</vt:lpstr>
      <vt:lpstr>Rules for programmers</vt:lpstr>
      <vt:lpstr>Aliasing. Problem or opportunity?</vt:lpstr>
      <vt:lpstr>Aliasing problem example</vt:lpstr>
      <vt:lpstr>Aliasing rule of thumb</vt:lpstr>
      <vt:lpstr>Aliasing opportunity example</vt:lpstr>
      <vt:lpstr>Relation to other proposals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P2665R0</dc:title>
  <dc:creator>Bengt Gustafsson</dc:creator>
  <cp:lastModifiedBy>Bengt Gustafsson</cp:lastModifiedBy>
  <cp:revision>18</cp:revision>
  <dcterms:created xsi:type="dcterms:W3CDTF">2022-10-28T17:01:27Z</dcterms:created>
  <dcterms:modified xsi:type="dcterms:W3CDTF">2023-06-17T08:38:40Z</dcterms:modified>
</cp:coreProperties>
</file>