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13" r:id="rId2"/>
    <p:sldId id="515" r:id="rId3"/>
    <p:sldId id="517" r:id="rId4"/>
    <p:sldId id="516" r:id="rId5"/>
    <p:sldId id="521" r:id="rId6"/>
    <p:sldId id="518" r:id="rId7"/>
    <p:sldId id="519" r:id="rId8"/>
    <p:sldId id="520" r:id="rId9"/>
    <p:sldId id="514" r:id="rId10"/>
    <p:sldId id="503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6600"/>
    <a:srgbClr val="FFFFFF"/>
    <a:srgbClr val="FF0000"/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7427" autoAdjust="0"/>
  </p:normalViewPr>
  <p:slideViewPr>
    <p:cSldViewPr snapToObjects="1">
      <p:cViewPr>
        <p:scale>
          <a:sx n="96" d="100"/>
          <a:sy n="96" d="100"/>
        </p:scale>
        <p:origin x="-15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75308641975308E-2"/>
          <c:y val="3.4375000000000003E-2"/>
          <c:w val="0.66820987654320985"/>
          <c:h val="0.73437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开发进度</c:v>
                </c:pt>
              </c:strCache>
            </c:strRef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2.2000000000000002</c:v>
                </c:pt>
                <c:pt idx="4">
                  <c:v>2.2999999999999998</c:v>
                </c:pt>
                <c:pt idx="5">
                  <c:v>2.4</c:v>
                </c:pt>
                <c:pt idx="6">
                  <c:v>2.7</c:v>
                </c:pt>
                <c:pt idx="7">
                  <c:v>3.5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2.5</c:v>
                </c:pt>
                <c:pt idx="3">
                  <c:v>1.8</c:v>
                </c:pt>
                <c:pt idx="4">
                  <c:v>2</c:v>
                </c:pt>
                <c:pt idx="5">
                  <c:v>2.2000000000000002</c:v>
                </c:pt>
                <c:pt idx="6">
                  <c:v>2.7</c:v>
                </c:pt>
                <c:pt idx="7">
                  <c:v>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27616"/>
        <c:axId val="207321728"/>
      </c:scatterChart>
      <c:valAx>
        <c:axId val="20732761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one"/>
        <c:crossAx val="207321728"/>
        <c:crosses val="autoZero"/>
        <c:crossBetween val="midCat"/>
      </c:valAx>
      <c:valAx>
        <c:axId val="207321728"/>
        <c:scaling>
          <c:orientation val="minMax"/>
        </c:scaling>
        <c:delete val="0"/>
        <c:axPos val="l"/>
        <c:majorGridlines/>
        <c:numFmt formatCode="General" sourceLinked="1"/>
        <c:majorTickMark val="in"/>
        <c:minorTickMark val="none"/>
        <c:tickLblPos val="none"/>
        <c:crossAx val="2073276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2014/5/22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自我介绍完成后的过渡：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相信大家都学过软件工程这门课，但没有实际应用经验，你们无法体会到软件工程</a:t>
            </a:r>
            <a:r>
              <a:rPr lang="zh-CN" altLang="en-US" baseline="0" dirty="0" smtClean="0"/>
              <a:t> 对于软件开发的重要意义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接下去我会在尽可能短的时间内，把我所了解的告诉大家：软件工程是如何在企业中应用的，以及我们的团队工作是怎样的。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介绍下</a:t>
            </a:r>
            <a:r>
              <a:rPr lang="en-US" altLang="zh-CN" b="1" dirty="0" smtClean="0"/>
              <a:t>NEWEGG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CMMI 4</a:t>
            </a:r>
            <a:r>
              <a:rPr lang="zh-CN" altLang="en-US" b="1" dirty="0" smtClean="0"/>
              <a:t>），</a:t>
            </a:r>
            <a:r>
              <a:rPr lang="en-US" altLang="zh-CN" dirty="0" smtClean="0"/>
              <a:t>CMMI </a:t>
            </a:r>
            <a:r>
              <a:rPr lang="zh-CN" altLang="en-US" dirty="0" smtClean="0"/>
              <a:t>是一个过程改进框架。最高级别是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（军工，国防应用），</a:t>
            </a:r>
            <a:r>
              <a:rPr lang="en-US" altLang="zh-CN" dirty="0" smtClean="0"/>
              <a:t>NEWEGG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早在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年就达到了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level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瀑布模型（传统）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传统的 软件开发流程是一个文档驱动的流程，它将整个软件开发过程划分为顺序相接的几个阶段，每个阶段都必需完成全部规定的任务（文档）后才能够进入下一个阶段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b="1" dirty="0" smtClean="0"/>
              <a:t>CMMI</a:t>
            </a:r>
            <a:r>
              <a:rPr lang="en-US" altLang="zh-CN" b="1" baseline="0" dirty="0" smtClean="0"/>
              <a:t> </a:t>
            </a:r>
            <a:r>
              <a:rPr lang="zh-CN" altLang="en-US" b="1" baseline="0" dirty="0" smtClean="0"/>
              <a:t>介入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CMMI</a:t>
            </a:r>
            <a:r>
              <a:rPr lang="zh-CN" altLang="en-US" baseline="0" dirty="0" smtClean="0"/>
              <a:t> 在每个阶段 都会有一些数据分析，举个例子：同样复杂程度的项目，我们之前平均的需求问题数是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个，但这个项目就有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个。可能我们就需要寻找问题了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CMMI </a:t>
            </a:r>
            <a:r>
              <a:rPr lang="zh-CN" altLang="en-US" baseline="0" dirty="0" smtClean="0"/>
              <a:t>最高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五级，军工国防）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过程产生的职位</a:t>
            </a:r>
            <a:r>
              <a:rPr lang="zh-CN" altLang="en-US" dirty="0" smtClean="0"/>
              <a:t>：项目经理，开发，测试，需求分析人（</a:t>
            </a:r>
            <a:r>
              <a:rPr lang="en-US" altLang="zh-CN" dirty="0" smtClean="0"/>
              <a:t>BSA</a:t>
            </a:r>
            <a:r>
              <a:rPr lang="zh-CN" altLang="en-US" dirty="0" smtClean="0"/>
              <a:t>），配置版本库管理员，质量工程师。</a:t>
            </a:r>
            <a:endParaRPr lang="en-US" altLang="zh-CN" dirty="0" smtClean="0"/>
          </a:p>
          <a:p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之前将的是传统开发方法里的一种瀑布模型。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最大的问题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学习先进的技术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了解完善的项目流程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600" dirty="0" smtClean="0">
                <a:ea typeface="微软雅黑" pitchFamily="34" charset="-122"/>
                <a:cs typeface="Tahoma" pitchFamily="34" charset="0"/>
              </a:rPr>
              <a:t>CMMI 4</a:t>
            </a: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1600" dirty="0" smtClean="0">
                <a:ea typeface="微软雅黑" pitchFamily="34" charset="-122"/>
                <a:cs typeface="Tahoma" pitchFamily="34" charset="0"/>
              </a:rPr>
              <a:t>敏捷开发</a:t>
            </a:r>
            <a:endParaRPr lang="en-US" altLang="zh-CN" sz="1600" dirty="0" smtClean="0">
              <a:ea typeface="微软雅黑" pitchFamily="34" charset="-122"/>
              <a:cs typeface="Tahoma" pitchFamily="34" charset="0"/>
            </a:endParaRP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16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获得资深专家的悉心指导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收获丰富的项目开发经验</a:t>
            </a:r>
            <a:endParaRPr lang="en-US" altLang="zh-CN" sz="2000" dirty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2014/5/22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自我介绍，巴拉巴拉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0867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9800" y="22860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486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开发流程之瀑布模型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924050"/>
            <a:ext cx="2543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5791200" y="127137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产物</a:t>
            </a:r>
          </a:p>
        </p:txBody>
      </p:sp>
    </p:spTree>
    <p:extLst>
      <p:ext uri="{BB962C8B-B14F-4D97-AF65-F5344CB8AC3E}">
        <p14:creationId xmlns:p14="http://schemas.microsoft.com/office/powerpoint/2010/main" val="31217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8288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瀑布模型的优点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1295400"/>
            <a:ext cx="4359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、直观，清晰，易理解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、产生很多文档，便于后期更改维护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、标准的流程可以帮助规避一些风险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198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瀑布模型风险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86751499"/>
              </p:ext>
            </p:extLst>
          </p:nvPr>
        </p:nvGraphicFramePr>
        <p:xfrm>
          <a:off x="457200" y="1066800"/>
          <a:ext cx="8229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944" y="2286000"/>
            <a:ext cx="430887" cy="1066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887" y="4267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3962400" y="3810000"/>
            <a:ext cx="114300" cy="35560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等腰三角形 7"/>
          <p:cNvSpPr/>
          <p:nvPr/>
        </p:nvSpPr>
        <p:spPr bwMode="auto">
          <a:xfrm>
            <a:off x="6438900" y="1244600"/>
            <a:ext cx="114300" cy="26802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1219200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原计划交付日期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 bwMode="auto">
          <a:xfrm>
            <a:off x="5105400" y="3843755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724559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 bwMode="auto">
          <a:xfrm>
            <a:off x="6456293" y="1676400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1279316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集成测试时发现方案缺陷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247900" y="1651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2590800"/>
            <a:ext cx="285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瀑布模型的风险：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1</a:t>
            </a:r>
            <a:r>
              <a:rPr lang="zh-CN" altLang="en-US" sz="1600" dirty="0" smtClean="0">
                <a:latin typeface="+mn-ea"/>
                <a:ea typeface="+mn-ea"/>
              </a:rPr>
              <a:t>、设计方案不稳定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、需求变更时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3352800"/>
            <a:ext cx="285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3</a:t>
            </a:r>
            <a:r>
              <a:rPr lang="zh-CN" altLang="en-US" sz="1600" dirty="0" smtClean="0">
                <a:latin typeface="+mn-ea"/>
                <a:ea typeface="+mn-ea"/>
              </a:rPr>
              <a:t>、潜在的需求未被发现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3226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3" grpId="0" animBg="1"/>
      <p:bldP spid="14" grpId="0"/>
      <p:bldP spid="15" grpId="0" animBg="1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案例：最好的交通工具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23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38828"/>
              </p:ext>
            </p:extLst>
          </p:nvPr>
        </p:nvGraphicFramePr>
        <p:xfrm>
          <a:off x="152400" y="1415627"/>
          <a:ext cx="8686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不足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重视文档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便于后续维护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更改软件，意味着文档也要随着更新，带来时间成本上的消耗。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角色分工明确，便于管理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积极主动性不高，各自完成自己的部分。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设计，需求稳定时就像一台有条不紊运行的机器，效率，质量都非常高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由于其不可回溯特点，很难应付需求的变更，对设计者的要求较高。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905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47275"/>
              </p:ext>
            </p:extLst>
          </p:nvPr>
        </p:nvGraphicFramePr>
        <p:xfrm>
          <a:off x="152400" y="1415627"/>
          <a:ext cx="8686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不足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重视文档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便于后续维护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更改软件，意味着文档也要随着更新，带来时间成本上的消耗。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角色分工明确，便于管理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积极主动性不高，各自完成自己的部分。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C00000"/>
                          </a:solidFill>
                        </a:rPr>
                        <a:t>设计，需求稳定时就像一台有条不紊运行的机器，效率，质量都非常高</a:t>
                      </a:r>
                      <a:endParaRPr lang="zh-CN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由于其不可回溯特点，很难应付需求的变更，对设计者的要求较高。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6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敏捷开发方法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28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1341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4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>
        <a:spAutoFit/>
      </a:bodyPr>
      <a:lstStyle>
        <a:defPPr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10734</TotalTime>
  <Words>543</Words>
  <Application>Microsoft Office PowerPoint</Application>
  <PresentationFormat>全屏显示(4:3)</PresentationFormat>
  <Paragraphs>73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neweggTemplate4</vt:lpstr>
      <vt:lpstr>自我介绍，巴拉巴拉</vt:lpstr>
      <vt:lpstr>开发流程之瀑布模型</vt:lpstr>
      <vt:lpstr>瀑布模型的优点</vt:lpstr>
      <vt:lpstr>瀑布模型风险</vt:lpstr>
      <vt:lpstr>案例：最好的交通工具</vt:lpstr>
      <vt:lpstr>总结</vt:lpstr>
      <vt:lpstr>总结</vt:lpstr>
      <vt:lpstr>敏捷开发方法</vt:lpstr>
      <vt:lpstr>PowerPoint 演示文稿</vt:lpstr>
      <vt:lpstr>PowerPoint 演示文稿</vt:lpstr>
    </vt:vector>
  </TitlesOfParts>
  <Company>Newegg.com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Ben.B.Guan (mis.cnsh04.Newegg) 41470</cp:lastModifiedBy>
  <cp:revision>1095</cp:revision>
  <dcterms:created xsi:type="dcterms:W3CDTF">2010-03-23T19:37:11Z</dcterms:created>
  <dcterms:modified xsi:type="dcterms:W3CDTF">2014-05-22T08:49:15Z</dcterms:modified>
</cp:coreProperties>
</file>