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13" r:id="rId2"/>
    <p:sldId id="515" r:id="rId3"/>
    <p:sldId id="517" r:id="rId4"/>
    <p:sldId id="516" r:id="rId5"/>
    <p:sldId id="521" r:id="rId6"/>
    <p:sldId id="518" r:id="rId7"/>
    <p:sldId id="519" r:id="rId8"/>
    <p:sldId id="520" r:id="rId9"/>
    <p:sldId id="522" r:id="rId10"/>
    <p:sldId id="514" r:id="rId11"/>
    <p:sldId id="524" r:id="rId12"/>
    <p:sldId id="525" r:id="rId13"/>
    <p:sldId id="526" r:id="rId14"/>
    <p:sldId id="523" r:id="rId15"/>
    <p:sldId id="50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5380" autoAdjust="0"/>
  </p:normalViewPr>
  <p:slideViewPr>
    <p:cSldViewPr snapToObjects="1">
      <p:cViewPr>
        <p:scale>
          <a:sx n="96" d="100"/>
          <a:sy n="96" d="100"/>
        </p:scale>
        <p:origin x="-153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75308641975308E-2"/>
          <c:y val="3.4375000000000003E-2"/>
          <c:w val="0.66820987654320985"/>
          <c:h val="0.7343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开发进度</c:v>
                </c:pt>
              </c:strCache>
            </c:strRef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2.4</c:v>
                </c:pt>
                <c:pt idx="6">
                  <c:v>2.7</c:v>
                </c:pt>
                <c:pt idx="7">
                  <c:v>3.5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2.5</c:v>
                </c:pt>
                <c:pt idx="3">
                  <c:v>1.8</c:v>
                </c:pt>
                <c:pt idx="4">
                  <c:v>2</c:v>
                </c:pt>
                <c:pt idx="5">
                  <c:v>2.2000000000000002</c:v>
                </c:pt>
                <c:pt idx="6">
                  <c:v>2.7</c:v>
                </c:pt>
                <c:pt idx="7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148672"/>
        <c:axId val="199150208"/>
      </c:scatterChart>
      <c:valAx>
        <c:axId val="19914867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one"/>
        <c:crossAx val="199150208"/>
        <c:crosses val="autoZero"/>
        <c:crossBetween val="midCat"/>
      </c:valAx>
      <c:valAx>
        <c:axId val="199150208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one"/>
        <c:crossAx val="1991486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B6BC7-F537-4503-9254-BAF7669C6B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ECCC152-E4AB-44BB-BF54-BC86C9CDCD27}">
      <dgm:prSet custT="1"/>
      <dgm:spPr/>
      <dgm:t>
        <a:bodyPr/>
        <a:lstStyle/>
        <a:p>
          <a:pPr rtl="0"/>
          <a:r>
            <a:rPr lang="zh-CN" altLang="en-US" sz="1600" dirty="0" smtClean="0"/>
            <a:t>名词：</a:t>
          </a:r>
          <a:endParaRPr lang="zh-CN" altLang="en-US" sz="1600" dirty="0"/>
        </a:p>
      </dgm:t>
    </dgm:pt>
    <dgm:pt modelId="{0DEA5E15-994F-44E8-AF04-CE1D1914762B}" type="par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A9FBCE29-BB73-4C58-AF7E-74C64E7C334D}" type="sib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C00C331A-831B-415E-93E6-35120C21CAE5}">
      <dgm:prSet/>
      <dgm:spPr/>
      <dgm:t>
        <a:bodyPr/>
        <a:lstStyle/>
        <a:p>
          <a:pPr rtl="0"/>
          <a:r>
            <a:rPr lang="en-US" dirty="0" smtClean="0"/>
            <a:t>Sprint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A8F8A204-F69C-4FD3-B249-94702C565BAA}" type="par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542CAEC-CE61-4315-B7EA-9BA492E9F986}" type="sib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4528F48-2744-436C-9707-701A35EC1A3D}">
      <dgm:prSet/>
      <dgm:spPr/>
      <dgm:t>
        <a:bodyPr/>
        <a:lstStyle/>
        <a:p>
          <a:pPr rtl="0"/>
          <a:r>
            <a:rPr lang="en-US" dirty="0" smtClean="0"/>
            <a:t>PB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B63D446B-C3E7-4CE7-98BE-86A77D27373B}" type="par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D97553EF-43EE-441A-91C3-5B54F78B8CE1}" type="sib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1C836B7B-C124-4C70-A42F-19F7A760B72B}">
      <dgm:prSet/>
      <dgm:spPr/>
      <dgm:t>
        <a:bodyPr/>
        <a:lstStyle/>
        <a:p>
          <a:pPr rtl="0"/>
          <a:r>
            <a:rPr lang="en-US" dirty="0" smtClean="0"/>
            <a:t>Story Point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6BFD683C-CE8B-497E-B134-95B8C391DB5C}" type="par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D572E595-7A53-484C-8F11-253422D402BF}" type="sib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4E5B5701-6534-4C95-875B-F9D1E1D81B31}">
      <dgm:prSet/>
      <dgm:spPr/>
      <dgm:t>
        <a:bodyPr/>
        <a:lstStyle/>
        <a:p>
          <a:pPr rtl="0"/>
          <a:r>
            <a:rPr lang="en-US" dirty="0" smtClean="0"/>
            <a:t>Burn-Down Chat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74EBE2D9-75A8-4182-8874-F02B5C54BC35}" type="par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912F6E7D-AEA5-4142-B10F-BBA710BCBEAC}" type="sib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246A5B9A-5150-4DDE-B405-8985309D9C4D}" type="pres">
      <dgm:prSet presAssocID="{D43B6BC7-F537-4503-9254-BAF7669C6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79841C-A586-4A83-BECE-EC6022DB52BD}" type="pres">
      <dgm:prSet presAssocID="{0ECCC152-E4AB-44BB-BF54-BC86C9CDCD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E724E-3D6B-4461-8B08-C6219D51D2C1}" type="pres">
      <dgm:prSet presAssocID="{0ECCC152-E4AB-44BB-BF54-BC86C9CDCD2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C715FB-CD78-4188-BF63-EB019988651F}" srcId="{0ECCC152-E4AB-44BB-BF54-BC86C9CDCD27}" destId="{4E5B5701-6534-4C95-875B-F9D1E1D81B31}" srcOrd="3" destOrd="0" parTransId="{74EBE2D9-75A8-4182-8874-F02B5C54BC35}" sibTransId="{912F6E7D-AEA5-4142-B10F-BBA710BCBEAC}"/>
    <dgm:cxn modelId="{0D21FFE1-2ED8-4C02-93F1-6F7FE1CB9D98}" type="presOf" srcId="{0ECCC152-E4AB-44BB-BF54-BC86C9CDCD27}" destId="{C379841C-A586-4A83-BECE-EC6022DB52BD}" srcOrd="0" destOrd="0" presId="urn:microsoft.com/office/officeart/2005/8/layout/vList2"/>
    <dgm:cxn modelId="{21C84D65-40AA-4AF7-9DD3-3AA471CAEE21}" type="presOf" srcId="{74528F48-2744-436C-9707-701A35EC1A3D}" destId="{4A7E724E-3D6B-4461-8B08-C6219D51D2C1}" srcOrd="0" destOrd="1" presId="urn:microsoft.com/office/officeart/2005/8/layout/vList2"/>
    <dgm:cxn modelId="{E7C6E7B4-A4EE-46E2-93D8-BD9CC64E3EF3}" srcId="{D43B6BC7-F537-4503-9254-BAF7669C6B30}" destId="{0ECCC152-E4AB-44BB-BF54-BC86C9CDCD27}" srcOrd="0" destOrd="0" parTransId="{0DEA5E15-994F-44E8-AF04-CE1D1914762B}" sibTransId="{A9FBCE29-BB73-4C58-AF7E-74C64E7C334D}"/>
    <dgm:cxn modelId="{1D45B98E-9933-4C9A-A7D8-F95F79C2FAFB}" type="presOf" srcId="{C00C331A-831B-415E-93E6-35120C21CAE5}" destId="{4A7E724E-3D6B-4461-8B08-C6219D51D2C1}" srcOrd="0" destOrd="0" presId="urn:microsoft.com/office/officeart/2005/8/layout/vList2"/>
    <dgm:cxn modelId="{A6706A36-00C5-434F-B45B-27EAD2C1C174}" srcId="{0ECCC152-E4AB-44BB-BF54-BC86C9CDCD27}" destId="{1C836B7B-C124-4C70-A42F-19F7A760B72B}" srcOrd="2" destOrd="0" parTransId="{6BFD683C-CE8B-497E-B134-95B8C391DB5C}" sibTransId="{D572E595-7A53-484C-8F11-253422D402BF}"/>
    <dgm:cxn modelId="{DDA76AA0-C884-40C8-9C2C-A83C82160C3F}" srcId="{0ECCC152-E4AB-44BB-BF54-BC86C9CDCD27}" destId="{74528F48-2744-436C-9707-701A35EC1A3D}" srcOrd="1" destOrd="0" parTransId="{B63D446B-C3E7-4CE7-98BE-86A77D27373B}" sibTransId="{D97553EF-43EE-441A-91C3-5B54F78B8CE1}"/>
    <dgm:cxn modelId="{26B9597F-F212-4253-93E1-C71473FCA012}" srcId="{0ECCC152-E4AB-44BB-BF54-BC86C9CDCD27}" destId="{C00C331A-831B-415E-93E6-35120C21CAE5}" srcOrd="0" destOrd="0" parTransId="{A8F8A204-F69C-4FD3-B249-94702C565BAA}" sibTransId="{7542CAEC-CE61-4315-B7EA-9BA492E9F986}"/>
    <dgm:cxn modelId="{E92A18EA-1310-49D1-956E-7AC8EB768956}" type="presOf" srcId="{1C836B7B-C124-4C70-A42F-19F7A760B72B}" destId="{4A7E724E-3D6B-4461-8B08-C6219D51D2C1}" srcOrd="0" destOrd="2" presId="urn:microsoft.com/office/officeart/2005/8/layout/vList2"/>
    <dgm:cxn modelId="{5E0EA0BD-BEEE-4CAE-9F88-4C16C4211E88}" type="presOf" srcId="{4E5B5701-6534-4C95-875B-F9D1E1D81B31}" destId="{4A7E724E-3D6B-4461-8B08-C6219D51D2C1}" srcOrd="0" destOrd="3" presId="urn:microsoft.com/office/officeart/2005/8/layout/vList2"/>
    <dgm:cxn modelId="{010DAB80-636B-4A15-B1DA-8D59F34FC6DC}" type="presOf" srcId="{D43B6BC7-F537-4503-9254-BAF7669C6B30}" destId="{246A5B9A-5150-4DDE-B405-8985309D9C4D}" srcOrd="0" destOrd="0" presId="urn:microsoft.com/office/officeart/2005/8/layout/vList2"/>
    <dgm:cxn modelId="{413E6AE1-83FF-4172-B0AA-9FBA34456733}" type="presParOf" srcId="{246A5B9A-5150-4DDE-B405-8985309D9C4D}" destId="{C379841C-A586-4A83-BECE-EC6022DB52BD}" srcOrd="0" destOrd="0" presId="urn:microsoft.com/office/officeart/2005/8/layout/vList2"/>
    <dgm:cxn modelId="{50564996-9135-4270-A95F-73C9B7FF6D67}" type="presParOf" srcId="{246A5B9A-5150-4DDE-B405-8985309D9C4D}" destId="{4A7E724E-3D6B-4461-8B08-C6219D51D2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63C6D0-F473-4D0A-9FA4-2EA7E37B98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CB12BE-77D0-43A4-9309-AF09C9F3E2F1}">
      <dgm:prSet custT="1"/>
      <dgm:spPr/>
      <dgm:t>
        <a:bodyPr/>
        <a:lstStyle/>
        <a:p>
          <a:pPr rtl="0"/>
          <a:r>
            <a:rPr lang="zh-CN" sz="1600" dirty="0" smtClean="0"/>
            <a:t>四个会议（</a:t>
          </a:r>
          <a:r>
            <a:rPr lang="en-US" sz="1600" dirty="0" smtClean="0"/>
            <a:t>Meeting</a:t>
          </a:r>
          <a:r>
            <a:rPr lang="zh-CN" sz="1600" dirty="0" smtClean="0"/>
            <a:t>）：</a:t>
          </a:r>
          <a:endParaRPr lang="zh-CN" sz="1600" dirty="0"/>
        </a:p>
      </dgm:t>
    </dgm:pt>
    <dgm:pt modelId="{F3864630-D720-4FEB-992E-BB6F73326637}" type="par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4124ABD0-3C54-4B9D-AF7F-12A948128025}" type="sib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0014ADDE-2E3C-4694-BC18-34D399029FAA}">
      <dgm:prSet/>
      <dgm:spPr/>
      <dgm:t>
        <a:bodyPr/>
        <a:lstStyle/>
        <a:p>
          <a:pPr rtl="0"/>
          <a:r>
            <a:rPr lang="en-US" sz="1600" b="1" dirty="0" smtClean="0"/>
            <a:t>Planning Meeting</a:t>
          </a:r>
          <a:r>
            <a:rPr lang="zh-CN" sz="1600" b="1" dirty="0" smtClean="0"/>
            <a:t>（计划会议</a:t>
          </a:r>
          <a:r>
            <a:rPr lang="en-US" sz="1600" b="1" dirty="0" smtClean="0"/>
            <a:t>:</a:t>
          </a:r>
          <a:r>
            <a:rPr lang="zh-CN" sz="1600" b="1" dirty="0" smtClean="0"/>
            <a:t>细化当前迭代的开发计划</a:t>
          </a:r>
          <a:r>
            <a:rPr lang="en-US" sz="1600" b="1" dirty="0" smtClean="0"/>
            <a:t>)</a:t>
          </a:r>
          <a:endParaRPr lang="zh-CN" sz="1600" b="1" dirty="0"/>
        </a:p>
      </dgm:t>
    </dgm:pt>
    <dgm:pt modelId="{5C936429-97DD-4B0F-BB27-E5DDCF49FE58}" type="par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54C433B9-01DE-43E1-A72A-DB8BBE9AF1DE}" type="sib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EC82B3CE-3723-4100-BA2E-8865EDDA0F20}">
      <dgm:prSet custT="1"/>
      <dgm:spPr/>
      <dgm:t>
        <a:bodyPr/>
        <a:lstStyle/>
        <a:p>
          <a:pPr rtl="0"/>
          <a:r>
            <a:rPr lang="zh-CN" sz="1400" dirty="0" smtClean="0"/>
            <a:t>参加人员：团队成员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dirty="0">
            <a:solidFill>
              <a:schemeClr val="bg1">
                <a:lumMod val="50000"/>
              </a:schemeClr>
            </a:solidFill>
          </a:endParaRPr>
        </a:p>
      </dgm:t>
    </dgm:pt>
    <dgm:pt modelId="{092FA16D-E482-4789-B57F-B62F118FA169}" type="par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5B8867DC-08E2-41D4-9D5B-72F09DD7E36C}" type="sib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366607A0-5F82-4A07-A6EC-25E28371DC24}">
      <dgm:prSet custT="1"/>
      <dgm:spPr/>
      <dgm:t>
        <a:bodyPr/>
        <a:lstStyle/>
        <a:p>
          <a:pPr rtl="0"/>
          <a:r>
            <a:rPr lang="zh-CN" altLang="en-US" sz="1400" dirty="0" smtClean="0"/>
            <a:t>主要目标：细化当前迭代的开发计划</a:t>
          </a:r>
          <a:endParaRPr lang="zh-CN" altLang="en-US" sz="1400" dirty="0"/>
        </a:p>
      </dgm:t>
    </dgm:pt>
    <dgm:pt modelId="{DD8AF2DC-5DF7-4EE2-84F8-BE351D8F2DA9}" type="par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117AD01E-F24C-4F34-8C94-9FE401130B15}" type="sib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8BB829D9-B0B4-4800-B110-F849A71E23C5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（每日站立会议）</a:t>
          </a:r>
          <a:endParaRPr lang="zh-CN" sz="1600" b="1" dirty="0"/>
        </a:p>
      </dgm:t>
    </dgm:pt>
    <dgm:pt modelId="{808E5169-575C-418A-9A86-6452A535C8C6}" type="par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2477F82D-EB62-40D5-BCA5-BBE97FD0F508}" type="sib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5BC6A234-78DF-48CC-9473-1DB2B9D19FE2}">
      <dgm:prSet custT="1"/>
      <dgm:spPr/>
      <dgm:t>
        <a:bodyPr/>
        <a:lstStyle/>
        <a:p>
          <a:pPr rtl="0"/>
          <a:r>
            <a:rPr lang="zh-CN" altLang="en-US" sz="1400" dirty="0" smtClean="0"/>
            <a:t>参加人员：团队成员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dirty="0">
            <a:solidFill>
              <a:schemeClr val="bg1">
                <a:lumMod val="50000"/>
              </a:schemeClr>
            </a:solidFill>
          </a:endParaRPr>
        </a:p>
      </dgm:t>
    </dgm:pt>
    <dgm:pt modelId="{CA469F56-9091-4E68-AEE3-60C823282CBB}" type="par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6D4EE6C1-BDD2-4F81-B807-AD2FAFA0B857}" type="sib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7774AA9C-BDF6-4A1A-9545-CFBFEBE6A95F}">
      <dgm:prSet custT="1"/>
      <dgm:spPr/>
      <dgm:t>
        <a:bodyPr/>
        <a:lstStyle/>
        <a:p>
          <a:pPr rtl="0"/>
          <a:r>
            <a:rPr lang="zh-CN" altLang="en-US" sz="1400" dirty="0" smtClean="0"/>
            <a:t>完成了什么工作，即将完成什么工作，有什么困难</a:t>
          </a:r>
          <a:endParaRPr lang="zh-CN" altLang="en-US" sz="1400" dirty="0"/>
        </a:p>
      </dgm:t>
    </dgm:pt>
    <dgm:pt modelId="{05382456-03B3-4889-8E4F-1460685B6AE3}" type="par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6A15475-6B9C-4282-B4FC-687A7F4CCB8E}" type="sib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2C930CF-1192-4760-AC39-867A5EFBB010}">
      <dgm:prSet/>
      <dgm:spPr/>
      <dgm:t>
        <a:bodyPr/>
        <a:lstStyle/>
        <a:p>
          <a:pPr rtl="0"/>
          <a:r>
            <a:rPr lang="en-US" sz="1600" b="1" dirty="0" smtClean="0"/>
            <a:t>Review Meeting</a:t>
          </a:r>
          <a:r>
            <a:rPr lang="zh-CN" sz="1600" b="1" dirty="0" smtClean="0"/>
            <a:t>（评审会议）</a:t>
          </a:r>
          <a:endParaRPr lang="zh-CN" sz="1600" b="1" dirty="0"/>
        </a:p>
      </dgm:t>
    </dgm:pt>
    <dgm:pt modelId="{F353CD17-29EC-4E7D-BBEB-7D6C686B368E}" type="par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3FEF2155-CB90-4D58-8D3E-2DA1083C17F7}" type="sib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047BB815-F806-42EA-8BF7-1644A0F7C4B0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FCF3FA7D-3AB5-4335-A396-D2260D47FCCB}" type="par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92842E0C-C91A-4E92-AA86-65E65D289760}" type="sib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ED91EC43-CF56-4EC9-82CF-334019FD544F}">
      <dgm:prSet custT="1"/>
      <dgm:spPr/>
      <dgm:t>
        <a:bodyPr/>
        <a:lstStyle/>
        <a:p>
          <a:pPr rtl="0"/>
          <a:r>
            <a:rPr lang="zh-CN" sz="1400" dirty="0" smtClean="0"/>
            <a:t>给</a:t>
          </a:r>
          <a:r>
            <a:rPr lang="en-US" sz="1400" dirty="0" smtClean="0"/>
            <a:t>product owner </a:t>
          </a:r>
          <a:r>
            <a:rPr lang="zh-CN" sz="1400" dirty="0" smtClean="0"/>
            <a:t>演示产品</a:t>
          </a:r>
          <a:endParaRPr lang="zh-CN" sz="1400" dirty="0"/>
        </a:p>
      </dgm:t>
    </dgm:pt>
    <dgm:pt modelId="{5CF05329-A702-48D8-8009-0213E92E3F7B}" type="par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10C8343B-50A3-4612-9518-474D1D6F5419}" type="sib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C92608F4-2465-4DD8-951F-AAD169F85267}">
      <dgm:prSet custT="1"/>
      <dgm:spPr/>
      <dgm:t>
        <a:bodyPr/>
        <a:lstStyle/>
        <a:p>
          <a:pPr rtl="0"/>
          <a:r>
            <a:rPr lang="zh-CN" sz="1400" dirty="0" smtClean="0"/>
            <a:t>总结当前</a:t>
          </a:r>
          <a:r>
            <a:rPr lang="en-US" sz="1400" dirty="0" smtClean="0"/>
            <a:t>sprint </a:t>
          </a:r>
          <a:r>
            <a:rPr lang="zh-CN" sz="1400" dirty="0" smtClean="0"/>
            <a:t>完成情况</a:t>
          </a:r>
          <a:endParaRPr lang="zh-CN" sz="1400" dirty="0"/>
        </a:p>
      </dgm:t>
    </dgm:pt>
    <dgm:pt modelId="{1D229681-BB90-48FE-B132-E7243999C47D}" type="par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B2EB1F89-2013-4B04-8A41-4B488E339EC3}" type="sib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618BBBE3-9E60-4517-ACDE-148D3FD93753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（回顾会议）</a:t>
          </a:r>
          <a:endParaRPr lang="zh-CN" sz="1600" b="1" dirty="0"/>
        </a:p>
      </dgm:t>
    </dgm:pt>
    <dgm:pt modelId="{04304890-BC1E-4F0C-B6D9-ECF1E73195AC}" type="par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F7511902-7878-4B22-A623-B2568E76037B}" type="sib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3C43E2E6-6137-464E-A2AC-B21F07C7717A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5F4055EB-0DA1-4CA0-91F3-30359B8C175E}" type="par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8FA97814-6A9E-4C40-BFE7-69CE390790EA}" type="sib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21D8F7A8-2AA5-4DE5-A3C6-0E8C7AF08142}" type="pres">
      <dgm:prSet presAssocID="{8A63C6D0-F473-4D0A-9FA4-2EA7E37B98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2C0C01-084F-48BF-A7DE-522EC85C547D}" type="pres">
      <dgm:prSet presAssocID="{83CB12BE-77D0-43A4-9309-AF09C9F3E2F1}" presName="parentText" presStyleLbl="node1" presStyleIdx="0" presStyleCnt="1" custScaleY="36024" custLinFactNeighborY="-103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AE085-31A4-4F9E-AE57-D34F0AA7AB17}" type="pres">
      <dgm:prSet presAssocID="{83CB12BE-77D0-43A4-9309-AF09C9F3E2F1}" presName="childText" presStyleLbl="revTx" presStyleIdx="0" presStyleCnt="1" custLinFactNeighborY="-158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071F28-1361-47DB-9C70-386B57360D44}" srcId="{8BB829D9-B0B4-4800-B110-F849A71E23C5}" destId="{5BC6A234-78DF-48CC-9473-1DB2B9D19FE2}" srcOrd="0" destOrd="0" parTransId="{CA469F56-9091-4E68-AEE3-60C823282CBB}" sibTransId="{6D4EE6C1-BDD2-4F81-B807-AD2FAFA0B857}"/>
    <dgm:cxn modelId="{4AADB430-508C-42CC-B2C3-762F6B50FF5D}" type="presOf" srcId="{7774AA9C-BDF6-4A1A-9545-CFBFEBE6A95F}" destId="{CFCAE085-31A4-4F9E-AE57-D34F0AA7AB17}" srcOrd="0" destOrd="5" presId="urn:microsoft.com/office/officeart/2005/8/layout/vList2"/>
    <dgm:cxn modelId="{F28F0DEA-6677-46A6-8CFB-013F71E12823}" type="presOf" srcId="{8BB829D9-B0B4-4800-B110-F849A71E23C5}" destId="{CFCAE085-31A4-4F9E-AE57-D34F0AA7AB17}" srcOrd="0" destOrd="3" presId="urn:microsoft.com/office/officeart/2005/8/layout/vList2"/>
    <dgm:cxn modelId="{705487BE-C7CC-486A-AA2F-D46DD07B1A2F}" srcId="{83CB12BE-77D0-43A4-9309-AF09C9F3E2F1}" destId="{618BBBE3-9E60-4517-ACDE-148D3FD93753}" srcOrd="3" destOrd="0" parTransId="{04304890-BC1E-4F0C-B6D9-ECF1E73195AC}" sibTransId="{F7511902-7878-4B22-A623-B2568E76037B}"/>
    <dgm:cxn modelId="{913427DB-837B-4704-8718-6F196B454A86}" srcId="{62C930CF-1192-4760-AC39-867A5EFBB010}" destId="{047BB815-F806-42EA-8BF7-1644A0F7C4B0}" srcOrd="0" destOrd="0" parTransId="{FCF3FA7D-3AB5-4335-A396-D2260D47FCCB}" sibTransId="{92842E0C-C91A-4E92-AA86-65E65D289760}"/>
    <dgm:cxn modelId="{CE9DCC65-76DE-4749-AF1A-B4741474FCCD}" type="presOf" srcId="{366607A0-5F82-4A07-A6EC-25E28371DC24}" destId="{CFCAE085-31A4-4F9E-AE57-D34F0AA7AB17}" srcOrd="0" destOrd="2" presId="urn:microsoft.com/office/officeart/2005/8/layout/vList2"/>
    <dgm:cxn modelId="{85609A32-EA99-4ECD-BB07-724982EF630F}" type="presOf" srcId="{8A63C6D0-F473-4D0A-9FA4-2EA7E37B987D}" destId="{21D8F7A8-2AA5-4DE5-A3C6-0E8C7AF08142}" srcOrd="0" destOrd="0" presId="urn:microsoft.com/office/officeart/2005/8/layout/vList2"/>
    <dgm:cxn modelId="{5E5DD17C-0A53-4947-ABD2-6C7D20ACE9D9}" type="presOf" srcId="{83CB12BE-77D0-43A4-9309-AF09C9F3E2F1}" destId="{AE2C0C01-084F-48BF-A7DE-522EC85C547D}" srcOrd="0" destOrd="0" presId="urn:microsoft.com/office/officeart/2005/8/layout/vList2"/>
    <dgm:cxn modelId="{5F2134E6-7E16-4308-B5E1-E2F7E274B98E}" type="presOf" srcId="{62C930CF-1192-4760-AC39-867A5EFBB010}" destId="{CFCAE085-31A4-4F9E-AE57-D34F0AA7AB17}" srcOrd="0" destOrd="6" presId="urn:microsoft.com/office/officeart/2005/8/layout/vList2"/>
    <dgm:cxn modelId="{F4D0C295-16E7-40CD-B4E6-93EAAA9D0CCB}" type="presOf" srcId="{047BB815-F806-42EA-8BF7-1644A0F7C4B0}" destId="{CFCAE085-31A4-4F9E-AE57-D34F0AA7AB17}" srcOrd="0" destOrd="7" presId="urn:microsoft.com/office/officeart/2005/8/layout/vList2"/>
    <dgm:cxn modelId="{393E18EC-A01C-4190-930B-3327D5ADE6EA}" srcId="{0014ADDE-2E3C-4694-BC18-34D399029FAA}" destId="{366607A0-5F82-4A07-A6EC-25E28371DC24}" srcOrd="1" destOrd="0" parTransId="{DD8AF2DC-5DF7-4EE2-84F8-BE351D8F2DA9}" sibTransId="{117AD01E-F24C-4F34-8C94-9FE401130B15}"/>
    <dgm:cxn modelId="{B1289D31-A1DA-45CB-B6DB-1115CF7E8D1D}" srcId="{8BB829D9-B0B4-4800-B110-F849A71E23C5}" destId="{7774AA9C-BDF6-4A1A-9545-CFBFEBE6A95F}" srcOrd="1" destOrd="0" parTransId="{05382456-03B3-4889-8E4F-1460685B6AE3}" sibTransId="{66A15475-6B9C-4282-B4FC-687A7F4CCB8E}"/>
    <dgm:cxn modelId="{A4DE9BF5-29C5-4AF3-BCB8-EDED232AAA69}" srcId="{62C930CF-1192-4760-AC39-867A5EFBB010}" destId="{ED91EC43-CF56-4EC9-82CF-334019FD544F}" srcOrd="1" destOrd="0" parTransId="{5CF05329-A702-48D8-8009-0213E92E3F7B}" sibTransId="{10C8343B-50A3-4612-9518-474D1D6F5419}"/>
    <dgm:cxn modelId="{62F0B5AD-51A6-4806-B0C6-1E6B8E9BC9EB}" type="presOf" srcId="{5BC6A234-78DF-48CC-9473-1DB2B9D19FE2}" destId="{CFCAE085-31A4-4F9E-AE57-D34F0AA7AB17}" srcOrd="0" destOrd="4" presId="urn:microsoft.com/office/officeart/2005/8/layout/vList2"/>
    <dgm:cxn modelId="{69427BD0-353B-4B85-841F-9A2680584E6B}" srcId="{83CB12BE-77D0-43A4-9309-AF09C9F3E2F1}" destId="{62C930CF-1192-4760-AC39-867A5EFBB010}" srcOrd="2" destOrd="0" parTransId="{F353CD17-29EC-4E7D-BBEB-7D6C686B368E}" sibTransId="{3FEF2155-CB90-4D58-8D3E-2DA1083C17F7}"/>
    <dgm:cxn modelId="{3A40A2B0-7638-4AE2-B66D-24996ECBDEB2}" srcId="{618BBBE3-9E60-4517-ACDE-148D3FD93753}" destId="{3C43E2E6-6137-464E-A2AC-B21F07C7717A}" srcOrd="0" destOrd="0" parTransId="{5F4055EB-0DA1-4CA0-91F3-30359B8C175E}" sibTransId="{8FA97814-6A9E-4C40-BFE7-69CE390790EA}"/>
    <dgm:cxn modelId="{0BCCA28F-A247-4385-AD86-5C4D254FA2A2}" srcId="{83CB12BE-77D0-43A4-9309-AF09C9F3E2F1}" destId="{0014ADDE-2E3C-4694-BC18-34D399029FAA}" srcOrd="0" destOrd="0" parTransId="{5C936429-97DD-4B0F-BB27-E5DDCF49FE58}" sibTransId="{54C433B9-01DE-43E1-A72A-DB8BBE9AF1DE}"/>
    <dgm:cxn modelId="{47164A0E-A453-48E8-B45D-372E2E1ACA30}" type="presOf" srcId="{ED91EC43-CF56-4EC9-82CF-334019FD544F}" destId="{CFCAE085-31A4-4F9E-AE57-D34F0AA7AB17}" srcOrd="0" destOrd="8" presId="urn:microsoft.com/office/officeart/2005/8/layout/vList2"/>
    <dgm:cxn modelId="{944A2BBD-9478-43AF-8029-FC774C03A4E3}" type="presOf" srcId="{EC82B3CE-3723-4100-BA2E-8865EDDA0F20}" destId="{CFCAE085-31A4-4F9E-AE57-D34F0AA7AB17}" srcOrd="0" destOrd="1" presId="urn:microsoft.com/office/officeart/2005/8/layout/vList2"/>
    <dgm:cxn modelId="{7FD42E23-BC3F-478D-918E-67DFEB038880}" srcId="{0014ADDE-2E3C-4694-BC18-34D399029FAA}" destId="{EC82B3CE-3723-4100-BA2E-8865EDDA0F20}" srcOrd="0" destOrd="0" parTransId="{092FA16D-E482-4789-B57F-B62F118FA169}" sibTransId="{5B8867DC-08E2-41D4-9D5B-72F09DD7E36C}"/>
    <dgm:cxn modelId="{376F71AA-3B27-4F85-A9BA-C2A5F6F6C5DC}" srcId="{62C930CF-1192-4760-AC39-867A5EFBB010}" destId="{C92608F4-2465-4DD8-951F-AAD169F85267}" srcOrd="2" destOrd="0" parTransId="{1D229681-BB90-48FE-B132-E7243999C47D}" sibTransId="{B2EB1F89-2013-4B04-8A41-4B488E339EC3}"/>
    <dgm:cxn modelId="{6ED052A0-9347-4B09-A785-70CBF08933C5}" type="presOf" srcId="{618BBBE3-9E60-4517-ACDE-148D3FD93753}" destId="{CFCAE085-31A4-4F9E-AE57-D34F0AA7AB17}" srcOrd="0" destOrd="10" presId="urn:microsoft.com/office/officeart/2005/8/layout/vList2"/>
    <dgm:cxn modelId="{DC0AB7BC-392A-4181-98C1-B721AD79EDAB}" srcId="{8A63C6D0-F473-4D0A-9FA4-2EA7E37B987D}" destId="{83CB12BE-77D0-43A4-9309-AF09C9F3E2F1}" srcOrd="0" destOrd="0" parTransId="{F3864630-D720-4FEB-992E-BB6F73326637}" sibTransId="{4124ABD0-3C54-4B9D-AF7F-12A948128025}"/>
    <dgm:cxn modelId="{7B95D7A7-4C32-4F37-B80E-D38688343B1A}" type="presOf" srcId="{3C43E2E6-6137-464E-A2AC-B21F07C7717A}" destId="{CFCAE085-31A4-4F9E-AE57-D34F0AA7AB17}" srcOrd="0" destOrd="11" presId="urn:microsoft.com/office/officeart/2005/8/layout/vList2"/>
    <dgm:cxn modelId="{FB864236-0CD2-4FC7-8D4B-0413B82A5ED8}" srcId="{83CB12BE-77D0-43A4-9309-AF09C9F3E2F1}" destId="{8BB829D9-B0B4-4800-B110-F849A71E23C5}" srcOrd="1" destOrd="0" parTransId="{808E5169-575C-418A-9A86-6452A535C8C6}" sibTransId="{2477F82D-EB62-40D5-BCA5-BBE97FD0F508}"/>
    <dgm:cxn modelId="{8188D0AB-61E8-4BD4-8796-4BA4ECDE2A99}" type="presOf" srcId="{0014ADDE-2E3C-4694-BC18-34D399029FAA}" destId="{CFCAE085-31A4-4F9E-AE57-D34F0AA7AB17}" srcOrd="0" destOrd="0" presId="urn:microsoft.com/office/officeart/2005/8/layout/vList2"/>
    <dgm:cxn modelId="{01476FCA-6342-4979-9F05-3B91B4DB7A61}" type="presOf" srcId="{C92608F4-2465-4DD8-951F-AAD169F85267}" destId="{CFCAE085-31A4-4F9E-AE57-D34F0AA7AB17}" srcOrd="0" destOrd="9" presId="urn:microsoft.com/office/officeart/2005/8/layout/vList2"/>
    <dgm:cxn modelId="{C9C2BA32-1086-45B4-A25F-A7396923FB18}" type="presParOf" srcId="{21D8F7A8-2AA5-4DE5-A3C6-0E8C7AF08142}" destId="{AE2C0C01-084F-48BF-A7DE-522EC85C547D}" srcOrd="0" destOrd="0" presId="urn:microsoft.com/office/officeart/2005/8/layout/vList2"/>
    <dgm:cxn modelId="{C8F4950F-52AF-4DC1-9478-24053ACC9800}" type="presParOf" srcId="{21D8F7A8-2AA5-4DE5-A3C6-0E8C7AF08142}" destId="{CFCAE085-31A4-4F9E-AE57-D34F0AA7AB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62F1B-A025-4918-8931-19737B77BC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1DE6548-7EC7-4662-A12C-A13E0DF16AB3}">
      <dgm:prSet/>
      <dgm:spPr/>
      <dgm:t>
        <a:bodyPr/>
        <a:lstStyle/>
        <a:p>
          <a:pPr rtl="0"/>
          <a:r>
            <a:rPr lang="zh-CN" dirty="0" smtClean="0"/>
            <a:t>三个基本角色（</a:t>
          </a:r>
          <a:r>
            <a:rPr lang="en-US" dirty="0" smtClean="0"/>
            <a:t>Role</a:t>
          </a:r>
          <a:r>
            <a:rPr lang="zh-CN" dirty="0" smtClean="0"/>
            <a:t>）：</a:t>
          </a:r>
          <a:endParaRPr lang="zh-CN" dirty="0"/>
        </a:p>
      </dgm:t>
    </dgm:pt>
    <dgm:pt modelId="{AD859CF8-D190-4E8F-848D-7EB780B4C15A}" type="par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8E63660C-C8DA-41AC-92EB-D7B138102252}" type="sib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08C32BC8-60AF-4F6C-99E5-E65B9F56E45B}">
      <dgm:prSet custT="1"/>
      <dgm:spPr/>
      <dgm:t>
        <a:bodyPr/>
        <a:lstStyle/>
        <a:p>
          <a:pPr rtl="0"/>
          <a:r>
            <a:rPr lang="en-US" sz="1600" b="1" dirty="0" smtClean="0"/>
            <a:t>Product Owner</a:t>
          </a:r>
          <a:r>
            <a:rPr lang="zh-CN" sz="1600" b="1" dirty="0" smtClean="0"/>
            <a:t>：</a:t>
          </a:r>
          <a:r>
            <a:rPr lang="en-US" sz="1600" b="1" dirty="0" smtClean="0"/>
            <a:t>(</a:t>
          </a:r>
          <a:r>
            <a:rPr lang="zh-CN" sz="1600" b="1" dirty="0" smtClean="0"/>
            <a:t>产品负责人）</a:t>
          </a:r>
          <a:endParaRPr lang="zh-CN" sz="1600" b="1" dirty="0"/>
        </a:p>
      </dgm:t>
    </dgm:pt>
    <dgm:pt modelId="{30331026-A630-4CB3-B363-2240A042AD76}" type="par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E0497876-8108-40C3-A745-EB96A68C5A2A}" type="sib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86CABE63-EEEE-494B-B0AE-5ED644AB8BEB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F3B1BCE-98EE-4564-9D98-FC7393AC3FB0}" type="par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1209F0E-F54B-4FF7-A14F-6737507DA769}" type="sib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948A92F-3D0E-4BC8-9EFA-FA87E7F3A993}">
      <dgm:prSet/>
      <dgm:spPr/>
      <dgm:t>
        <a:bodyPr/>
        <a:lstStyle/>
        <a:p>
          <a:pPr rtl="0"/>
          <a:r>
            <a:rPr lang="zh-CN" altLang="en-US" sz="1400" dirty="0" smtClean="0"/>
            <a:t>决定发布日期和发布内容</a:t>
          </a:r>
          <a:endParaRPr lang="zh-CN" altLang="en-US" sz="1400" dirty="0"/>
        </a:p>
      </dgm:t>
    </dgm:pt>
    <dgm:pt modelId="{17079C52-2289-4238-85C4-372BEFF56C0C}" type="par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CBC0C721-5911-43E6-B3B7-16E98576F2C3}" type="sib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1D7B056A-EAFC-4900-B304-6AC1C695FEBB}">
      <dgm:prSet/>
      <dgm:spPr/>
      <dgm:t>
        <a:bodyPr/>
        <a:lstStyle/>
        <a:p>
          <a:pPr rtl="0"/>
          <a:r>
            <a:rPr lang="zh-CN" sz="1400" dirty="0" smtClean="0"/>
            <a:t>维护</a:t>
          </a:r>
          <a:r>
            <a:rPr lang="en-US" sz="1400" dirty="0" smtClean="0"/>
            <a:t>PB List</a:t>
          </a:r>
          <a:r>
            <a:rPr lang="zh-CN" sz="1400" dirty="0" smtClean="0"/>
            <a:t>（产品列表），并设置优先级</a:t>
          </a:r>
          <a:endParaRPr lang="zh-CN" sz="1400" dirty="0"/>
        </a:p>
      </dgm:t>
    </dgm:pt>
    <dgm:pt modelId="{217034C4-134A-486A-82C7-B6592CAD779E}" type="par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66AF6EA7-CA04-4D3B-B436-B0A8983F6CD3}" type="sib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71B9800D-E43D-4D2D-B66C-1BF04766D97C}">
      <dgm:prSet/>
      <dgm:spPr/>
      <dgm:t>
        <a:bodyPr/>
        <a:lstStyle/>
        <a:p>
          <a:pPr rtl="0"/>
          <a:r>
            <a:rPr lang="zh-CN" altLang="en-US" sz="1400" dirty="0" smtClean="0"/>
            <a:t>接受或者拒绝开发团队的工作成果</a:t>
          </a:r>
          <a:endParaRPr lang="zh-CN" altLang="en-US" sz="1400" dirty="0"/>
        </a:p>
      </dgm:t>
    </dgm:pt>
    <dgm:pt modelId="{4F2F15B8-4118-42A2-97AA-B7D45CAC1003}" type="par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E7F7E1E9-77AA-4D59-A94D-15E5286AD758}" type="sib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AC531724-388E-4F19-BAE7-4EA8D22D7BA5}">
      <dgm:prSet custT="1"/>
      <dgm:spPr/>
      <dgm:t>
        <a:bodyPr/>
        <a:lstStyle/>
        <a:p>
          <a:pPr rtl="0"/>
          <a:r>
            <a:rPr lang="en-US" sz="1600" b="1" dirty="0" smtClean="0"/>
            <a:t>Scrum Master</a:t>
          </a:r>
          <a:endParaRPr lang="zh-CN" sz="1600" b="1" dirty="0"/>
        </a:p>
      </dgm:t>
    </dgm:pt>
    <dgm:pt modelId="{A0DDF586-3433-4D75-9235-12F5B95C7929}" type="par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EA56C1FE-C4B1-4177-A438-D6388F79F5D3}" type="sib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6C7771B5-7E4C-4D81-BF50-8CDE598F59C5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5312164-1077-4624-942C-A8851CDBF2E5}" type="par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7A303FC8-7982-4422-8911-DFDBFBCBC7E9}" type="sib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C4AC354C-D1C7-47DB-B456-74D649B8B930}">
      <dgm:prSet/>
      <dgm:spPr/>
      <dgm:t>
        <a:bodyPr/>
        <a:lstStyle/>
        <a:p>
          <a:pPr rtl="0"/>
          <a:r>
            <a:rPr lang="zh-CN" altLang="en-US" sz="1400" dirty="0" smtClean="0"/>
            <a:t>保证团队资源完全可被利用而且全部是高产出</a:t>
          </a:r>
          <a:endParaRPr lang="zh-CN" altLang="en-US" sz="1400" dirty="0"/>
        </a:p>
      </dgm:t>
    </dgm:pt>
    <dgm:pt modelId="{791FA6DE-2869-46D7-AA2B-A23F0F2B9FE3}" type="par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56892E70-2C9E-4569-8997-1AFD13756DF2}" type="sib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AD1D13D1-86E1-410D-A10F-B671DB82DCDE}">
      <dgm:prSet/>
      <dgm:spPr/>
      <dgm:t>
        <a:bodyPr/>
        <a:lstStyle/>
        <a:p>
          <a:pPr rtl="0"/>
          <a:r>
            <a:rPr lang="zh-CN" altLang="en-US" sz="1400" dirty="0" smtClean="0"/>
            <a:t>保证团队成员的良好协作</a:t>
          </a:r>
          <a:endParaRPr lang="zh-CN" altLang="en-US" sz="1400" dirty="0"/>
        </a:p>
      </dgm:t>
    </dgm:pt>
    <dgm:pt modelId="{5367220C-0BEB-4D96-AE99-C21B6C283638}" type="par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6B815FA5-962B-4142-9556-B6B3393E865A}" type="sib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59F2E7FE-CCD9-4885-813B-2FE442DBB5B2}">
      <dgm:prSet custT="1"/>
      <dgm:spPr/>
      <dgm:t>
        <a:bodyPr/>
        <a:lstStyle/>
        <a:p>
          <a:pPr rtl="0"/>
          <a:r>
            <a:rPr lang="en-US" sz="1600" b="1" dirty="0" smtClean="0"/>
            <a:t>Scrum Team</a:t>
          </a:r>
          <a:endParaRPr lang="zh-CN" sz="1600" b="1" dirty="0"/>
        </a:p>
      </dgm:t>
    </dgm:pt>
    <dgm:pt modelId="{7C9EC238-E01C-4E11-A123-530636CAE869}" type="par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2BBC689E-530A-423E-8F94-ECF6B238F1E2}" type="sib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F8B14AC4-2270-4B40-8512-C6BE73CA72D4}">
      <dgm:prSet/>
      <dgm:spPr/>
      <dgm:t>
        <a:bodyPr/>
        <a:lstStyle/>
        <a:p>
          <a:pPr rtl="0"/>
          <a:r>
            <a:rPr lang="zh-CN" altLang="en-US" sz="1400" smtClean="0"/>
            <a:t>职责：</a:t>
          </a:r>
          <a:endParaRPr lang="zh-CN" altLang="en-US" sz="1400"/>
        </a:p>
      </dgm:t>
    </dgm:pt>
    <dgm:pt modelId="{839957D7-EECB-41D4-AFF6-45975E8FDF20}" type="par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AB47DC82-F327-4647-9058-92A3F7097A33}" type="sib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D2651AD4-8805-4A59-BC5E-56192B2975FB}">
      <dgm:prSet/>
      <dgm:spPr/>
      <dgm:t>
        <a:bodyPr/>
        <a:lstStyle/>
        <a:p>
          <a:pPr rtl="0"/>
          <a:r>
            <a:rPr lang="zh-CN" altLang="en-US" sz="1400" dirty="0" smtClean="0"/>
            <a:t>一起分解，评估并承诺完成工作</a:t>
          </a:r>
          <a:endParaRPr lang="zh-CN" altLang="en-US" sz="1400" dirty="0"/>
        </a:p>
      </dgm:t>
    </dgm:pt>
    <dgm:pt modelId="{B96394ED-FB01-4ED5-AD4C-B3A11FA6DF85}" type="par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28C69A18-A003-4F2A-8EFF-1332C51188AA}" type="sib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8632C060-5FB5-4565-A56F-262D0E402AC2}">
      <dgm:prSet/>
      <dgm:spPr/>
      <dgm:t>
        <a:bodyPr/>
        <a:lstStyle/>
        <a:p>
          <a:pPr rtl="0"/>
          <a:r>
            <a:rPr lang="zh-CN" altLang="en-US" sz="1400" dirty="0" smtClean="0"/>
            <a:t>执行开发，测试等任务，一个迭代中有完全自主权</a:t>
          </a:r>
          <a:endParaRPr lang="zh-CN" altLang="en-US" sz="1400" dirty="0"/>
        </a:p>
      </dgm:t>
    </dgm:pt>
    <dgm:pt modelId="{7E25BD5E-9948-4235-BD94-CF2F727A834D}" type="par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4D9C2EF0-301D-4F9A-B063-FCBB81B271E6}" type="sib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08603CA6-6D07-4CEE-AA68-187B73FA8EC4}">
      <dgm:prSet/>
      <dgm:spPr/>
      <dgm:t>
        <a:bodyPr/>
        <a:lstStyle/>
        <a:p>
          <a:pPr rtl="0"/>
          <a:r>
            <a:rPr lang="zh-CN" sz="1400" smtClean="0"/>
            <a:t>向</a:t>
          </a:r>
          <a:r>
            <a:rPr lang="en-US" sz="1400" smtClean="0"/>
            <a:t>PO</a:t>
          </a:r>
          <a:r>
            <a:rPr lang="zh-CN" sz="1400" smtClean="0"/>
            <a:t>演示成果</a:t>
          </a:r>
          <a:endParaRPr lang="zh-CN" sz="1400"/>
        </a:p>
      </dgm:t>
    </dgm:pt>
    <dgm:pt modelId="{73F53695-C141-4DD9-96D6-1AEA30D15A8B}" type="par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E7DD66F2-2D8E-4A66-ABA3-D3C027220972}" type="sib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B2A35462-3CE8-41B4-8EDF-C5C1FEA6B9B7}" type="pres">
      <dgm:prSet presAssocID="{02C62F1B-A025-4918-8931-19737B77BC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462533-3D04-4899-BC15-9C87FD5B0CA1}" type="pres">
      <dgm:prSet presAssocID="{D1DE6548-7EC7-4662-A12C-A13E0DF16A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0F71A-5F27-4F18-B0AC-E320F847C26A}" type="pres">
      <dgm:prSet presAssocID="{D1DE6548-7EC7-4662-A12C-A13E0DF16A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60856A-73A1-4AF2-AE5F-BB70D7A5E7EF}" type="presOf" srcId="{86CABE63-EEEE-494B-B0AE-5ED644AB8BEB}" destId="{A660F71A-5F27-4F18-B0AC-E320F847C26A}" srcOrd="0" destOrd="1" presId="urn:microsoft.com/office/officeart/2005/8/layout/vList2"/>
    <dgm:cxn modelId="{7D344244-7B59-4778-B0CE-358F6C05D57C}" type="presOf" srcId="{08C32BC8-60AF-4F6C-99E5-E65B9F56E45B}" destId="{A660F71A-5F27-4F18-B0AC-E320F847C26A}" srcOrd="0" destOrd="0" presId="urn:microsoft.com/office/officeart/2005/8/layout/vList2"/>
    <dgm:cxn modelId="{EA316A04-28FF-42ED-9E8C-74DBF023C01F}" type="presOf" srcId="{1D7B056A-EAFC-4900-B304-6AC1C695FEBB}" destId="{A660F71A-5F27-4F18-B0AC-E320F847C26A}" srcOrd="0" destOrd="3" presId="urn:microsoft.com/office/officeart/2005/8/layout/vList2"/>
    <dgm:cxn modelId="{7237EC39-EFFB-4326-9DA9-81771140D798}" srcId="{08C32BC8-60AF-4F6C-99E5-E65B9F56E45B}" destId="{86CABE63-EEEE-494B-B0AE-5ED644AB8BEB}" srcOrd="0" destOrd="0" parTransId="{7F3B1BCE-98EE-4564-9D98-FC7393AC3FB0}" sibTransId="{01209F0E-F54B-4FF7-A14F-6737507DA769}"/>
    <dgm:cxn modelId="{D8DF9C29-A205-432E-8C8E-B1F13A07D7B8}" type="presOf" srcId="{59F2E7FE-CCD9-4885-813B-2FE442DBB5B2}" destId="{A660F71A-5F27-4F18-B0AC-E320F847C26A}" srcOrd="0" destOrd="9" presId="urn:microsoft.com/office/officeart/2005/8/layout/vList2"/>
    <dgm:cxn modelId="{DF378A58-B1C4-4513-AB09-BB42270CF2AE}" srcId="{F8B14AC4-2270-4B40-8512-C6BE73CA72D4}" destId="{08603CA6-6D07-4CEE-AA68-187B73FA8EC4}" srcOrd="2" destOrd="0" parTransId="{73F53695-C141-4DD9-96D6-1AEA30D15A8B}" sibTransId="{E7DD66F2-2D8E-4A66-ABA3-D3C027220972}"/>
    <dgm:cxn modelId="{6FD6EDB1-E39A-4FCE-9428-6E3785ED1EDE}" type="presOf" srcId="{AC531724-388E-4F19-BAE7-4EA8D22D7BA5}" destId="{A660F71A-5F27-4F18-B0AC-E320F847C26A}" srcOrd="0" destOrd="5" presId="urn:microsoft.com/office/officeart/2005/8/layout/vList2"/>
    <dgm:cxn modelId="{2B182AB3-A460-425B-AB3E-F0C8516A9EB1}" srcId="{D1DE6548-7EC7-4662-A12C-A13E0DF16AB3}" destId="{08C32BC8-60AF-4F6C-99E5-E65B9F56E45B}" srcOrd="0" destOrd="0" parTransId="{30331026-A630-4CB3-B363-2240A042AD76}" sibTransId="{E0497876-8108-40C3-A745-EB96A68C5A2A}"/>
    <dgm:cxn modelId="{1F1D41C3-BD5D-4BA9-89FB-C93C96D8612F}" srcId="{6C7771B5-7E4C-4D81-BF50-8CDE598F59C5}" destId="{AD1D13D1-86E1-410D-A10F-B671DB82DCDE}" srcOrd="1" destOrd="0" parTransId="{5367220C-0BEB-4D96-AE99-C21B6C283638}" sibTransId="{6B815FA5-962B-4142-9556-B6B3393E865A}"/>
    <dgm:cxn modelId="{3782B023-0C7F-4284-9BC5-BCF1D3C3F739}" srcId="{D1DE6548-7EC7-4662-A12C-A13E0DF16AB3}" destId="{59F2E7FE-CCD9-4885-813B-2FE442DBB5B2}" srcOrd="2" destOrd="0" parTransId="{7C9EC238-E01C-4E11-A123-530636CAE869}" sibTransId="{2BBC689E-530A-423E-8F94-ECF6B238F1E2}"/>
    <dgm:cxn modelId="{EE9492FA-A1A9-41AC-B1BE-B7FB54379F83}" srcId="{F8B14AC4-2270-4B40-8512-C6BE73CA72D4}" destId="{D2651AD4-8805-4A59-BC5E-56192B2975FB}" srcOrd="0" destOrd="0" parTransId="{B96394ED-FB01-4ED5-AD4C-B3A11FA6DF85}" sibTransId="{28C69A18-A003-4F2A-8EFF-1332C51188AA}"/>
    <dgm:cxn modelId="{CE435F01-B56B-4A57-A020-5BADB80D0C2F}" type="presOf" srcId="{C4AC354C-D1C7-47DB-B456-74D649B8B930}" destId="{A660F71A-5F27-4F18-B0AC-E320F847C26A}" srcOrd="0" destOrd="7" presId="urn:microsoft.com/office/officeart/2005/8/layout/vList2"/>
    <dgm:cxn modelId="{430C0860-AE38-43EC-818A-613913115DD3}" srcId="{D1DE6548-7EC7-4662-A12C-A13E0DF16AB3}" destId="{AC531724-388E-4F19-BAE7-4EA8D22D7BA5}" srcOrd="1" destOrd="0" parTransId="{A0DDF586-3433-4D75-9235-12F5B95C7929}" sibTransId="{EA56C1FE-C4B1-4177-A438-D6388F79F5D3}"/>
    <dgm:cxn modelId="{E721255E-E7B9-4B59-9E70-8D3A4AD07523}" type="presOf" srcId="{8632C060-5FB5-4565-A56F-262D0E402AC2}" destId="{A660F71A-5F27-4F18-B0AC-E320F847C26A}" srcOrd="0" destOrd="12" presId="urn:microsoft.com/office/officeart/2005/8/layout/vList2"/>
    <dgm:cxn modelId="{267E9F38-F794-4D24-BD0F-90C8FF127569}" srcId="{59F2E7FE-CCD9-4885-813B-2FE442DBB5B2}" destId="{F8B14AC4-2270-4B40-8512-C6BE73CA72D4}" srcOrd="0" destOrd="0" parTransId="{839957D7-EECB-41D4-AFF6-45975E8FDF20}" sibTransId="{AB47DC82-F327-4647-9058-92A3F7097A33}"/>
    <dgm:cxn modelId="{639FA9AF-6915-4A75-8DE1-88322945B58D}" type="presOf" srcId="{02C62F1B-A025-4918-8931-19737B77BCDE}" destId="{B2A35462-3CE8-41B4-8EDF-C5C1FEA6B9B7}" srcOrd="0" destOrd="0" presId="urn:microsoft.com/office/officeart/2005/8/layout/vList2"/>
    <dgm:cxn modelId="{7C219038-23EA-4C65-ADBD-37FED65C1DB6}" srcId="{AC531724-388E-4F19-BAE7-4EA8D22D7BA5}" destId="{6C7771B5-7E4C-4D81-BF50-8CDE598F59C5}" srcOrd="0" destOrd="0" parTransId="{75312164-1077-4624-942C-A8851CDBF2E5}" sibTransId="{7A303FC8-7982-4422-8911-DFDBFBCBC7E9}"/>
    <dgm:cxn modelId="{93AF9CD4-DEE9-4959-BDB1-7CB123459999}" type="presOf" srcId="{F8B14AC4-2270-4B40-8512-C6BE73CA72D4}" destId="{A660F71A-5F27-4F18-B0AC-E320F847C26A}" srcOrd="0" destOrd="10" presId="urn:microsoft.com/office/officeart/2005/8/layout/vList2"/>
    <dgm:cxn modelId="{98FD563D-F955-4E00-AB4F-B0E47C53C2A4}" srcId="{86CABE63-EEEE-494B-B0AE-5ED644AB8BEB}" destId="{1D7B056A-EAFC-4900-B304-6AC1C695FEBB}" srcOrd="1" destOrd="0" parTransId="{217034C4-134A-486A-82C7-B6592CAD779E}" sibTransId="{66AF6EA7-CA04-4D3B-B436-B0A8983F6CD3}"/>
    <dgm:cxn modelId="{4340B4F0-485B-46F9-89D4-B390F24B4F75}" srcId="{02C62F1B-A025-4918-8931-19737B77BCDE}" destId="{D1DE6548-7EC7-4662-A12C-A13E0DF16AB3}" srcOrd="0" destOrd="0" parTransId="{AD859CF8-D190-4E8F-848D-7EB780B4C15A}" sibTransId="{8E63660C-C8DA-41AC-92EB-D7B138102252}"/>
    <dgm:cxn modelId="{A3FCBD67-0E0A-4F06-816B-05E2BF5D457E}" type="presOf" srcId="{D2651AD4-8805-4A59-BC5E-56192B2975FB}" destId="{A660F71A-5F27-4F18-B0AC-E320F847C26A}" srcOrd="0" destOrd="11" presId="urn:microsoft.com/office/officeart/2005/8/layout/vList2"/>
    <dgm:cxn modelId="{87467046-004A-4CAC-B6C9-807DD8247B1A}" type="presOf" srcId="{0948A92F-3D0E-4BC8-9EFA-FA87E7F3A993}" destId="{A660F71A-5F27-4F18-B0AC-E320F847C26A}" srcOrd="0" destOrd="2" presId="urn:microsoft.com/office/officeart/2005/8/layout/vList2"/>
    <dgm:cxn modelId="{2BD5FA73-32CE-4B76-B574-91015FCF08F4}" type="presOf" srcId="{AD1D13D1-86E1-410D-A10F-B671DB82DCDE}" destId="{A660F71A-5F27-4F18-B0AC-E320F847C26A}" srcOrd="0" destOrd="8" presId="urn:microsoft.com/office/officeart/2005/8/layout/vList2"/>
    <dgm:cxn modelId="{911BC56E-9BF5-4A79-9AB7-993261030848}" srcId="{6C7771B5-7E4C-4D81-BF50-8CDE598F59C5}" destId="{C4AC354C-D1C7-47DB-B456-74D649B8B930}" srcOrd="0" destOrd="0" parTransId="{791FA6DE-2869-46D7-AA2B-A23F0F2B9FE3}" sibTransId="{56892E70-2C9E-4569-8997-1AFD13756DF2}"/>
    <dgm:cxn modelId="{9B76D9FD-59C1-4A31-BA1B-D0B28D4EC80D}" type="presOf" srcId="{08603CA6-6D07-4CEE-AA68-187B73FA8EC4}" destId="{A660F71A-5F27-4F18-B0AC-E320F847C26A}" srcOrd="0" destOrd="13" presId="urn:microsoft.com/office/officeart/2005/8/layout/vList2"/>
    <dgm:cxn modelId="{49CF9E45-F4F7-47B6-B954-26F04627CBF8}" srcId="{F8B14AC4-2270-4B40-8512-C6BE73CA72D4}" destId="{8632C060-5FB5-4565-A56F-262D0E402AC2}" srcOrd="1" destOrd="0" parTransId="{7E25BD5E-9948-4235-BD94-CF2F727A834D}" sibTransId="{4D9C2EF0-301D-4F9A-B063-FCBB81B271E6}"/>
    <dgm:cxn modelId="{E5DEC4AC-C462-46DE-806E-86A778C9828D}" srcId="{86CABE63-EEEE-494B-B0AE-5ED644AB8BEB}" destId="{71B9800D-E43D-4D2D-B66C-1BF04766D97C}" srcOrd="2" destOrd="0" parTransId="{4F2F15B8-4118-42A2-97AA-B7D45CAC1003}" sibTransId="{E7F7E1E9-77AA-4D59-A94D-15E5286AD758}"/>
    <dgm:cxn modelId="{CD2BEAAB-8B97-47D3-B9AC-F408737A7076}" srcId="{86CABE63-EEEE-494B-B0AE-5ED644AB8BEB}" destId="{0948A92F-3D0E-4BC8-9EFA-FA87E7F3A993}" srcOrd="0" destOrd="0" parTransId="{17079C52-2289-4238-85C4-372BEFF56C0C}" sibTransId="{CBC0C721-5911-43E6-B3B7-16E98576F2C3}"/>
    <dgm:cxn modelId="{6A7BDD16-46BD-47C7-878C-CAEF466AF819}" type="presOf" srcId="{6C7771B5-7E4C-4D81-BF50-8CDE598F59C5}" destId="{A660F71A-5F27-4F18-B0AC-E320F847C26A}" srcOrd="0" destOrd="6" presId="urn:microsoft.com/office/officeart/2005/8/layout/vList2"/>
    <dgm:cxn modelId="{60ADB5DD-B4D5-4811-91B3-D1420B6129F7}" type="presOf" srcId="{71B9800D-E43D-4D2D-B66C-1BF04766D97C}" destId="{A660F71A-5F27-4F18-B0AC-E320F847C26A}" srcOrd="0" destOrd="4" presId="urn:microsoft.com/office/officeart/2005/8/layout/vList2"/>
    <dgm:cxn modelId="{617BC49E-E46F-4D77-9DA2-A981CEAA25D8}" type="presOf" srcId="{D1DE6548-7EC7-4662-A12C-A13E0DF16AB3}" destId="{77462533-3D04-4899-BC15-9C87FD5B0CA1}" srcOrd="0" destOrd="0" presId="urn:microsoft.com/office/officeart/2005/8/layout/vList2"/>
    <dgm:cxn modelId="{DBDE58CC-9A2F-4D6A-B0AD-4D51405D6406}" type="presParOf" srcId="{B2A35462-3CE8-41B4-8EDF-C5C1FEA6B9B7}" destId="{77462533-3D04-4899-BC15-9C87FD5B0CA1}" srcOrd="0" destOrd="0" presId="urn:microsoft.com/office/officeart/2005/8/layout/vList2"/>
    <dgm:cxn modelId="{D9529118-D370-4CD0-A0F3-DBADF2053C7F}" type="presParOf" srcId="{B2A35462-3CE8-41B4-8EDF-C5C1FEA6B9B7}" destId="{A660F71A-5F27-4F18-B0AC-E320F847C26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9841C-A586-4A83-BECE-EC6022DB52BD}">
      <dsp:nvSpPr>
        <dsp:cNvPr id="0" name=""/>
        <dsp:cNvSpPr/>
      </dsp:nvSpPr>
      <dsp:spPr>
        <a:xfrm>
          <a:off x="0" y="10671"/>
          <a:ext cx="7772400" cy="405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名词：</a:t>
          </a:r>
          <a:endParaRPr lang="zh-CN" altLang="en-US" sz="1600" kern="1200" dirty="0"/>
        </a:p>
      </dsp:txBody>
      <dsp:txXfrm>
        <a:off x="19790" y="30461"/>
        <a:ext cx="7732820" cy="365824"/>
      </dsp:txXfrm>
    </dsp:sp>
    <dsp:sp modelId="{4A7E724E-3D6B-4461-8B08-C6219D51D2C1}">
      <dsp:nvSpPr>
        <dsp:cNvPr id="0" name=""/>
        <dsp:cNvSpPr/>
      </dsp:nvSpPr>
      <dsp:spPr>
        <a:xfrm>
          <a:off x="0" y="416076"/>
          <a:ext cx="7772400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Sprint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PB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Story Point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Burn-Down Chat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416076"/>
        <a:ext cx="7772400" cy="117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0C01-084F-48BF-A7DE-522EC85C547D}">
      <dsp:nvSpPr>
        <dsp:cNvPr id="0" name=""/>
        <dsp:cNvSpPr/>
      </dsp:nvSpPr>
      <dsp:spPr>
        <a:xfrm>
          <a:off x="0" y="0"/>
          <a:ext cx="7772400" cy="438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四个会议（</a:t>
          </a:r>
          <a:r>
            <a:rPr lang="en-US" sz="1600" kern="1200" dirty="0" smtClean="0"/>
            <a:t>Meeting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21398" y="21398"/>
        <a:ext cx="7729604" cy="395544"/>
      </dsp:txXfrm>
    </dsp:sp>
    <dsp:sp modelId="{CFCAE085-31A4-4F9E-AE57-D34F0AA7AB17}">
      <dsp:nvSpPr>
        <dsp:cNvPr id="0" name=""/>
        <dsp:cNvSpPr/>
      </dsp:nvSpPr>
      <dsp:spPr>
        <a:xfrm>
          <a:off x="0" y="504599"/>
          <a:ext cx="7772400" cy="32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17780" rIns="99568" bIns="177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Planning Meeting</a:t>
          </a:r>
          <a:r>
            <a:rPr lang="zh-CN" sz="1600" b="1" kern="1200" dirty="0" smtClean="0"/>
            <a:t>（计划会议</a:t>
          </a:r>
          <a:r>
            <a:rPr lang="en-US" sz="1600" b="1" kern="1200" dirty="0" smtClean="0"/>
            <a:t>:</a:t>
          </a:r>
          <a:r>
            <a:rPr lang="zh-CN" sz="1600" b="1" kern="1200" dirty="0" smtClean="0"/>
            <a:t>细化当前迭代的开发计划</a:t>
          </a:r>
          <a:r>
            <a:rPr lang="en-US" sz="1600" b="1" kern="1200" dirty="0" smtClean="0"/>
            <a:t>)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参加人员：团队成员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主要目标：细化当前迭代的开发计划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（每日站立会议）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参加人员：团队成员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kern="1200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完成了什么工作，即将完成什么工作，有什么困难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Review Meeting</a:t>
          </a:r>
          <a:r>
            <a:rPr lang="zh-CN" sz="1600" b="1" kern="1200" dirty="0" smtClean="0"/>
            <a:t>（评审会议）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给</a:t>
          </a:r>
          <a:r>
            <a:rPr lang="en-US" sz="1400" kern="1200" dirty="0" smtClean="0"/>
            <a:t>product owner </a:t>
          </a:r>
          <a:r>
            <a:rPr lang="zh-CN" sz="1400" kern="1200" dirty="0" smtClean="0"/>
            <a:t>演示产品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总结当前</a:t>
          </a:r>
          <a:r>
            <a:rPr lang="en-US" sz="1400" kern="1200" dirty="0" smtClean="0"/>
            <a:t>sprint </a:t>
          </a:r>
          <a:r>
            <a:rPr lang="zh-CN" sz="1400" kern="1200" dirty="0" smtClean="0"/>
            <a:t>完成情况</a:t>
          </a:r>
          <a:endParaRPr lang="zh-CN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（回顾会议）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</dsp:txBody>
      <dsp:txXfrm>
        <a:off x="0" y="504599"/>
        <a:ext cx="7772400" cy="322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62533-3D04-4899-BC15-9C87FD5B0CA1}">
      <dsp:nvSpPr>
        <dsp:cNvPr id="0" name=""/>
        <dsp:cNvSpPr/>
      </dsp:nvSpPr>
      <dsp:spPr>
        <a:xfrm>
          <a:off x="0" y="8485"/>
          <a:ext cx="7772400" cy="40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三个基本角色（</a:t>
          </a:r>
          <a:r>
            <a:rPr lang="en-US" sz="1600" kern="1200" dirty="0" smtClean="0"/>
            <a:t>Role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19647" y="28132"/>
        <a:ext cx="7733106" cy="363186"/>
      </dsp:txXfrm>
    </dsp:sp>
    <dsp:sp modelId="{A660F71A-5F27-4F18-B0AC-E320F847C26A}">
      <dsp:nvSpPr>
        <dsp:cNvPr id="0" name=""/>
        <dsp:cNvSpPr/>
      </dsp:nvSpPr>
      <dsp:spPr>
        <a:xfrm>
          <a:off x="0" y="410965"/>
          <a:ext cx="7772400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Product Owner</a:t>
          </a:r>
          <a:r>
            <a:rPr lang="zh-CN" sz="1600" b="1" kern="1200" dirty="0" smtClean="0"/>
            <a:t>：</a:t>
          </a:r>
          <a:r>
            <a:rPr lang="en-US" sz="1600" b="1" kern="1200" dirty="0" smtClean="0"/>
            <a:t>(</a:t>
          </a:r>
          <a:r>
            <a:rPr lang="zh-CN" sz="1600" b="1" kern="1200" dirty="0" smtClean="0"/>
            <a:t>产品负责人）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决定发布日期和发布内容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维护</a:t>
          </a:r>
          <a:r>
            <a:rPr lang="en-US" sz="1400" kern="1200" dirty="0" smtClean="0"/>
            <a:t>PB List</a:t>
          </a:r>
          <a:r>
            <a:rPr lang="zh-CN" sz="1400" kern="1200" dirty="0" smtClean="0"/>
            <a:t>（产品列表），并设置优先级</a:t>
          </a:r>
          <a:endParaRPr lang="zh-CN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接受或者拒绝开发团队的工作成果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Master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保证团队资源完全可被利用而且全部是高产出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保证团队成员的良好协作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Team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smtClean="0"/>
            <a:t>职责：</a:t>
          </a:r>
          <a:endParaRPr lang="zh-CN" altLang="en-US" sz="1400" kern="120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一起分解，评估并承诺完成工作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执行开发，测试等任务，一个迭代中有完全自主权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smtClean="0"/>
            <a:t>向</a:t>
          </a:r>
          <a:r>
            <a:rPr lang="en-US" sz="1400" kern="1200" smtClean="0"/>
            <a:t>PO</a:t>
          </a:r>
          <a:r>
            <a:rPr lang="zh-CN" sz="1400" kern="1200" smtClean="0"/>
            <a:t>演示成果</a:t>
          </a:r>
          <a:endParaRPr lang="zh-CN" sz="1400" kern="1200"/>
        </a:p>
      </dsp:txBody>
      <dsp:txXfrm>
        <a:off x="0" y="410965"/>
        <a:ext cx="7772400" cy="36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developer: </a:t>
            </a:r>
            <a:r>
              <a:rPr lang="zh-CN" altLang="en-US" dirty="0" smtClean="0"/>
              <a:t>关注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可行性研究，提高用户体验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Project</a:t>
            </a:r>
            <a:r>
              <a:rPr lang="en-US" altLang="zh-CN" baseline="0" dirty="0" smtClean="0"/>
              <a:t> Manager</a:t>
            </a:r>
            <a:r>
              <a:rPr lang="zh-CN" altLang="en-US" baseline="0" dirty="0" smtClean="0"/>
              <a:t>：了解软件工程对于项目的重要性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Scrum Master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Trainer</a:t>
            </a:r>
            <a:r>
              <a:rPr lang="zh-CN" altLang="en-US" baseline="0" dirty="0" smtClean="0"/>
              <a:t>：程序员 除了写代码，其实还有更有趣的事情可以做。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自我介绍完成后的过渡：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相信大家都学过软件工程这门课，但没有实际应用经验，你们无法体会到软件工程</a:t>
            </a:r>
            <a:r>
              <a:rPr lang="zh-CN" altLang="en-US" baseline="0" dirty="0" smtClean="0"/>
              <a:t> 对于软件开发的重要意义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接下去我会在尽可能短的时间内，把我所了解的告诉大家：软件工程是如何在企业中应用的，以及我们的团队工作是怎样的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细化当前迭代的开发计划</a:t>
            </a:r>
            <a:r>
              <a:rPr lang="zh-CN" altLang="en-US" sz="1200" dirty="0" smtClean="0">
                <a:latin typeface="+mn-lt"/>
                <a:ea typeface="宋体" pitchFamily="2" charset="-122"/>
              </a:rPr>
              <a:t>（通过估算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PB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 story point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，来确认此次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sprint 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能领取的任务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宋体" pitchFamily="2" charset="-122"/>
              </a:rPr>
              <a:t>四个会议贯穿着整个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scrum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（每日站立会议）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完成了什么工作，即将完成什么工作，有什么困难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（评审会议）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owner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邀请一些利益相关者。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确定哪些工作完成了，哪些工作没有完成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（回顾会议）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检验前一个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人，关系，过程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04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Scrum Master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：教队员如何合理地使用技术，工具。而非代替</a:t>
            </a:r>
            <a:endParaRPr lang="en-US" altLang="zh-CN" dirty="0" smtClean="0"/>
          </a:p>
          <a:p>
            <a:r>
              <a:rPr lang="en-US" altLang="zh-CN" dirty="0" smtClean="0"/>
              <a:t>1.Scrum master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的精神领袖</a:t>
            </a:r>
            <a:r>
              <a:rPr lang="zh-CN" altLang="en-US" baseline="0" dirty="0" smtClean="0"/>
              <a:t> 和</a:t>
            </a:r>
            <a:r>
              <a:rPr lang="en-US" altLang="zh-CN" baseline="0" dirty="0" smtClean="0"/>
              <a:t>product owner </a:t>
            </a:r>
            <a:r>
              <a:rPr lang="zh-CN" altLang="en-US" baseline="0" dirty="0" smtClean="0"/>
              <a:t>紧密工作在一起，他们可以及时为团队成员提供帮助。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主持</a:t>
            </a:r>
            <a:r>
              <a:rPr lang="en-US" altLang="zh-CN" baseline="0" dirty="0" smtClean="0"/>
              <a:t>scrum </a:t>
            </a:r>
            <a:r>
              <a:rPr lang="zh-CN" altLang="en-US" baseline="0" dirty="0" smtClean="0"/>
              <a:t>三个会议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需要关注</a:t>
            </a:r>
            <a:r>
              <a:rPr lang="en-US" altLang="zh-CN" baseline="0" dirty="0" smtClean="0"/>
              <a:t>scrum</a:t>
            </a:r>
            <a:r>
              <a:rPr lang="zh-CN" altLang="en-US" baseline="0" dirty="0" smtClean="0"/>
              <a:t>，哪些任务开始了，哪些完成了，哪些发生了变化。 </a:t>
            </a:r>
            <a:endParaRPr lang="en-US" altLang="zh-CN" baseline="0" dirty="0" smtClean="0"/>
          </a:p>
          <a:p>
            <a:r>
              <a:rPr lang="en-US" altLang="zh-CN" baseline="0" dirty="0" smtClean="0"/>
              <a:t>4.Burn down</a:t>
            </a:r>
            <a:r>
              <a:rPr lang="zh-CN" altLang="en-US" baseline="0" dirty="0" smtClean="0"/>
              <a:t>图需要</a:t>
            </a:r>
            <a:r>
              <a:rPr lang="en-US" altLang="zh-CN" baseline="0" dirty="0" smtClean="0"/>
              <a:t>master </a:t>
            </a:r>
          </a:p>
          <a:p>
            <a:r>
              <a:rPr lang="en-US" altLang="zh-CN" baseline="0" dirty="0" smtClean="0"/>
              <a:t>5.</a:t>
            </a:r>
            <a:r>
              <a:rPr lang="zh-CN" altLang="en-US" baseline="0" dirty="0" smtClean="0"/>
              <a:t>建立团队良好的机制（沟通，协作等等）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Scrum Team</a:t>
            </a:r>
          </a:p>
          <a:p>
            <a:r>
              <a:rPr lang="zh-CN" altLang="en-US" baseline="0" dirty="0" smtClean="0"/>
              <a:t>自律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919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不断完善，不断改进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在迭代过程中，</a:t>
            </a:r>
            <a:r>
              <a:rPr lang="en-US" altLang="zh-CN" dirty="0" smtClean="0"/>
              <a:t>scrum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 </a:t>
            </a:r>
            <a:r>
              <a:rPr lang="zh-CN" altLang="en-US" baseline="0" dirty="0" smtClean="0"/>
              <a:t>一直是核心。（没有领导，</a:t>
            </a:r>
            <a:r>
              <a:rPr lang="en-US" altLang="zh-CN" baseline="0" dirty="0" smtClean="0"/>
              <a:t>PO</a:t>
            </a:r>
            <a:r>
              <a:rPr lang="zh-CN" altLang="en-US" baseline="0" dirty="0" smtClean="0"/>
              <a:t>也不会关注的太细）</a:t>
            </a:r>
            <a:endParaRPr lang="en-US" altLang="zh-CN" dirty="0" smtClean="0"/>
          </a:p>
          <a:p>
            <a:r>
              <a:rPr lang="en-US" altLang="zh-CN" dirty="0" smtClean="0"/>
              <a:t>2.Scrum</a:t>
            </a:r>
            <a:r>
              <a:rPr lang="en-US" altLang="zh-CN" baseline="0" dirty="0" smtClean="0"/>
              <a:t> master </a:t>
            </a:r>
            <a:r>
              <a:rPr lang="zh-CN" altLang="en-US" baseline="0" dirty="0" smtClean="0"/>
              <a:t>游离在外，又时时刻刻关注着</a:t>
            </a:r>
            <a:r>
              <a:rPr lang="en-US" altLang="zh-CN" baseline="0" dirty="0" smtClean="0"/>
              <a:t>scrum</a:t>
            </a:r>
          </a:p>
          <a:p>
            <a:r>
              <a:rPr lang="en-US" altLang="zh-CN" baseline="0" dirty="0" smtClean="0"/>
              <a:t>3.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929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业内目前有两个非常火的大阵营：传统和敏捷。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瀑布模型（传统）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为什么是瀑布：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传统的 软件开发流程是一个文档驱动的流程，它将整个软件开发过程划分为顺序相接的几个阶段，每个阶段都必需完成全部规定的任务（文档）后才能够进入下一个阶段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b="1" dirty="0" smtClean="0"/>
              <a:t>CMMI</a:t>
            </a:r>
            <a:r>
              <a:rPr lang="en-US" altLang="zh-CN" b="1" baseline="0" dirty="0" smtClean="0"/>
              <a:t> </a:t>
            </a:r>
            <a:r>
              <a:rPr lang="zh-CN" altLang="en-US" b="1" baseline="0" dirty="0" smtClean="0"/>
              <a:t>介入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CMMI</a:t>
            </a:r>
            <a:r>
              <a:rPr lang="zh-CN" altLang="en-US" baseline="0" dirty="0" smtClean="0"/>
              <a:t> 在每个阶段 都会有一些数据分析，举个例子：同样复杂程度的项目，我们之前平均的需求问题数是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个，但这个项目就有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个。可能我们就需要寻找问题了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CMMI </a:t>
            </a:r>
            <a:r>
              <a:rPr lang="zh-CN" altLang="en-US" baseline="0" dirty="0" smtClean="0"/>
              <a:t>最高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五级，军工国防，</a:t>
            </a:r>
            <a:r>
              <a:rPr lang="en-US" altLang="zh-CN" baseline="0" dirty="0" smtClean="0"/>
              <a:t>Newegg 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年达到了</a:t>
            </a:r>
            <a:r>
              <a:rPr lang="en-US" altLang="zh-CN" baseline="0" dirty="0" smtClean="0"/>
              <a:t>Level 4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年前的故事了，和互联网在当下的处境很像。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这些模型，方法论，可以脱离软件，扩散到生活去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重视文档，需求说明书，设计书，测试书等等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之前将的是传统开发方法里的一种瀑布模型。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敏捷思想是针对传统的开发方法，沉重的机器， 创新出来的一种思想。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主张倡导</a:t>
            </a:r>
            <a:r>
              <a:rPr lang="zh-CN" altLang="en-US" baseline="0" dirty="0" smtClean="0"/>
              <a:t> 拥抱变化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===================================</a:t>
            </a:r>
          </a:p>
          <a:p>
            <a:r>
              <a:rPr lang="zh-CN" altLang="en-US" dirty="0" smtClean="0"/>
              <a:t>对人的要求会比较高。</a:t>
            </a:r>
            <a:endParaRPr lang="en-US" altLang="zh-CN" dirty="0" smtClean="0"/>
          </a:p>
          <a:p>
            <a:r>
              <a:rPr lang="zh-CN" altLang="en-US" dirty="0" smtClean="0"/>
              <a:t>尽可能早的交付一个软件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Scrum </a:t>
            </a:r>
            <a:r>
              <a:rPr lang="zh-CN" altLang="en-US" dirty="0" smtClean="0"/>
              <a:t>实施的重点是团队领导和需求管理，强调对客户需求的快速反应以及团队的共同协作和自我管理。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Scrum </a:t>
            </a:r>
            <a:r>
              <a:rPr lang="zh-CN" altLang="en-US" dirty="0" smtClean="0"/>
              <a:t>方法通过将整个开发过程划分为若干个固定时间长度的 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在每个 </a:t>
            </a:r>
            <a:r>
              <a:rPr lang="en-US" altLang="zh-CN" dirty="0" smtClean="0"/>
              <a:t>Sprint </a:t>
            </a:r>
            <a:r>
              <a:rPr lang="zh-CN" altLang="en-US" dirty="0" smtClean="0"/>
              <a:t>结束时得到一个可以执行并演示的产品的增量版本，来推动产品的不断演进，直到最终发布。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2014/6/10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2014/6/10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2014/6/10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2014/6/10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2014/6/10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2014/6/10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2014/6/10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2014/6/10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2014/6/10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05.Work\Git\Document\ATT896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514600" cy="2514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3276600" y="1087270"/>
            <a:ext cx="410817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r>
              <a:rPr lang="zh-CN" altLang="en-US" sz="2400" dirty="0" smtClean="0">
                <a:ea typeface="微软雅黑" pitchFamily="34" charset="-122"/>
                <a:cs typeface="Tahoma" pitchFamily="34" charset="0"/>
              </a:rPr>
              <a:t>姓名：</a:t>
            </a:r>
            <a:r>
              <a:rPr lang="en-US" altLang="zh-CN" sz="2400" dirty="0" smtClean="0">
                <a:ea typeface="微软雅黑" pitchFamily="34" charset="-122"/>
                <a:cs typeface="Tahoma" pitchFamily="34" charset="0"/>
              </a:rPr>
              <a:t>Ben </a:t>
            </a:r>
            <a:r>
              <a:rPr lang="en-US" altLang="zh-CN" sz="2400" dirty="0">
                <a:ea typeface="微软雅黑" pitchFamily="34" charset="-122"/>
                <a:cs typeface="Tahoma" pitchFamily="34" charset="0"/>
              </a:rPr>
              <a:t>Guan </a:t>
            </a:r>
            <a:r>
              <a:rPr lang="zh-CN" altLang="en-US" sz="2400" dirty="0">
                <a:ea typeface="微软雅黑" pitchFamily="34" charset="-122"/>
                <a:cs typeface="Tahoma" pitchFamily="34" charset="0"/>
              </a:rPr>
              <a:t>管秉昌</a:t>
            </a:r>
            <a:endParaRPr lang="en-US" altLang="zh-CN" sz="2400" dirty="0"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6600" y="1653210"/>
            <a:ext cx="1713290" cy="497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r>
              <a:rPr lang="zh-CN" altLang="en-US" sz="2400" dirty="0" smtClean="0">
                <a:ea typeface="微软雅黑" pitchFamily="34" charset="-122"/>
                <a:cs typeface="Tahoma" pitchFamily="34" charset="0"/>
              </a:rPr>
              <a:t>标签：</a:t>
            </a:r>
            <a:endParaRPr lang="en-US" altLang="zh-CN" sz="2400" dirty="0"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6" name="爆炸形 1 15"/>
          <p:cNvSpPr/>
          <p:nvPr/>
        </p:nvSpPr>
        <p:spPr bwMode="auto">
          <a:xfrm>
            <a:off x="3848100" y="2209800"/>
            <a:ext cx="2819400" cy="1166932"/>
          </a:xfrm>
          <a:prstGeom prst="irregularSeal1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 Developer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爆炸形 1 17"/>
          <p:cNvSpPr/>
          <p:nvPr/>
        </p:nvSpPr>
        <p:spPr bwMode="auto">
          <a:xfrm>
            <a:off x="6172200" y="2971800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PM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爆炸形 1 18"/>
          <p:cNvSpPr/>
          <p:nvPr/>
        </p:nvSpPr>
        <p:spPr bwMode="auto">
          <a:xfrm>
            <a:off x="3580190" y="3528180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Scrum Master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爆炸形 1 19"/>
          <p:cNvSpPr/>
          <p:nvPr/>
        </p:nvSpPr>
        <p:spPr bwMode="auto">
          <a:xfrm>
            <a:off x="5562600" y="4601395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Trainer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86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98662506"/>
              </p:ext>
            </p:extLst>
          </p:nvPr>
        </p:nvGraphicFramePr>
        <p:xfrm>
          <a:off x="609600" y="304800"/>
          <a:ext cx="7772400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4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16215382"/>
              </p:ext>
            </p:extLst>
          </p:nvPr>
        </p:nvGraphicFramePr>
        <p:xfrm>
          <a:off x="609600" y="310039"/>
          <a:ext cx="7772400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3" descr="E:\16.培训PPT\图片\19491556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68320"/>
            <a:ext cx="3752850" cy="34908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11427966"/>
              </p:ext>
            </p:extLst>
          </p:nvPr>
        </p:nvGraphicFramePr>
        <p:xfrm>
          <a:off x="609600" y="304800"/>
          <a:ext cx="7772400" cy="406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58466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341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敏捷是一种思想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0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r>
              <a:rPr lang="en-US" altLang="zh-CN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924050"/>
            <a:ext cx="2543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791200" y="127137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产物</a:t>
            </a:r>
          </a:p>
        </p:txBody>
      </p:sp>
    </p:spTree>
    <p:extLst>
      <p:ext uri="{BB962C8B-B14F-4D97-AF65-F5344CB8AC3E}">
        <p14:creationId xmlns:p14="http://schemas.microsoft.com/office/powerpoint/2010/main" val="31217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8288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瀑布模型的优点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1295400"/>
            <a:ext cx="435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、直观，清晰，易理解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、产生很多文档，便于后期更改维护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、标准的流程可以帮助规避一些风险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4313" y="24842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、已经有成熟的过程改进体系辅助提升质量，降低成本（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CMMI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6719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瀑布模型风险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86751499"/>
              </p:ext>
            </p:extLst>
          </p:nvPr>
        </p:nvGraphicFramePr>
        <p:xfrm>
          <a:off x="457200" y="10668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944" y="2286000"/>
            <a:ext cx="430887" cy="1066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887" y="4267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3962400" y="3810000"/>
            <a:ext cx="114300" cy="35560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6438900" y="1244600"/>
            <a:ext cx="114300" cy="26802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219200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原计划交付日期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>
            <a:off x="5105400" y="3843755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72455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>
            <a:off x="6456293" y="1676400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127931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集成测试时发现方案缺陷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47900" y="1651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590800"/>
            <a:ext cx="28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瀑布模型的风险：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、设计方案不稳定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、需求变更时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352800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、潜在的需求未被发现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226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 animBg="1"/>
      <p:bldP spid="14" grpId="0"/>
      <p:bldP spid="15" grpId="0" animBg="1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案例：最好的交通工具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2192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创始人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Henry Ford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到处跑去问客户：“您需要一个什么样的更好的交通工具？”几乎所有人的答案都是：“我要一匹更快的马”。</a:t>
            </a:r>
          </a:p>
        </p:txBody>
      </p:sp>
    </p:spTree>
    <p:extLst>
      <p:ext uri="{BB962C8B-B14F-4D97-AF65-F5344CB8AC3E}">
        <p14:creationId xmlns:p14="http://schemas.microsoft.com/office/powerpoint/2010/main" val="79523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8828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设计，需求稳定时就像一台有条不紊运行的机器，效率，质量都非常高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0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47275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C00000"/>
                          </a:solidFill>
                        </a:rPr>
                        <a:t>设计，需求稳定时就像一台有条不紊运行的机器，效率，质量都非常高</a:t>
                      </a:r>
                      <a:endParaRPr lang="zh-CN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6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敏捷开发方法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倡导：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拥抱变化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敏捷宣言：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447800" y="2414351"/>
            <a:ext cx="1905000" cy="51077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人与交互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447800" y="31242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可工作的软件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447800" y="38100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客户协作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447800" y="44958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相应变化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3810000" y="3352800"/>
            <a:ext cx="914400" cy="762000"/>
          </a:xfrm>
          <a:prstGeom prst="rightArrow">
            <a:avLst>
              <a:gd name="adj1" fmla="val 50000"/>
              <a:gd name="adj2" fmla="val 5391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3581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重于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05400" y="2450794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过程与工具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105400" y="31187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全面的文档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5105400" y="38045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合同谈判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5105400" y="44903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遵循计划</a:t>
            </a:r>
          </a:p>
        </p:txBody>
      </p:sp>
    </p:spTree>
    <p:extLst>
      <p:ext uri="{BB962C8B-B14F-4D97-AF65-F5344CB8AC3E}">
        <p14:creationId xmlns:p14="http://schemas.microsoft.com/office/powerpoint/2010/main" val="352328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 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295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目前比较流行的一种敏捷思想的实践框架，简单易用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1675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9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12588</TotalTime>
  <Words>1156</Words>
  <Application>Microsoft Office PowerPoint</Application>
  <PresentationFormat>全屏显示(4:3)</PresentationFormat>
  <Paragraphs>172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neweggTemplate4</vt:lpstr>
      <vt:lpstr>自我介绍</vt:lpstr>
      <vt:lpstr>开发流程-瀑布模型</vt:lpstr>
      <vt:lpstr>瀑布模型的优点</vt:lpstr>
      <vt:lpstr>瀑布模型风险</vt:lpstr>
      <vt:lpstr>案例：最好的交通工具</vt:lpstr>
      <vt:lpstr>总结</vt:lpstr>
      <vt:lpstr>总结</vt:lpstr>
      <vt:lpstr>敏捷开发方法</vt:lpstr>
      <vt:lpstr>Scrum 框架</vt:lpstr>
      <vt:lpstr>PowerPoint 演示文稿</vt:lpstr>
      <vt:lpstr>PowerPoint 演示文稿</vt:lpstr>
      <vt:lpstr>PowerPoint 演示文稿</vt:lpstr>
      <vt:lpstr>回顾</vt:lpstr>
      <vt:lpstr>敏捷是一种思想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(mis.cnsh04.Newegg) 41470</cp:lastModifiedBy>
  <cp:revision>1475</cp:revision>
  <dcterms:created xsi:type="dcterms:W3CDTF">2010-03-23T19:37:11Z</dcterms:created>
  <dcterms:modified xsi:type="dcterms:W3CDTF">2014-06-10T12:34:15Z</dcterms:modified>
</cp:coreProperties>
</file>