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charset="1" panose="00000500000000000000"/>
      <p:regular r:id="rId19"/>
    </p:embeddedFont>
    <p:embeddedFont>
      <p:font typeface="Poppins Bold" charset="1" panose="00000800000000000000"/>
      <p:regular r:id="rId20"/>
    </p:embeddedFont>
    <p:embeddedFont>
      <p:font typeface="Brittany" charset="1" panose="00000000000000000000"/>
      <p:regular r:id="rId21"/>
    </p:embeddedFont>
    <p:embeddedFont>
      <p:font typeface="Open Sans" charset="1" panose="00000000000000000000"/>
      <p:regular r:id="rId22"/>
    </p:embeddedFont>
    <p:embeddedFont>
      <p:font typeface="Open Sans Bold" charset="1" panose="00000000000000000000"/>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VAGHeEqJa38.mp4" Type="http://schemas.openxmlformats.org/officeDocument/2006/relationships/video"/><Relationship Id="rId4" Target="../media/VAGHeEqJa38.mp4" Type="http://schemas.microsoft.com/office/2007/relationships/media"/><Relationship Id="rId5" Target="../media/image1.png" Type="http://schemas.openxmlformats.org/officeDocument/2006/relationships/image"/><Relationship Id="rId6"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0.jpeg" Type="http://schemas.openxmlformats.org/officeDocument/2006/relationships/image"/><Relationship Id="rId7"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092913" y="7727913"/>
            <a:ext cx="472415" cy="1530387"/>
            <a:chOff x="0" y="0"/>
            <a:chExt cx="480044" cy="1555103"/>
          </a:xfrm>
        </p:grpSpPr>
        <p:sp>
          <p:nvSpPr>
            <p:cNvPr name="Freeform 10" id="10"/>
            <p:cNvSpPr/>
            <p:nvPr/>
          </p:nvSpPr>
          <p:spPr>
            <a:xfrm flipH="false" flipV="false" rot="0">
              <a:off x="0" y="0"/>
              <a:ext cx="480044" cy="1555103"/>
            </a:xfrm>
            <a:custGeom>
              <a:avLst/>
              <a:gdLst/>
              <a:ahLst/>
              <a:cxnLst/>
              <a:rect r="r" b="b" t="t" l="l"/>
              <a:pathLst>
                <a:path h="1555103" w="480044">
                  <a:moveTo>
                    <a:pt x="163880" y="0"/>
                  </a:moveTo>
                  <a:lnTo>
                    <a:pt x="316165" y="0"/>
                  </a:lnTo>
                  <a:cubicBezTo>
                    <a:pt x="406673" y="0"/>
                    <a:pt x="480044" y="73371"/>
                    <a:pt x="480044" y="163880"/>
                  </a:cubicBezTo>
                  <a:lnTo>
                    <a:pt x="480044" y="1391223"/>
                  </a:lnTo>
                  <a:cubicBezTo>
                    <a:pt x="480044" y="1434686"/>
                    <a:pt x="462778" y="1476370"/>
                    <a:pt x="432045" y="1507103"/>
                  </a:cubicBezTo>
                  <a:cubicBezTo>
                    <a:pt x="401312" y="1537837"/>
                    <a:pt x="359628" y="1555103"/>
                    <a:pt x="316165" y="1555103"/>
                  </a:cubicBezTo>
                  <a:lnTo>
                    <a:pt x="163880" y="1555103"/>
                  </a:lnTo>
                  <a:cubicBezTo>
                    <a:pt x="73371" y="1555103"/>
                    <a:pt x="0" y="1481731"/>
                    <a:pt x="0" y="1391223"/>
                  </a:cubicBezTo>
                  <a:lnTo>
                    <a:pt x="0" y="163880"/>
                  </a:lnTo>
                  <a:cubicBezTo>
                    <a:pt x="0" y="73371"/>
                    <a:pt x="73371" y="0"/>
                    <a:pt x="163880"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480044"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1242272" y="1679641"/>
            <a:ext cx="3530079" cy="6984868"/>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13947572" y="3465853"/>
            <a:ext cx="2627347" cy="5198657"/>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a:grpSpLocks noChangeAspect="true"/>
          </p:cNvGrpSpPr>
          <p:nvPr/>
        </p:nvGrpSpPr>
        <p:grpSpPr>
          <a:xfrm rot="0">
            <a:off x="9733660" y="4327316"/>
            <a:ext cx="2191972" cy="4337193"/>
            <a:chOff x="0" y="0"/>
            <a:chExt cx="2620010" cy="5184140"/>
          </a:xfrm>
        </p:grpSpPr>
        <p:sp>
          <p:nvSpPr>
            <p:cNvPr name="Freeform 37" id="3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8" id="3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39" id="3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0" id="4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1" id="4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2" id="4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3" id="4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4" id="4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5" id="4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46" id="46"/>
          <p:cNvSpPr txBox="true"/>
          <p:nvPr/>
        </p:nvSpPr>
        <p:spPr>
          <a:xfrm rot="0">
            <a:off x="1828563" y="1919940"/>
            <a:ext cx="7172430" cy="2543812"/>
          </a:xfrm>
          <a:prstGeom prst="rect">
            <a:avLst/>
          </a:prstGeom>
        </p:spPr>
        <p:txBody>
          <a:bodyPr anchor="t" rtlCol="false" tIns="0" lIns="0" bIns="0" rIns="0">
            <a:spAutoFit/>
          </a:bodyPr>
          <a:lstStyle/>
          <a:p>
            <a:pPr algn="l">
              <a:lnSpc>
                <a:spcPts val="9939"/>
              </a:lnSpc>
            </a:pPr>
            <a:r>
              <a:rPr lang="en-US" sz="7099">
                <a:solidFill>
                  <a:srgbClr val="FFFFFF"/>
                </a:solidFill>
                <a:latin typeface="Poppins"/>
              </a:rPr>
              <a:t>Attendance</a:t>
            </a:r>
          </a:p>
          <a:p>
            <a:pPr algn="l">
              <a:lnSpc>
                <a:spcPts val="9939"/>
              </a:lnSpc>
              <a:spcBef>
                <a:spcPct val="0"/>
              </a:spcBef>
            </a:pPr>
            <a:r>
              <a:rPr lang="en-US" sz="7099">
                <a:solidFill>
                  <a:srgbClr val="FFFFFF"/>
                </a:solidFill>
                <a:latin typeface="Poppins"/>
              </a:rPr>
              <a:t>Management </a:t>
            </a:r>
          </a:p>
        </p:txBody>
      </p:sp>
      <p:sp>
        <p:nvSpPr>
          <p:cNvPr name="TextBox 47" id="47"/>
          <p:cNvSpPr txBox="true"/>
          <p:nvPr/>
        </p:nvSpPr>
        <p:spPr>
          <a:xfrm rot="0">
            <a:off x="1828563" y="3719416"/>
            <a:ext cx="6364407" cy="2681820"/>
          </a:xfrm>
          <a:prstGeom prst="rect">
            <a:avLst/>
          </a:prstGeom>
        </p:spPr>
        <p:txBody>
          <a:bodyPr anchor="t" rtlCol="false" tIns="0" lIns="0" bIns="0" rIns="0">
            <a:spAutoFit/>
          </a:bodyPr>
          <a:lstStyle/>
          <a:p>
            <a:pPr algn="l">
              <a:lnSpc>
                <a:spcPts val="20711"/>
              </a:lnSpc>
              <a:spcBef>
                <a:spcPct val="0"/>
              </a:spcBef>
            </a:pPr>
            <a:r>
              <a:rPr lang="en-US" sz="14794">
                <a:solidFill>
                  <a:srgbClr val="FF00E6"/>
                </a:solidFill>
                <a:latin typeface="Poppins Bold"/>
              </a:rPr>
              <a:t>Apps</a:t>
            </a:r>
          </a:p>
        </p:txBody>
      </p:sp>
      <p:grpSp>
        <p:nvGrpSpPr>
          <p:cNvPr name="Group 48" id="48"/>
          <p:cNvGrpSpPr/>
          <p:nvPr/>
        </p:nvGrpSpPr>
        <p:grpSpPr>
          <a:xfrm rot="0">
            <a:off x="2157528" y="6723058"/>
            <a:ext cx="4959786" cy="2439293"/>
            <a:chOff x="0" y="0"/>
            <a:chExt cx="5039885" cy="2478687"/>
          </a:xfrm>
        </p:grpSpPr>
        <p:sp>
          <p:nvSpPr>
            <p:cNvPr name="Freeform 49" id="49"/>
            <p:cNvSpPr/>
            <p:nvPr/>
          </p:nvSpPr>
          <p:spPr>
            <a:xfrm flipH="false" flipV="false" rot="0">
              <a:off x="0" y="0"/>
              <a:ext cx="5039885" cy="2478687"/>
            </a:xfrm>
            <a:custGeom>
              <a:avLst/>
              <a:gdLst/>
              <a:ahLst/>
              <a:cxnLst/>
              <a:rect r="r" b="b" t="t" l="l"/>
              <a:pathLst>
                <a:path h="2478687" w="5039885">
                  <a:moveTo>
                    <a:pt x="156094" y="0"/>
                  </a:moveTo>
                  <a:lnTo>
                    <a:pt x="4883791" y="0"/>
                  </a:lnTo>
                  <a:cubicBezTo>
                    <a:pt x="4969999" y="0"/>
                    <a:pt x="5039885" y="69886"/>
                    <a:pt x="5039885" y="156094"/>
                  </a:cubicBezTo>
                  <a:lnTo>
                    <a:pt x="5039885" y="2322593"/>
                  </a:lnTo>
                  <a:cubicBezTo>
                    <a:pt x="5039885" y="2408801"/>
                    <a:pt x="4969999" y="2478687"/>
                    <a:pt x="4883791" y="2478687"/>
                  </a:cubicBezTo>
                  <a:lnTo>
                    <a:pt x="156094" y="2478687"/>
                  </a:lnTo>
                  <a:cubicBezTo>
                    <a:pt x="69886" y="2478687"/>
                    <a:pt x="0" y="2408801"/>
                    <a:pt x="0" y="2322593"/>
                  </a:cubicBezTo>
                  <a:lnTo>
                    <a:pt x="0" y="156094"/>
                  </a:lnTo>
                  <a:cubicBezTo>
                    <a:pt x="0" y="69886"/>
                    <a:pt x="69886" y="0"/>
                    <a:pt x="156094" y="0"/>
                  </a:cubicBezTo>
                  <a:close/>
                </a:path>
              </a:pathLst>
            </a:custGeom>
            <a:gradFill rotWithShape="true">
              <a:gsLst>
                <a:gs pos="0">
                  <a:srgbClr val="FF00E6">
                    <a:alpha val="100000"/>
                  </a:srgbClr>
                </a:gs>
                <a:gs pos="100000">
                  <a:srgbClr val="60057F">
                    <a:alpha val="100000"/>
                  </a:srgbClr>
                </a:gs>
              </a:gsLst>
              <a:lin ang="2700000"/>
            </a:gradFill>
          </p:spPr>
        </p:sp>
        <p:sp>
          <p:nvSpPr>
            <p:cNvPr name="TextBox 50" id="50"/>
            <p:cNvSpPr txBox="true"/>
            <p:nvPr/>
          </p:nvSpPr>
          <p:spPr>
            <a:xfrm>
              <a:off x="0" y="-28575"/>
              <a:ext cx="5039885" cy="2507262"/>
            </a:xfrm>
            <a:prstGeom prst="rect">
              <a:avLst/>
            </a:prstGeom>
          </p:spPr>
          <p:txBody>
            <a:bodyPr anchor="ctr" rtlCol="false" tIns="50800" lIns="50800" bIns="50800" rIns="50800"/>
            <a:lstStyle/>
            <a:p>
              <a:pPr algn="ctr">
                <a:lnSpc>
                  <a:spcPts val="2659"/>
                </a:lnSpc>
              </a:pPr>
              <a:r>
                <a:rPr lang="en-US" sz="1899">
                  <a:solidFill>
                    <a:srgbClr val="FFFFFF"/>
                  </a:solidFill>
                  <a:latin typeface="Brittany"/>
                </a:rPr>
                <a:t>Benhamada Aridj Wouroud </a:t>
              </a:r>
            </a:p>
            <a:p>
              <a:pPr algn="ctr">
                <a:lnSpc>
                  <a:spcPts val="2659"/>
                </a:lnSpc>
              </a:pPr>
            </a:p>
            <a:p>
              <a:pPr algn="ctr">
                <a:lnSpc>
                  <a:spcPts val="2659"/>
                </a:lnSpc>
              </a:pPr>
              <a:r>
                <a:rPr lang="en-US" sz="1899">
                  <a:solidFill>
                    <a:srgbClr val="FFFFFF"/>
                  </a:solidFill>
                  <a:latin typeface="Brittany"/>
                </a:rPr>
                <a:t>Abdessemed Asma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647788" y="1651929"/>
            <a:ext cx="4816747" cy="9530762"/>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0878" t="0" r="-220878"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4884319" y="2788798"/>
            <a:ext cx="3321504" cy="6572166"/>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0878" t="0" r="-220878"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p:nvPr/>
        </p:nvGrpSpPr>
        <p:grpSpPr>
          <a:xfrm rot="0">
            <a:off x="10358473" y="3456536"/>
            <a:ext cx="1042538" cy="47625"/>
            <a:chOff x="0" y="0"/>
            <a:chExt cx="274578" cy="12543"/>
          </a:xfrm>
        </p:grpSpPr>
        <p:sp>
          <p:nvSpPr>
            <p:cNvPr name="Freeform 37" id="3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38" id="3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0358473" y="2403910"/>
            <a:ext cx="4857337" cy="731752"/>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Flutter </a:t>
            </a:r>
          </a:p>
        </p:txBody>
      </p:sp>
      <p:pic>
        <p:nvPicPr>
          <p:cNvPr name="Picture 40" id="40"/>
          <p:cNvPicPr>
            <a:picLocks noChangeAspect="true"/>
          </p:cNvPicPr>
          <p:nvPr/>
        </p:nvPicPr>
        <p:blipFill>
          <a:blip r:embed="rId5"/>
          <a:stretch>
            <a:fillRect/>
          </a:stretch>
        </p:blipFill>
        <p:spPr>
          <a:xfrm rot="0">
            <a:off x="14269831" y="3346498"/>
            <a:ext cx="1891960" cy="1891960"/>
          </a:xfrm>
          <a:prstGeom prst="rect">
            <a:avLst/>
          </a:prstGeom>
        </p:spPr>
      </p:pic>
      <p:sp>
        <p:nvSpPr>
          <p:cNvPr name="TextBox 41" id="41"/>
          <p:cNvSpPr txBox="true"/>
          <p:nvPr/>
        </p:nvSpPr>
        <p:spPr>
          <a:xfrm rot="0">
            <a:off x="10478771" y="5737823"/>
            <a:ext cx="5951302" cy="19900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Flutter provides an efficient framework for developing mobile applications using the Dart programming language. It enables creating beautiful, smoothly running user interfaces that work seamlessly on both Android and iOS platforms.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647788" y="1651929"/>
            <a:ext cx="4816747" cy="9530762"/>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142858" t="0" r="-142858"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4884319" y="2788798"/>
            <a:ext cx="3321504" cy="6572166"/>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142858" t="0" r="-142858"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p:nvPr/>
        </p:nvGrpSpPr>
        <p:grpSpPr>
          <a:xfrm rot="0">
            <a:off x="10358473" y="3456536"/>
            <a:ext cx="1042538" cy="47625"/>
            <a:chOff x="0" y="0"/>
            <a:chExt cx="274578" cy="12543"/>
          </a:xfrm>
        </p:grpSpPr>
        <p:sp>
          <p:nvSpPr>
            <p:cNvPr name="Freeform 37" id="3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38" id="3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0358473" y="2403910"/>
            <a:ext cx="4857337" cy="731752"/>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Firebase</a:t>
            </a:r>
          </a:p>
        </p:txBody>
      </p:sp>
      <p:pic>
        <p:nvPicPr>
          <p:cNvPr name="Picture 40" id="40"/>
          <p:cNvPicPr>
            <a:picLocks noChangeAspect="true"/>
          </p:cNvPicPr>
          <p:nvPr/>
        </p:nvPicPr>
        <p:blipFill>
          <a:blip r:embed="rId5"/>
          <a:stretch>
            <a:fillRect/>
          </a:stretch>
        </p:blipFill>
        <p:spPr>
          <a:xfrm rot="0">
            <a:off x="14269831" y="3409204"/>
            <a:ext cx="1891960" cy="1891960"/>
          </a:xfrm>
          <a:prstGeom prst="rect">
            <a:avLst/>
          </a:prstGeom>
        </p:spPr>
      </p:pic>
      <p:sp>
        <p:nvSpPr>
          <p:cNvPr name="TextBox 41" id="41"/>
          <p:cNvSpPr txBox="true"/>
          <p:nvPr/>
        </p:nvSpPr>
        <p:spPr>
          <a:xfrm rot="0">
            <a:off x="10462949" y="5788857"/>
            <a:ext cx="6118136" cy="232346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 Firebase offers a suite of integrated services that make it easy for app developers to create high-quality mobile applications. Among these services are: Realtime Database for synchronizing data across devices, Authentication services for managing user logins and authentication, and Cloud Storage services for securely storing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647788" y="1651929"/>
            <a:ext cx="4816747" cy="9530762"/>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93221" t="0" r="-23481"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4691443" y="2969828"/>
            <a:ext cx="3321504" cy="6572166"/>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201320" t="0" r="-132085"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p:nvPr/>
        </p:nvGrpSpPr>
        <p:grpSpPr>
          <a:xfrm rot="0">
            <a:off x="10358473" y="3456536"/>
            <a:ext cx="1042538" cy="47625"/>
            <a:chOff x="0" y="0"/>
            <a:chExt cx="274578" cy="12543"/>
          </a:xfrm>
        </p:grpSpPr>
        <p:sp>
          <p:nvSpPr>
            <p:cNvPr name="Freeform 37" id="3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38" id="3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0358473" y="2403910"/>
            <a:ext cx="4857337" cy="731752"/>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Android Studio  </a:t>
            </a:r>
          </a:p>
        </p:txBody>
      </p:sp>
      <p:pic>
        <p:nvPicPr>
          <p:cNvPr name="Picture 40" id="40"/>
          <p:cNvPicPr>
            <a:picLocks noChangeAspect="true"/>
          </p:cNvPicPr>
          <p:nvPr/>
        </p:nvPicPr>
        <p:blipFill>
          <a:blip r:embed="rId6"/>
          <a:stretch>
            <a:fillRect/>
          </a:stretch>
        </p:blipFill>
        <p:spPr>
          <a:xfrm rot="0">
            <a:off x="14499563" y="3298873"/>
            <a:ext cx="1891960" cy="1891960"/>
          </a:xfrm>
          <a:prstGeom prst="rect">
            <a:avLst/>
          </a:prstGeom>
        </p:spPr>
      </p:pic>
      <p:sp>
        <p:nvSpPr>
          <p:cNvPr name="TextBox 41" id="41"/>
          <p:cNvSpPr txBox="true"/>
          <p:nvPr/>
        </p:nvSpPr>
        <p:spPr>
          <a:xfrm rot="0">
            <a:off x="10358473" y="5785460"/>
            <a:ext cx="6560830" cy="19900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Android Studio is an integrated development environment (IDE) designed to facilitate the process of developing Android applications.</a:t>
            </a:r>
          </a:p>
          <a:p>
            <a:pPr algn="ctr">
              <a:lnSpc>
                <a:spcPts val="2659"/>
              </a:lnSpc>
              <a:spcBef>
                <a:spcPct val="0"/>
              </a:spcBef>
            </a:pPr>
            <a:r>
              <a:rPr lang="en-US" sz="1899">
                <a:solidFill>
                  <a:srgbClr val="FFFFFF"/>
                </a:solidFill>
                <a:latin typeface="Canva Sans"/>
              </a:rPr>
              <a:t> Android Studio includes various tools and features that help developers design, build, and test their applications efficiently.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2462652">
            <a:off x="5075227" y="-1306951"/>
            <a:ext cx="3127859" cy="6189006"/>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2462652">
            <a:off x="2299117" y="1081774"/>
            <a:ext cx="3127859" cy="6189006"/>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a:grpSpLocks noChangeAspect="true"/>
          </p:cNvGrpSpPr>
          <p:nvPr/>
        </p:nvGrpSpPr>
        <p:grpSpPr>
          <a:xfrm rot="-2462652">
            <a:off x="-258867" y="3490655"/>
            <a:ext cx="3127859" cy="6189006"/>
            <a:chOff x="0" y="0"/>
            <a:chExt cx="2620010" cy="5184140"/>
          </a:xfrm>
        </p:grpSpPr>
        <p:sp>
          <p:nvSpPr>
            <p:cNvPr name="Freeform 37" id="3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8" id="3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39" id="3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0" id="4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1" id="4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2" id="4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3" id="4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4" id="4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5" id="4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6" id="46"/>
          <p:cNvGrpSpPr>
            <a:grpSpLocks noChangeAspect="true"/>
          </p:cNvGrpSpPr>
          <p:nvPr/>
        </p:nvGrpSpPr>
        <p:grpSpPr>
          <a:xfrm rot="-2462652">
            <a:off x="9609617" y="3764994"/>
            <a:ext cx="3127859" cy="6189006"/>
            <a:chOff x="0" y="0"/>
            <a:chExt cx="2620010" cy="5184140"/>
          </a:xfrm>
        </p:grpSpPr>
        <p:sp>
          <p:nvSpPr>
            <p:cNvPr name="Freeform 47" id="4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8" id="4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49" id="4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50" id="5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1" id="5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2" id="5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3" id="5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4" id="5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5" id="5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56" id="56"/>
          <p:cNvGrpSpPr>
            <a:grpSpLocks noChangeAspect="true"/>
          </p:cNvGrpSpPr>
          <p:nvPr/>
        </p:nvGrpSpPr>
        <p:grpSpPr>
          <a:xfrm rot="-2462652">
            <a:off x="6833507" y="6153719"/>
            <a:ext cx="3127859" cy="6189006"/>
            <a:chOff x="0" y="0"/>
            <a:chExt cx="2620010" cy="5184140"/>
          </a:xfrm>
        </p:grpSpPr>
        <p:sp>
          <p:nvSpPr>
            <p:cNvPr name="Freeform 57" id="5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8" id="5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59" id="5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60" id="6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61" id="6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62" id="6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63" id="6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64" id="6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65" id="6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66" id="66"/>
          <p:cNvGrpSpPr>
            <a:grpSpLocks noChangeAspect="true"/>
          </p:cNvGrpSpPr>
          <p:nvPr/>
        </p:nvGrpSpPr>
        <p:grpSpPr>
          <a:xfrm rot="-2462652">
            <a:off x="4275524" y="8562599"/>
            <a:ext cx="3127859" cy="6189006"/>
            <a:chOff x="0" y="0"/>
            <a:chExt cx="2620010" cy="5184140"/>
          </a:xfrm>
        </p:grpSpPr>
        <p:sp>
          <p:nvSpPr>
            <p:cNvPr name="Freeform 67" id="6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68" id="6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69" id="6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70" id="7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71" id="7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72" id="7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73" id="7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74" id="7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75" id="7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76" id="76"/>
          <p:cNvGrpSpPr/>
          <p:nvPr/>
        </p:nvGrpSpPr>
        <p:grpSpPr>
          <a:xfrm rot="0">
            <a:off x="13154289" y="3438747"/>
            <a:ext cx="1311811" cy="59926"/>
            <a:chOff x="0" y="0"/>
            <a:chExt cx="274578" cy="12543"/>
          </a:xfrm>
        </p:grpSpPr>
        <p:sp>
          <p:nvSpPr>
            <p:cNvPr name="Freeform 77" id="7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78" id="7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79" id="79"/>
          <p:cNvSpPr txBox="true"/>
          <p:nvPr/>
        </p:nvSpPr>
        <p:spPr>
          <a:xfrm rot="0">
            <a:off x="11369826" y="2313515"/>
            <a:ext cx="4880738" cy="910819"/>
          </a:xfrm>
          <a:prstGeom prst="rect">
            <a:avLst/>
          </a:prstGeom>
        </p:spPr>
        <p:txBody>
          <a:bodyPr anchor="t" rtlCol="false" tIns="0" lIns="0" bIns="0" rIns="0">
            <a:spAutoFit/>
          </a:bodyPr>
          <a:lstStyle/>
          <a:p>
            <a:pPr algn="r">
              <a:lnSpc>
                <a:spcPts val="6714"/>
              </a:lnSpc>
            </a:pPr>
            <a:r>
              <a:rPr lang="en-US" sz="5738">
                <a:solidFill>
                  <a:srgbClr val="FFFFFF"/>
                </a:solidFill>
                <a:latin typeface="Poppins Bold"/>
              </a:rPr>
              <a:t>Thank You</a:t>
            </a:r>
          </a:p>
        </p:txBody>
      </p:sp>
      <p:sp>
        <p:nvSpPr>
          <p:cNvPr name="TextBox 80" id="80"/>
          <p:cNvSpPr txBox="true"/>
          <p:nvPr/>
        </p:nvSpPr>
        <p:spPr>
          <a:xfrm rot="0">
            <a:off x="6878612" y="3527248"/>
            <a:ext cx="11153379" cy="365696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                                                                                                                                        </a:t>
            </a:r>
            <a:r>
              <a:rPr lang="en-US" sz="1899">
                <a:solidFill>
                  <a:srgbClr val="FFFFFF"/>
                </a:solidFill>
                <a:latin typeface="Canva Sans"/>
              </a:rPr>
              <a:t>At the end of the project,</a:t>
            </a:r>
          </a:p>
          <a:p>
            <a:pPr algn="ctr">
              <a:lnSpc>
                <a:spcPts val="2659"/>
              </a:lnSpc>
              <a:spcBef>
                <a:spcPct val="0"/>
              </a:spcBef>
            </a:pPr>
            <a:r>
              <a:rPr lang="en-US" sz="1899">
                <a:solidFill>
                  <a:srgbClr val="FFFFFF"/>
                </a:solidFill>
                <a:latin typeface="Canva Sans"/>
              </a:rPr>
              <a:t>                                                                                                        we developed a mobile application aimed</a:t>
            </a:r>
          </a:p>
          <a:p>
            <a:pPr algn="ctr">
              <a:lnSpc>
                <a:spcPts val="2659"/>
              </a:lnSpc>
              <a:spcBef>
                <a:spcPct val="0"/>
              </a:spcBef>
            </a:pPr>
            <a:r>
              <a:rPr lang="en-US" sz="1899">
                <a:solidFill>
                  <a:srgbClr val="FFFFFF"/>
                </a:solidFill>
                <a:latin typeface="Canva Sans"/>
              </a:rPr>
              <a:t>                                                                                 at assisting teachers in managing student attendance. </a:t>
            </a:r>
          </a:p>
          <a:p>
            <a:pPr algn="ctr">
              <a:lnSpc>
                <a:spcPts val="2659"/>
              </a:lnSpc>
              <a:spcBef>
                <a:spcPct val="0"/>
              </a:spcBef>
            </a:pPr>
            <a:r>
              <a:rPr lang="en-US" sz="1899">
                <a:solidFill>
                  <a:srgbClr val="FFFFFF"/>
                </a:solidFill>
                <a:latin typeface="Canva Sans"/>
              </a:rPr>
              <a:t>                                                                                                                                            Throughout this project,</a:t>
            </a:r>
          </a:p>
          <a:p>
            <a:pPr algn="ctr">
              <a:lnSpc>
                <a:spcPts val="2659"/>
              </a:lnSpc>
              <a:spcBef>
                <a:spcPct val="0"/>
              </a:spcBef>
            </a:pPr>
            <a:r>
              <a:rPr lang="en-US" sz="1899">
                <a:solidFill>
                  <a:srgbClr val="FFFFFF"/>
                </a:solidFill>
                <a:latin typeface="Canva Sans"/>
              </a:rPr>
              <a:t>                                                                                     we gained valuable experience in app development</a:t>
            </a:r>
          </a:p>
          <a:p>
            <a:pPr algn="ctr">
              <a:lnSpc>
                <a:spcPts val="2659"/>
              </a:lnSpc>
              <a:spcBef>
                <a:spcPct val="0"/>
              </a:spcBef>
            </a:pPr>
            <a:r>
              <a:rPr lang="en-US" sz="1899">
                <a:solidFill>
                  <a:srgbClr val="FFFFFF"/>
                </a:solidFill>
                <a:latin typeface="Canva Sans"/>
              </a:rPr>
              <a:t>                                                                                                                                      using various technologies. </a:t>
            </a:r>
          </a:p>
          <a:p>
            <a:pPr algn="ctr">
              <a:lnSpc>
                <a:spcPts val="2659"/>
              </a:lnSpc>
              <a:spcBef>
                <a:spcPct val="0"/>
              </a:spcBef>
            </a:pPr>
            <a:r>
              <a:rPr lang="en-US" sz="1899">
                <a:solidFill>
                  <a:srgbClr val="FFFFFF"/>
                </a:solidFill>
                <a:latin typeface="Canva Sans"/>
              </a:rPr>
              <a:t>                                                                                                                                          It was a great experience, </a:t>
            </a:r>
          </a:p>
          <a:p>
            <a:pPr algn="ctr">
              <a:lnSpc>
                <a:spcPts val="2659"/>
              </a:lnSpc>
              <a:spcBef>
                <a:spcPct val="0"/>
              </a:spcBef>
            </a:pPr>
            <a:r>
              <a:rPr lang="en-US" sz="1899">
                <a:solidFill>
                  <a:srgbClr val="FFFFFF"/>
                </a:solidFill>
                <a:latin typeface="Canva Sans"/>
              </a:rPr>
              <a:t>                                                                                                            and we hope that the application serves</a:t>
            </a:r>
          </a:p>
          <a:p>
            <a:pPr algn="ctr">
              <a:lnSpc>
                <a:spcPts val="2659"/>
              </a:lnSpc>
              <a:spcBef>
                <a:spcPct val="0"/>
              </a:spcBef>
            </a:pPr>
            <a:r>
              <a:rPr lang="en-US" sz="1899">
                <a:solidFill>
                  <a:srgbClr val="FFFFFF"/>
                </a:solidFill>
                <a:latin typeface="Canva Sans"/>
              </a:rPr>
              <a:t>                                                                                                                                                        as a starting point</a:t>
            </a:r>
          </a:p>
          <a:p>
            <a:pPr algn="ctr">
              <a:lnSpc>
                <a:spcPts val="2659"/>
              </a:lnSpc>
              <a:spcBef>
                <a:spcPct val="0"/>
              </a:spcBef>
            </a:pPr>
            <a:r>
              <a:rPr lang="en-US" sz="1899">
                <a:solidFill>
                  <a:srgbClr val="FFFFFF"/>
                </a:solidFill>
                <a:latin typeface="Canva Sans"/>
              </a:rPr>
              <a:t>                                                                                                                         for other developers to enhance it</a:t>
            </a:r>
          </a:p>
          <a:p>
            <a:pPr algn="ctr">
              <a:lnSpc>
                <a:spcPts val="2659"/>
              </a:lnSpc>
              <a:spcBef>
                <a:spcPct val="0"/>
              </a:spcBef>
            </a:pPr>
            <a:r>
              <a:rPr lang="en-US" sz="1899">
                <a:solidFill>
                  <a:srgbClr val="FFFFFF"/>
                </a:solidFill>
                <a:latin typeface="Canva Sans"/>
              </a:rPr>
              <a:t>                                                                                                                                                 and add new features.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4294540" cy="10287000"/>
            <a:chOff x="0" y="0"/>
            <a:chExt cx="1131072" cy="2709333"/>
          </a:xfrm>
        </p:grpSpPr>
        <p:sp>
          <p:nvSpPr>
            <p:cNvPr name="Freeform 9" id="9"/>
            <p:cNvSpPr/>
            <p:nvPr/>
          </p:nvSpPr>
          <p:spPr>
            <a:xfrm flipH="false" flipV="false" rot="0">
              <a:off x="0" y="0"/>
              <a:ext cx="1131072" cy="2709333"/>
            </a:xfrm>
            <a:custGeom>
              <a:avLst/>
              <a:gdLst/>
              <a:ahLst/>
              <a:cxnLst/>
              <a:rect r="r" b="b" t="t" l="l"/>
              <a:pathLst>
                <a:path h="2709333" w="1131072">
                  <a:moveTo>
                    <a:pt x="0" y="0"/>
                  </a:moveTo>
                  <a:lnTo>
                    <a:pt x="1131072" y="0"/>
                  </a:lnTo>
                  <a:lnTo>
                    <a:pt x="1131072" y="2709333"/>
                  </a:lnTo>
                  <a:lnTo>
                    <a:pt x="0" y="2709333"/>
                  </a:lnTo>
                  <a:close/>
                </a:path>
              </a:pathLst>
            </a:custGeom>
            <a:gradFill rotWithShape="true">
              <a:gsLst>
                <a:gs pos="0">
                  <a:srgbClr val="FF00E6">
                    <a:alpha val="100000"/>
                  </a:srgbClr>
                </a:gs>
                <a:gs pos="100000">
                  <a:srgbClr val="60057F">
                    <a:alpha val="100000"/>
                  </a:srgbClr>
                </a:gs>
              </a:gsLst>
              <a:lin ang="2700000"/>
            </a:gradFill>
          </p:spPr>
        </p:sp>
        <p:sp>
          <p:nvSpPr>
            <p:cNvPr name="TextBox 10" id="10"/>
            <p:cNvSpPr txBox="true"/>
            <p:nvPr/>
          </p:nvSpPr>
          <p:spPr>
            <a:xfrm>
              <a:off x="0" y="-38100"/>
              <a:ext cx="1131072" cy="27474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8153377" y="7727913"/>
            <a:ext cx="290192" cy="1530387"/>
            <a:chOff x="0" y="0"/>
            <a:chExt cx="294878" cy="1555103"/>
          </a:xfrm>
        </p:grpSpPr>
        <p:sp>
          <p:nvSpPr>
            <p:cNvPr name="Freeform 13" id="13"/>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4" id="14"/>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grpSp>
        <p:nvGrpSpPr>
          <p:cNvPr name="Group 15" id="15"/>
          <p:cNvGrpSpPr>
            <a:grpSpLocks noChangeAspect="true"/>
          </p:cNvGrpSpPr>
          <p:nvPr/>
        </p:nvGrpSpPr>
        <p:grpSpPr>
          <a:xfrm rot="0">
            <a:off x="1776591" y="1701480"/>
            <a:ext cx="5035897" cy="9964388"/>
            <a:chOff x="0" y="0"/>
            <a:chExt cx="2620010" cy="5184140"/>
          </a:xfrm>
        </p:grpSpPr>
        <p:sp>
          <p:nvSpPr>
            <p:cNvPr name="Freeform 16" id="1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7" id="1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18" id="1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9" id="1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0" id="2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3" id="2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4" id="2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25" id="25"/>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26" id="26"/>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27" id="27"/>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28" id="28"/>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29" id="29"/>
          <p:cNvGrpSpPr/>
          <p:nvPr/>
        </p:nvGrpSpPr>
        <p:grpSpPr>
          <a:xfrm rot="0">
            <a:off x="10890316" y="3861513"/>
            <a:ext cx="1042538" cy="47625"/>
            <a:chOff x="0" y="0"/>
            <a:chExt cx="274578" cy="12543"/>
          </a:xfrm>
        </p:grpSpPr>
        <p:sp>
          <p:nvSpPr>
            <p:cNvPr name="Freeform 30" id="30"/>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31" id="31"/>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0890316" y="2208812"/>
            <a:ext cx="4982921" cy="1407878"/>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Welcome To Our Application</a:t>
            </a:r>
          </a:p>
        </p:txBody>
      </p:sp>
      <p:sp>
        <p:nvSpPr>
          <p:cNvPr name="TextBox 33" id="33"/>
          <p:cNvSpPr txBox="true"/>
          <p:nvPr/>
        </p:nvSpPr>
        <p:spPr>
          <a:xfrm rot="0">
            <a:off x="10644763" y="4669453"/>
            <a:ext cx="6847035" cy="39903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Open Sans"/>
              </a:rPr>
              <a:t>In</a:t>
            </a:r>
            <a:r>
              <a:rPr lang="en-US" sz="1899">
                <a:solidFill>
                  <a:srgbClr val="FFFFFF"/>
                </a:solidFill>
                <a:latin typeface="Open Sans"/>
              </a:rPr>
              <a:t> this project, </a:t>
            </a:r>
          </a:p>
          <a:p>
            <a:pPr algn="ctr">
              <a:lnSpc>
                <a:spcPts val="2659"/>
              </a:lnSpc>
              <a:spcBef>
                <a:spcPct val="0"/>
              </a:spcBef>
            </a:pPr>
            <a:r>
              <a:rPr lang="en-US" sz="1899">
                <a:solidFill>
                  <a:srgbClr val="FFFFFF"/>
                </a:solidFill>
                <a:latin typeface="Open Sans"/>
              </a:rPr>
              <a:t>we built a mobile app designed to help teachers manage student attendance. This mobile app called Attendance Manger is designed to facilitate the process of tracking students’s attendance in classrooms.</a:t>
            </a:r>
          </a:p>
          <a:p>
            <a:pPr algn="ctr">
              <a:lnSpc>
                <a:spcPts val="2659"/>
              </a:lnSpc>
              <a:spcBef>
                <a:spcPct val="0"/>
              </a:spcBef>
            </a:pPr>
            <a:r>
              <a:rPr lang="en-US" sz="1899">
                <a:solidFill>
                  <a:srgbClr val="FFFFFF"/>
                </a:solidFill>
                <a:latin typeface="Open Sans"/>
              </a:rPr>
              <a:t>Our goal is to design a user-friendly interface with which teachers can easily record the presence or absence of students with a few taps on their mobile devices.</a:t>
            </a:r>
          </a:p>
          <a:p>
            <a:pPr algn="ctr">
              <a:lnSpc>
                <a:spcPts val="2659"/>
              </a:lnSpc>
              <a:spcBef>
                <a:spcPct val="0"/>
              </a:spcBef>
            </a:pPr>
            <a:r>
              <a:rPr lang="en-US" sz="1899">
                <a:solidFill>
                  <a:srgbClr val="FFFFFF"/>
                </a:solidFill>
                <a:latin typeface="Open Sans"/>
              </a:rPr>
              <a:t> The app allows teachers to reach the lists of their classes, so they can make and see the attendance for individual students or for the entire class in a very easy way and in a short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3009443" y="1759349"/>
            <a:ext cx="3420629" cy="6768303"/>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p:nvPr/>
        </p:nvGrpSpPr>
        <p:grpSpPr>
          <a:xfrm rot="0">
            <a:off x="1828563" y="2990460"/>
            <a:ext cx="1042538" cy="47625"/>
            <a:chOff x="0" y="0"/>
            <a:chExt cx="274578" cy="12543"/>
          </a:xfrm>
        </p:grpSpPr>
        <p:sp>
          <p:nvSpPr>
            <p:cNvPr name="Freeform 27" id="2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28" id="2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828563" y="2046053"/>
            <a:ext cx="8423420" cy="731752"/>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Functional requirements</a:t>
            </a:r>
          </a:p>
        </p:txBody>
      </p:sp>
      <p:grpSp>
        <p:nvGrpSpPr>
          <p:cNvPr name="Group 30" id="30"/>
          <p:cNvGrpSpPr/>
          <p:nvPr/>
        </p:nvGrpSpPr>
        <p:grpSpPr>
          <a:xfrm rot="0">
            <a:off x="1828563" y="4104885"/>
            <a:ext cx="677751" cy="67775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33" id="33"/>
          <p:cNvSpPr txBox="true"/>
          <p:nvPr/>
        </p:nvSpPr>
        <p:spPr>
          <a:xfrm rot="0">
            <a:off x="1919383" y="4280883"/>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grpSp>
        <p:nvGrpSpPr>
          <p:cNvPr name="Group 34" id="34"/>
          <p:cNvGrpSpPr/>
          <p:nvPr/>
        </p:nvGrpSpPr>
        <p:grpSpPr>
          <a:xfrm rot="0">
            <a:off x="1828563" y="8627409"/>
            <a:ext cx="677751" cy="677751"/>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6" id="3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37" id="37"/>
          <p:cNvGrpSpPr/>
          <p:nvPr/>
        </p:nvGrpSpPr>
        <p:grpSpPr>
          <a:xfrm rot="0">
            <a:off x="1828563" y="5642722"/>
            <a:ext cx="677751" cy="677751"/>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9" id="3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40" id="40"/>
          <p:cNvSpPr txBox="true"/>
          <p:nvPr/>
        </p:nvSpPr>
        <p:spPr>
          <a:xfrm rot="0">
            <a:off x="1919383" y="581872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sp>
        <p:nvSpPr>
          <p:cNvPr name="TextBox 41" id="41"/>
          <p:cNvSpPr txBox="true"/>
          <p:nvPr/>
        </p:nvSpPr>
        <p:spPr>
          <a:xfrm rot="0">
            <a:off x="1919383" y="8803407"/>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04</a:t>
            </a:r>
          </a:p>
        </p:txBody>
      </p:sp>
      <p:grpSp>
        <p:nvGrpSpPr>
          <p:cNvPr name="Group 42" id="42"/>
          <p:cNvGrpSpPr/>
          <p:nvPr/>
        </p:nvGrpSpPr>
        <p:grpSpPr>
          <a:xfrm rot="0">
            <a:off x="1828563" y="7183272"/>
            <a:ext cx="677751" cy="677751"/>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44" id="4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45" id="45"/>
          <p:cNvSpPr txBox="true"/>
          <p:nvPr/>
        </p:nvSpPr>
        <p:spPr>
          <a:xfrm rot="0">
            <a:off x="1919383" y="735927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03</a:t>
            </a:r>
          </a:p>
        </p:txBody>
      </p:sp>
      <p:sp>
        <p:nvSpPr>
          <p:cNvPr name="TextBox 46" id="46"/>
          <p:cNvSpPr txBox="true"/>
          <p:nvPr/>
        </p:nvSpPr>
        <p:spPr>
          <a:xfrm rot="0">
            <a:off x="2775851" y="4271358"/>
            <a:ext cx="5653485"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Register and manage user accounts for teachers.</a:t>
            </a:r>
          </a:p>
        </p:txBody>
      </p:sp>
      <p:sp>
        <p:nvSpPr>
          <p:cNvPr name="TextBox 47" id="47"/>
          <p:cNvSpPr txBox="true"/>
          <p:nvPr/>
        </p:nvSpPr>
        <p:spPr>
          <a:xfrm rot="0">
            <a:off x="2807600" y="5809195"/>
            <a:ext cx="8704343"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All the students are organized by groups (each student in his group) in lists.</a:t>
            </a:r>
          </a:p>
        </p:txBody>
      </p:sp>
      <p:sp>
        <p:nvSpPr>
          <p:cNvPr name="TextBox 48" id="48"/>
          <p:cNvSpPr txBox="true"/>
          <p:nvPr/>
        </p:nvSpPr>
        <p:spPr>
          <a:xfrm rot="0">
            <a:off x="2871101" y="7351610"/>
            <a:ext cx="4459526"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Mark the attendance for each student.</a:t>
            </a:r>
          </a:p>
        </p:txBody>
      </p:sp>
      <p:sp>
        <p:nvSpPr>
          <p:cNvPr name="TextBox 49" id="49"/>
          <p:cNvSpPr txBox="true"/>
          <p:nvPr/>
        </p:nvSpPr>
        <p:spPr>
          <a:xfrm rot="0">
            <a:off x="2807600" y="8777372"/>
            <a:ext cx="6155055"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T</a:t>
            </a:r>
            <a:r>
              <a:rPr lang="en-US" sz="1899">
                <a:solidFill>
                  <a:srgbClr val="FFFFFF"/>
                </a:solidFill>
                <a:latin typeface="Canva Sans"/>
              </a:rPr>
              <a:t>he number of sessions that every student attended.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2340520" y="2098224"/>
            <a:ext cx="3420629" cy="6768303"/>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t="0" r="-22189"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p:nvPr/>
        </p:nvGrpSpPr>
        <p:grpSpPr>
          <a:xfrm rot="0">
            <a:off x="8495882" y="3113620"/>
            <a:ext cx="1042538" cy="47625"/>
            <a:chOff x="0" y="0"/>
            <a:chExt cx="274578" cy="12543"/>
          </a:xfrm>
        </p:grpSpPr>
        <p:sp>
          <p:nvSpPr>
            <p:cNvPr name="Freeform 27" id="2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28" id="2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8495882" y="2258709"/>
            <a:ext cx="8423420" cy="712296"/>
          </a:xfrm>
          <a:prstGeom prst="rect">
            <a:avLst/>
          </a:prstGeom>
        </p:spPr>
        <p:txBody>
          <a:bodyPr anchor="t" rtlCol="false" tIns="0" lIns="0" bIns="0" rIns="0">
            <a:spAutoFit/>
          </a:bodyPr>
          <a:lstStyle/>
          <a:p>
            <a:pPr algn="l">
              <a:lnSpc>
                <a:spcPts val="5219"/>
              </a:lnSpc>
            </a:pPr>
            <a:r>
              <a:rPr lang="en-US" sz="4460">
                <a:solidFill>
                  <a:srgbClr val="FFFFFF"/>
                </a:solidFill>
                <a:latin typeface="Poppins Bold"/>
              </a:rPr>
              <a:t>Non functional requirements</a:t>
            </a:r>
          </a:p>
        </p:txBody>
      </p:sp>
      <p:grpSp>
        <p:nvGrpSpPr>
          <p:cNvPr name="Group 30" id="30"/>
          <p:cNvGrpSpPr/>
          <p:nvPr/>
        </p:nvGrpSpPr>
        <p:grpSpPr>
          <a:xfrm rot="0">
            <a:off x="8466249" y="3631707"/>
            <a:ext cx="677751" cy="67775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33" id="33"/>
          <p:cNvSpPr txBox="true"/>
          <p:nvPr/>
        </p:nvSpPr>
        <p:spPr>
          <a:xfrm rot="0">
            <a:off x="8557070" y="380770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grpSp>
        <p:nvGrpSpPr>
          <p:cNvPr name="Group 34" id="34"/>
          <p:cNvGrpSpPr/>
          <p:nvPr/>
        </p:nvGrpSpPr>
        <p:grpSpPr>
          <a:xfrm rot="0">
            <a:off x="8495882" y="7389037"/>
            <a:ext cx="677751" cy="677751"/>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6" id="3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37" id="37"/>
          <p:cNvGrpSpPr/>
          <p:nvPr/>
        </p:nvGrpSpPr>
        <p:grpSpPr>
          <a:xfrm rot="0">
            <a:off x="8466249" y="4804625"/>
            <a:ext cx="677751" cy="677751"/>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39" id="3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40" id="40"/>
          <p:cNvSpPr txBox="true"/>
          <p:nvPr/>
        </p:nvSpPr>
        <p:spPr>
          <a:xfrm rot="0">
            <a:off x="8521041" y="495715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sp>
        <p:nvSpPr>
          <p:cNvPr name="TextBox 41" id="41"/>
          <p:cNvSpPr txBox="true"/>
          <p:nvPr/>
        </p:nvSpPr>
        <p:spPr>
          <a:xfrm rot="0">
            <a:off x="8586702" y="757329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04</a:t>
            </a:r>
          </a:p>
        </p:txBody>
      </p:sp>
      <p:grpSp>
        <p:nvGrpSpPr>
          <p:cNvPr name="Group 42" id="42"/>
          <p:cNvGrpSpPr/>
          <p:nvPr/>
        </p:nvGrpSpPr>
        <p:grpSpPr>
          <a:xfrm rot="0">
            <a:off x="8466249" y="6115900"/>
            <a:ext cx="677751" cy="677751"/>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44" id="4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45" id="45"/>
          <p:cNvSpPr txBox="true"/>
          <p:nvPr/>
        </p:nvSpPr>
        <p:spPr>
          <a:xfrm rot="0">
            <a:off x="8557070" y="631402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03</a:t>
            </a:r>
          </a:p>
        </p:txBody>
      </p:sp>
      <p:sp>
        <p:nvSpPr>
          <p:cNvPr name="TextBox 46" id="46"/>
          <p:cNvSpPr txBox="true"/>
          <p:nvPr/>
        </p:nvSpPr>
        <p:spPr>
          <a:xfrm rot="0">
            <a:off x="9322237" y="3781670"/>
            <a:ext cx="1854994"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High availability</a:t>
            </a:r>
          </a:p>
        </p:txBody>
      </p:sp>
      <p:sp>
        <p:nvSpPr>
          <p:cNvPr name="TextBox 47" id="47"/>
          <p:cNvSpPr txBox="true"/>
          <p:nvPr/>
        </p:nvSpPr>
        <p:spPr>
          <a:xfrm rot="0">
            <a:off x="9322237" y="4962842"/>
            <a:ext cx="2488962"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Smooth performance</a:t>
            </a:r>
          </a:p>
        </p:txBody>
      </p:sp>
      <p:sp>
        <p:nvSpPr>
          <p:cNvPr name="TextBox 48" id="48"/>
          <p:cNvSpPr txBox="true"/>
          <p:nvPr/>
        </p:nvSpPr>
        <p:spPr>
          <a:xfrm rot="0">
            <a:off x="9355138" y="6287989"/>
            <a:ext cx="1211580"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Scalability</a:t>
            </a:r>
          </a:p>
        </p:txBody>
      </p:sp>
      <p:sp>
        <p:nvSpPr>
          <p:cNvPr name="TextBox 49" id="49"/>
          <p:cNvSpPr txBox="true"/>
          <p:nvPr/>
        </p:nvSpPr>
        <p:spPr>
          <a:xfrm rot="0">
            <a:off x="9355138" y="7547255"/>
            <a:ext cx="2771140"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Reliability and accuracy</a:t>
            </a:r>
          </a:p>
        </p:txBody>
      </p:sp>
      <p:grpSp>
        <p:nvGrpSpPr>
          <p:cNvPr name="Group 50" id="50"/>
          <p:cNvGrpSpPr/>
          <p:nvPr/>
        </p:nvGrpSpPr>
        <p:grpSpPr>
          <a:xfrm rot="0">
            <a:off x="8466249" y="8562088"/>
            <a:ext cx="677751" cy="677751"/>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52" id="5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53" id="53"/>
          <p:cNvSpPr txBox="true"/>
          <p:nvPr/>
        </p:nvSpPr>
        <p:spPr>
          <a:xfrm rot="0">
            <a:off x="9355138" y="8727720"/>
            <a:ext cx="2646839"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User-friendly interface</a:t>
            </a:r>
          </a:p>
        </p:txBody>
      </p:sp>
      <p:sp>
        <p:nvSpPr>
          <p:cNvPr name="TextBox 54" id="54"/>
          <p:cNvSpPr txBox="true"/>
          <p:nvPr/>
        </p:nvSpPr>
        <p:spPr>
          <a:xfrm rot="0">
            <a:off x="8557070" y="873353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4112834" y="2790757"/>
            <a:ext cx="9517403" cy="6467543"/>
          </a:xfrm>
          <a:custGeom>
            <a:avLst/>
            <a:gdLst/>
            <a:ahLst/>
            <a:cxnLst/>
            <a:rect r="r" b="b" t="t" l="l"/>
            <a:pathLst>
              <a:path h="6467543" w="9517403">
                <a:moveTo>
                  <a:pt x="0" y="0"/>
                </a:moveTo>
                <a:lnTo>
                  <a:pt x="9517403" y="0"/>
                </a:lnTo>
                <a:lnTo>
                  <a:pt x="9517403" y="6467543"/>
                </a:lnTo>
                <a:lnTo>
                  <a:pt x="0" y="6467543"/>
                </a:lnTo>
                <a:lnTo>
                  <a:pt x="0" y="0"/>
                </a:lnTo>
                <a:close/>
              </a:path>
            </a:pathLst>
          </a:custGeom>
          <a:blipFill>
            <a:blip r:embed="rId2"/>
            <a:stretch>
              <a:fillRect l="0" t="0" r="0" b="0"/>
            </a:stretch>
          </a:blipFill>
        </p:spPr>
      </p:sp>
      <p:sp>
        <p:nvSpPr>
          <p:cNvPr name="TextBox 3" id="3"/>
          <p:cNvSpPr txBox="true"/>
          <p:nvPr/>
        </p:nvSpPr>
        <p:spPr>
          <a:xfrm rot="0">
            <a:off x="5736855" y="1466413"/>
            <a:ext cx="6814289" cy="713131"/>
          </a:xfrm>
          <a:prstGeom prst="rect">
            <a:avLst/>
          </a:prstGeom>
        </p:spPr>
        <p:txBody>
          <a:bodyPr anchor="t" rtlCol="false" tIns="0" lIns="0" bIns="0" rIns="0">
            <a:spAutoFit/>
          </a:bodyPr>
          <a:lstStyle/>
          <a:p>
            <a:pPr algn="l">
              <a:lnSpc>
                <a:spcPts val="5266"/>
              </a:lnSpc>
            </a:pPr>
            <a:r>
              <a:rPr lang="en-US" sz="4500">
                <a:solidFill>
                  <a:srgbClr val="FFFFFF"/>
                </a:solidFill>
                <a:latin typeface="Poppins Bold"/>
              </a:rPr>
              <a:t>Sequence diagram  </a:t>
            </a:r>
          </a:p>
        </p:txBody>
      </p:sp>
      <p:grpSp>
        <p:nvGrpSpPr>
          <p:cNvPr name="Group 4" id="4"/>
          <p:cNvGrpSpPr/>
          <p:nvPr/>
        </p:nvGrpSpPr>
        <p:grpSpPr>
          <a:xfrm rot="0">
            <a:off x="5736855" y="2179544"/>
            <a:ext cx="1042538" cy="47625"/>
            <a:chOff x="0" y="0"/>
            <a:chExt cx="274578" cy="12543"/>
          </a:xfrm>
        </p:grpSpPr>
        <p:sp>
          <p:nvSpPr>
            <p:cNvPr name="Freeform 5" id="5"/>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6" id="6"/>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293116" y="565634"/>
            <a:ext cx="397367" cy="28996"/>
            <a:chOff x="0" y="0"/>
            <a:chExt cx="128243" cy="9358"/>
          </a:xfrm>
        </p:grpSpPr>
        <p:sp>
          <p:nvSpPr>
            <p:cNvPr name="Freeform 8" id="8"/>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9" id="9"/>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7293116" y="657737"/>
            <a:ext cx="397367" cy="28996"/>
            <a:chOff x="0" y="0"/>
            <a:chExt cx="128243" cy="9358"/>
          </a:xfrm>
        </p:grpSpPr>
        <p:sp>
          <p:nvSpPr>
            <p:cNvPr name="Freeform 11" id="11"/>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12" id="12"/>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5" id="15"/>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6" id="16"/>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7" id="17"/>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8" id="18"/>
          <p:cNvGrpSpPr/>
          <p:nvPr/>
        </p:nvGrpSpPr>
        <p:grpSpPr>
          <a:xfrm rot="0">
            <a:off x="18153377" y="7727913"/>
            <a:ext cx="290192" cy="1530387"/>
            <a:chOff x="0" y="0"/>
            <a:chExt cx="294878" cy="1555103"/>
          </a:xfrm>
        </p:grpSpPr>
        <p:sp>
          <p:nvSpPr>
            <p:cNvPr name="Freeform 19" id="19"/>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20" id="20"/>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0" y="9258300"/>
            <a:ext cx="13154289" cy="1028700"/>
            <a:chOff x="0" y="0"/>
            <a:chExt cx="3464504" cy="270933"/>
          </a:xfrm>
        </p:grpSpPr>
        <p:sp>
          <p:nvSpPr>
            <p:cNvPr name="Freeform 22" id="22"/>
            <p:cNvSpPr/>
            <p:nvPr/>
          </p:nvSpPr>
          <p:spPr>
            <a:xfrm flipH="false" flipV="false" rot="0">
              <a:off x="0" y="0"/>
              <a:ext cx="3464504" cy="270933"/>
            </a:xfrm>
            <a:custGeom>
              <a:avLst/>
              <a:gdLst/>
              <a:ahLst/>
              <a:cxnLst/>
              <a:rect r="r" b="b" t="t" l="l"/>
              <a:pathLst>
                <a:path h="270933" w="3464504">
                  <a:moveTo>
                    <a:pt x="0" y="0"/>
                  </a:moveTo>
                  <a:lnTo>
                    <a:pt x="3464504" y="0"/>
                  </a:lnTo>
                  <a:lnTo>
                    <a:pt x="3464504" y="270933"/>
                  </a:lnTo>
                  <a:lnTo>
                    <a:pt x="0" y="270933"/>
                  </a:lnTo>
                  <a:close/>
                </a:path>
              </a:pathLst>
            </a:custGeom>
            <a:gradFill rotWithShape="true">
              <a:gsLst>
                <a:gs pos="0">
                  <a:srgbClr val="FF00E6">
                    <a:alpha val="100000"/>
                  </a:srgbClr>
                </a:gs>
                <a:gs pos="100000">
                  <a:srgbClr val="60057F">
                    <a:alpha val="100000"/>
                  </a:srgbClr>
                </a:gs>
              </a:gsLst>
              <a:lin ang="2700000"/>
            </a:gradFill>
          </p:spPr>
        </p:sp>
        <p:sp>
          <p:nvSpPr>
            <p:cNvPr name="TextBox 23" id="23"/>
            <p:cNvSpPr txBox="true"/>
            <p:nvPr/>
          </p:nvSpPr>
          <p:spPr>
            <a:xfrm>
              <a:off x="0" y="-38100"/>
              <a:ext cx="3464504" cy="30903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600442" y="1499689"/>
            <a:ext cx="15087117" cy="8486503"/>
          </a:xfrm>
          <a:prstGeom prst="rect">
            <a:avLst/>
          </a:prstGeom>
        </p:spPr>
      </p:pic>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657737"/>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1" id="11"/>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2" id="12"/>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3" id="13"/>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sp>
        <p:nvSpPr>
          <p:cNvPr name="TextBox 14" id="14"/>
          <p:cNvSpPr txBox="true"/>
          <p:nvPr/>
        </p:nvSpPr>
        <p:spPr>
          <a:xfrm rot="0">
            <a:off x="1988679" y="389535"/>
            <a:ext cx="4857337" cy="731708"/>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System design</a:t>
            </a:r>
          </a:p>
        </p:txBody>
      </p:sp>
      <p:grpSp>
        <p:nvGrpSpPr>
          <p:cNvPr name="Group 15" id="15"/>
          <p:cNvGrpSpPr/>
          <p:nvPr/>
        </p:nvGrpSpPr>
        <p:grpSpPr>
          <a:xfrm rot="0">
            <a:off x="1988679" y="1121242"/>
            <a:ext cx="1142285" cy="92542"/>
            <a:chOff x="0" y="0"/>
            <a:chExt cx="300849" cy="24373"/>
          </a:xfrm>
        </p:grpSpPr>
        <p:sp>
          <p:nvSpPr>
            <p:cNvPr name="Freeform 16" id="16"/>
            <p:cNvSpPr/>
            <p:nvPr/>
          </p:nvSpPr>
          <p:spPr>
            <a:xfrm flipH="false" flipV="false" rot="0">
              <a:off x="0" y="0"/>
              <a:ext cx="300849" cy="24373"/>
            </a:xfrm>
            <a:custGeom>
              <a:avLst/>
              <a:gdLst/>
              <a:ahLst/>
              <a:cxnLst/>
              <a:rect r="r" b="b" t="t" l="l"/>
              <a:pathLst>
                <a:path h="24373" w="300849">
                  <a:moveTo>
                    <a:pt x="12187" y="0"/>
                  </a:moveTo>
                  <a:lnTo>
                    <a:pt x="288662" y="0"/>
                  </a:lnTo>
                  <a:cubicBezTo>
                    <a:pt x="295393" y="0"/>
                    <a:pt x="300849" y="5456"/>
                    <a:pt x="300849" y="12187"/>
                  </a:cubicBezTo>
                  <a:lnTo>
                    <a:pt x="300849" y="12187"/>
                  </a:lnTo>
                  <a:cubicBezTo>
                    <a:pt x="300849" y="18917"/>
                    <a:pt x="295393" y="24373"/>
                    <a:pt x="288662" y="24373"/>
                  </a:cubicBezTo>
                  <a:lnTo>
                    <a:pt x="12187" y="24373"/>
                  </a:lnTo>
                  <a:cubicBezTo>
                    <a:pt x="5456" y="24373"/>
                    <a:pt x="0" y="18917"/>
                    <a:pt x="0" y="12187"/>
                  </a:cubicBezTo>
                  <a:lnTo>
                    <a:pt x="0" y="12187"/>
                  </a:lnTo>
                  <a:cubicBezTo>
                    <a:pt x="0" y="5456"/>
                    <a:pt x="5456" y="0"/>
                    <a:pt x="12187" y="0"/>
                  </a:cubicBezTo>
                  <a:close/>
                </a:path>
              </a:pathLst>
            </a:custGeom>
            <a:gradFill rotWithShape="true">
              <a:gsLst>
                <a:gs pos="0">
                  <a:srgbClr val="FF00E6">
                    <a:alpha val="100000"/>
                  </a:srgbClr>
                </a:gs>
                <a:gs pos="100000">
                  <a:srgbClr val="60057F">
                    <a:alpha val="100000"/>
                  </a:srgbClr>
                </a:gs>
              </a:gsLst>
              <a:lin ang="2700000"/>
            </a:gradFill>
          </p:spPr>
        </p:sp>
        <p:sp>
          <p:nvSpPr>
            <p:cNvPr name="TextBox 17" id="17"/>
            <p:cNvSpPr txBox="true"/>
            <p:nvPr/>
          </p:nvSpPr>
          <p:spPr>
            <a:xfrm>
              <a:off x="0" y="-38100"/>
              <a:ext cx="300849" cy="62473"/>
            </a:xfrm>
            <a:prstGeom prst="rect">
              <a:avLst/>
            </a:prstGeom>
          </p:spPr>
          <p:txBody>
            <a:bodyPr anchor="ctr" rtlCol="false" tIns="50800" lIns="50800" bIns="50800" rIns="50800"/>
            <a:lstStyle/>
            <a:p>
              <a:pPr algn="ctr">
                <a:lnSpc>
                  <a:spcPts val="2659"/>
                </a:lnSpc>
              </a:pP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542520" y="3197687"/>
            <a:ext cx="2746731" cy="5434879"/>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92259" t="-79344" r="-93316" b="-114096"/>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5740062" y="1654434"/>
            <a:ext cx="2746731" cy="5434879"/>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88444" t="-83237" r="-91900" b="-104828"/>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a:grpSpLocks noChangeAspect="true"/>
          </p:cNvGrpSpPr>
          <p:nvPr/>
        </p:nvGrpSpPr>
        <p:grpSpPr>
          <a:xfrm rot="0">
            <a:off x="10174327" y="3197687"/>
            <a:ext cx="2746731" cy="5434879"/>
            <a:chOff x="0" y="0"/>
            <a:chExt cx="2620010" cy="5184140"/>
          </a:xfrm>
        </p:grpSpPr>
        <p:sp>
          <p:nvSpPr>
            <p:cNvPr name="Freeform 37" id="3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8" id="3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81456" t="-71232" r="-80590" b="-98032"/>
              </a:stretch>
            </a:blipFill>
          </p:spPr>
        </p:sp>
        <p:sp>
          <p:nvSpPr>
            <p:cNvPr name="Freeform 39" id="3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0" id="4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1" id="4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2" id="4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3" id="4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4" id="4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5" id="4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6" id="46"/>
          <p:cNvGrpSpPr>
            <a:grpSpLocks noChangeAspect="true"/>
          </p:cNvGrpSpPr>
          <p:nvPr/>
        </p:nvGrpSpPr>
        <p:grpSpPr>
          <a:xfrm rot="0">
            <a:off x="13993990" y="1654434"/>
            <a:ext cx="2746731" cy="5434879"/>
            <a:chOff x="0" y="0"/>
            <a:chExt cx="2620010" cy="5184140"/>
          </a:xfrm>
        </p:grpSpPr>
        <p:sp>
          <p:nvSpPr>
            <p:cNvPr name="Freeform 47" id="4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8" id="4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78545" t="-70423" r="-78429" b="-93629"/>
              </a:stretch>
            </a:blipFill>
          </p:spPr>
        </p:sp>
        <p:sp>
          <p:nvSpPr>
            <p:cNvPr name="Freeform 49" id="4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50" id="5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1" id="5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2" id="5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3" id="5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4" id="5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5" id="5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56" id="56"/>
          <p:cNvSpPr txBox="true"/>
          <p:nvPr/>
        </p:nvSpPr>
        <p:spPr>
          <a:xfrm rot="0">
            <a:off x="2046130" y="2366740"/>
            <a:ext cx="1739510" cy="368151"/>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Poppins Bold"/>
              </a:rPr>
              <a:t>Portfolio 01</a:t>
            </a:r>
          </a:p>
        </p:txBody>
      </p:sp>
      <p:sp>
        <p:nvSpPr>
          <p:cNvPr name="TextBox 57" id="57"/>
          <p:cNvSpPr txBox="true"/>
          <p:nvPr/>
        </p:nvSpPr>
        <p:spPr>
          <a:xfrm rot="0">
            <a:off x="6362034" y="7510500"/>
            <a:ext cx="1739510" cy="368151"/>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Poppins Bold"/>
              </a:rPr>
              <a:t>Portfolio 02</a:t>
            </a:r>
          </a:p>
        </p:txBody>
      </p:sp>
      <p:sp>
        <p:nvSpPr>
          <p:cNvPr name="TextBox 58" id="58"/>
          <p:cNvSpPr txBox="true"/>
          <p:nvPr/>
        </p:nvSpPr>
        <p:spPr>
          <a:xfrm rot="0">
            <a:off x="14385046" y="8124955"/>
            <a:ext cx="1739510" cy="368151"/>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Poppins Bold"/>
              </a:rPr>
              <a:t>Portfolio 04</a:t>
            </a:r>
          </a:p>
        </p:txBody>
      </p:sp>
      <p:sp>
        <p:nvSpPr>
          <p:cNvPr name="TextBox 59" id="59"/>
          <p:cNvSpPr txBox="true"/>
          <p:nvPr/>
        </p:nvSpPr>
        <p:spPr>
          <a:xfrm rot="0">
            <a:off x="10392340" y="2366740"/>
            <a:ext cx="1739510" cy="368151"/>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Poppins Bold"/>
              </a:rPr>
              <a:t>Portfolio 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53377" y="7727913"/>
            <a:ext cx="290192" cy="1530387"/>
            <a:chOff x="0" y="0"/>
            <a:chExt cx="294878" cy="1555103"/>
          </a:xfrm>
        </p:grpSpPr>
        <p:sp>
          <p:nvSpPr>
            <p:cNvPr name="Freeform 9" id="9"/>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0" id="10"/>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7922056" cy="5143500"/>
            <a:chOff x="0" y="0"/>
            <a:chExt cx="2086467" cy="1354667"/>
          </a:xfrm>
        </p:grpSpPr>
        <p:sp>
          <p:nvSpPr>
            <p:cNvPr name="Freeform 12" id="12"/>
            <p:cNvSpPr/>
            <p:nvPr/>
          </p:nvSpPr>
          <p:spPr>
            <a:xfrm flipH="false" flipV="false" rot="0">
              <a:off x="0" y="0"/>
              <a:ext cx="2086467" cy="1354667"/>
            </a:xfrm>
            <a:custGeom>
              <a:avLst/>
              <a:gdLst/>
              <a:ahLst/>
              <a:cxnLst/>
              <a:rect r="r" b="b" t="t" l="l"/>
              <a:pathLst>
                <a:path h="1354667" w="2086467">
                  <a:moveTo>
                    <a:pt x="0" y="0"/>
                  </a:moveTo>
                  <a:lnTo>
                    <a:pt x="2086467" y="0"/>
                  </a:lnTo>
                  <a:lnTo>
                    <a:pt x="2086467" y="1354667"/>
                  </a:lnTo>
                  <a:lnTo>
                    <a:pt x="0" y="1354667"/>
                  </a:lnTo>
                  <a:close/>
                </a:path>
              </a:pathLst>
            </a:custGeom>
            <a:gradFill rotWithShape="true">
              <a:gsLst>
                <a:gs pos="0">
                  <a:srgbClr val="FF00E6">
                    <a:alpha val="100000"/>
                  </a:srgbClr>
                </a:gs>
                <a:gs pos="100000">
                  <a:srgbClr val="60057F">
                    <a:alpha val="100000"/>
                  </a:srgbClr>
                </a:gs>
              </a:gsLst>
              <a:lin ang="2700000"/>
            </a:gradFill>
          </p:spPr>
        </p:sp>
        <p:sp>
          <p:nvSpPr>
            <p:cNvPr name="TextBox 13" id="13"/>
            <p:cNvSpPr txBox="true"/>
            <p:nvPr/>
          </p:nvSpPr>
          <p:spPr>
            <a:xfrm>
              <a:off x="0" y="-38100"/>
              <a:ext cx="2086467" cy="1392767"/>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1218182" y="1752839"/>
            <a:ext cx="3427209" cy="6781322"/>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835" t="0" r="-58835"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2495135" y="1752839"/>
            <a:ext cx="3427209" cy="6781322"/>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142858" t="0" r="-142858"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4" id="34"/>
          <p:cNvGrpSpPr>
            <a:grpSpLocks noChangeAspect="true"/>
          </p:cNvGrpSpPr>
          <p:nvPr/>
        </p:nvGrpSpPr>
        <p:grpSpPr>
          <a:xfrm rot="0">
            <a:off x="6208451" y="2895839"/>
            <a:ext cx="3427209" cy="6781322"/>
            <a:chOff x="0" y="0"/>
            <a:chExt cx="2620010" cy="5184140"/>
          </a:xfrm>
        </p:grpSpPr>
        <p:sp>
          <p:nvSpPr>
            <p:cNvPr name="Freeform 35" id="3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6" id="3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0878" t="0" r="-220878" b="0"/>
              </a:stretch>
            </a:blipFill>
          </p:spPr>
        </p:sp>
        <p:sp>
          <p:nvSpPr>
            <p:cNvPr name="Freeform 37" id="3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8" id="3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9" id="3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0" id="4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1" id="4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2" id="4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3" id="4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Freeform 44" id="44"/>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5" id="45"/>
          <p:cNvGrpSpPr/>
          <p:nvPr/>
        </p:nvGrpSpPr>
        <p:grpSpPr>
          <a:xfrm rot="0">
            <a:off x="11083505" y="3494310"/>
            <a:ext cx="1042538" cy="47625"/>
            <a:chOff x="0" y="0"/>
            <a:chExt cx="274578" cy="12543"/>
          </a:xfrm>
        </p:grpSpPr>
        <p:sp>
          <p:nvSpPr>
            <p:cNvPr name="Freeform 46" id="46"/>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47" id="47"/>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1083505" y="4288065"/>
            <a:ext cx="677751" cy="677751"/>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50" id="50"/>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1" id="51"/>
          <p:cNvGrpSpPr/>
          <p:nvPr/>
        </p:nvGrpSpPr>
        <p:grpSpPr>
          <a:xfrm rot="0">
            <a:off x="11083505" y="5708765"/>
            <a:ext cx="677751" cy="677751"/>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53" id="53"/>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4" id="54"/>
          <p:cNvGrpSpPr/>
          <p:nvPr/>
        </p:nvGrpSpPr>
        <p:grpSpPr>
          <a:xfrm rot="0">
            <a:off x="11083505" y="7129466"/>
            <a:ext cx="677751" cy="677751"/>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56" id="5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7" id="57"/>
          <p:cNvGrpSpPr/>
          <p:nvPr/>
        </p:nvGrpSpPr>
        <p:grpSpPr>
          <a:xfrm rot="0">
            <a:off x="11083505" y="8245367"/>
            <a:ext cx="677751" cy="677751"/>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00E6">
                    <a:alpha val="100000"/>
                  </a:srgbClr>
                </a:gs>
                <a:gs pos="100000">
                  <a:srgbClr val="60057F">
                    <a:alpha val="100000"/>
                  </a:srgbClr>
                </a:gs>
              </a:gsLst>
              <a:lin ang="2700000"/>
            </a:gradFill>
          </p:spPr>
        </p:sp>
        <p:sp>
          <p:nvSpPr>
            <p:cNvPr name="TextBox 59" id="5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60" id="60"/>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61" id="61"/>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62" id="62"/>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63" id="63"/>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sp>
        <p:nvSpPr>
          <p:cNvPr name="TextBox 64" id="64"/>
          <p:cNvSpPr txBox="true"/>
          <p:nvPr/>
        </p:nvSpPr>
        <p:spPr>
          <a:xfrm rot="0">
            <a:off x="11083505" y="1991399"/>
            <a:ext cx="4857337" cy="1408027"/>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Used Technologies</a:t>
            </a:r>
          </a:p>
        </p:txBody>
      </p:sp>
      <p:sp>
        <p:nvSpPr>
          <p:cNvPr name="TextBox 65" id="65"/>
          <p:cNvSpPr txBox="true"/>
          <p:nvPr/>
        </p:nvSpPr>
        <p:spPr>
          <a:xfrm rot="0">
            <a:off x="11898530" y="5910413"/>
            <a:ext cx="4221864" cy="323215"/>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rPr>
              <a:t>Flutter</a:t>
            </a:r>
          </a:p>
        </p:txBody>
      </p:sp>
      <p:sp>
        <p:nvSpPr>
          <p:cNvPr name="TextBox 66" id="66"/>
          <p:cNvSpPr txBox="true"/>
          <p:nvPr/>
        </p:nvSpPr>
        <p:spPr>
          <a:xfrm rot="0">
            <a:off x="11174326" y="4464063"/>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sp>
        <p:nvSpPr>
          <p:cNvPr name="TextBox 67" id="67"/>
          <p:cNvSpPr txBox="true"/>
          <p:nvPr/>
        </p:nvSpPr>
        <p:spPr>
          <a:xfrm rot="0">
            <a:off x="11898530" y="8411839"/>
            <a:ext cx="4221864" cy="323215"/>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rPr>
              <a:t>Android studio </a:t>
            </a:r>
          </a:p>
        </p:txBody>
      </p:sp>
      <p:sp>
        <p:nvSpPr>
          <p:cNvPr name="TextBox 68" id="68"/>
          <p:cNvSpPr txBox="true"/>
          <p:nvPr/>
        </p:nvSpPr>
        <p:spPr>
          <a:xfrm rot="0">
            <a:off x="11174326" y="5884763"/>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sp>
        <p:nvSpPr>
          <p:cNvPr name="TextBox 69" id="69"/>
          <p:cNvSpPr txBox="true"/>
          <p:nvPr/>
        </p:nvSpPr>
        <p:spPr>
          <a:xfrm rot="0">
            <a:off x="11898530" y="4497268"/>
            <a:ext cx="4221864" cy="323215"/>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rPr>
              <a:t>Figma </a:t>
            </a:r>
          </a:p>
        </p:txBody>
      </p:sp>
      <p:sp>
        <p:nvSpPr>
          <p:cNvPr name="TextBox 70" id="70"/>
          <p:cNvSpPr txBox="true"/>
          <p:nvPr/>
        </p:nvSpPr>
        <p:spPr>
          <a:xfrm rot="0">
            <a:off x="11174326" y="730546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03</a:t>
            </a:r>
          </a:p>
        </p:txBody>
      </p:sp>
      <p:sp>
        <p:nvSpPr>
          <p:cNvPr name="TextBox 71" id="71"/>
          <p:cNvSpPr txBox="true"/>
          <p:nvPr/>
        </p:nvSpPr>
        <p:spPr>
          <a:xfrm rot="0">
            <a:off x="11898530" y="7279429"/>
            <a:ext cx="4221864" cy="323215"/>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rPr>
              <a:t>firebase</a:t>
            </a:r>
          </a:p>
        </p:txBody>
      </p:sp>
      <p:sp>
        <p:nvSpPr>
          <p:cNvPr name="TextBox 72" id="72"/>
          <p:cNvSpPr txBox="true"/>
          <p:nvPr/>
        </p:nvSpPr>
        <p:spPr>
          <a:xfrm rot="0">
            <a:off x="11174326" y="842136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0727">
                <a:alpha val="100000"/>
              </a:srgbClr>
            </a:gs>
            <a:gs pos="100000">
              <a:srgbClr val="0C082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00E6">
                    <a:alpha val="100000"/>
                  </a:srgbClr>
                </a:gs>
                <a:gs pos="100000">
                  <a:srgbClr val="60057F">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8153377" y="7727913"/>
            <a:ext cx="290192" cy="1530387"/>
            <a:chOff x="0" y="0"/>
            <a:chExt cx="294878" cy="1555103"/>
          </a:xfrm>
        </p:grpSpPr>
        <p:sp>
          <p:nvSpPr>
            <p:cNvPr name="Freeform 10" id="10"/>
            <p:cNvSpPr/>
            <p:nvPr/>
          </p:nvSpPr>
          <p:spPr>
            <a:xfrm flipH="false" flipV="false" rot="0">
              <a:off x="0" y="0"/>
              <a:ext cx="294878" cy="1555103"/>
            </a:xfrm>
            <a:custGeom>
              <a:avLst/>
              <a:gdLst/>
              <a:ahLst/>
              <a:cxnLst/>
              <a:rect r="r" b="b" t="t" l="l"/>
              <a:pathLst>
                <a:path h="1555103" w="294878">
                  <a:moveTo>
                    <a:pt x="147439" y="0"/>
                  </a:moveTo>
                  <a:lnTo>
                    <a:pt x="147439" y="0"/>
                  </a:lnTo>
                  <a:cubicBezTo>
                    <a:pt x="228868" y="0"/>
                    <a:pt x="294878" y="66011"/>
                    <a:pt x="294878" y="147439"/>
                  </a:cubicBezTo>
                  <a:lnTo>
                    <a:pt x="294878" y="1407663"/>
                  </a:lnTo>
                  <a:cubicBezTo>
                    <a:pt x="294878" y="1446767"/>
                    <a:pt x="279345" y="1484268"/>
                    <a:pt x="251694" y="1511919"/>
                  </a:cubicBezTo>
                  <a:cubicBezTo>
                    <a:pt x="224044" y="1539569"/>
                    <a:pt x="186542" y="1555103"/>
                    <a:pt x="147439" y="1555103"/>
                  </a:cubicBezTo>
                  <a:lnTo>
                    <a:pt x="147439" y="1555103"/>
                  </a:lnTo>
                  <a:cubicBezTo>
                    <a:pt x="108336" y="1555103"/>
                    <a:pt x="70834" y="1539569"/>
                    <a:pt x="43184" y="1511919"/>
                  </a:cubicBezTo>
                  <a:cubicBezTo>
                    <a:pt x="15534" y="1484268"/>
                    <a:pt x="0" y="1446767"/>
                    <a:pt x="0" y="1407663"/>
                  </a:cubicBezTo>
                  <a:lnTo>
                    <a:pt x="0" y="147439"/>
                  </a:lnTo>
                  <a:cubicBezTo>
                    <a:pt x="0" y="108336"/>
                    <a:pt x="15534" y="70834"/>
                    <a:pt x="43184" y="43184"/>
                  </a:cubicBezTo>
                  <a:cubicBezTo>
                    <a:pt x="70834" y="15534"/>
                    <a:pt x="108336" y="0"/>
                    <a:pt x="147439" y="0"/>
                  </a:cubicBezTo>
                  <a:close/>
                </a:path>
              </a:pathLst>
            </a:custGeom>
            <a:gradFill rotWithShape="true">
              <a:gsLst>
                <a:gs pos="0">
                  <a:srgbClr val="FF00E6">
                    <a:alpha val="100000"/>
                  </a:srgbClr>
                </a:gs>
                <a:gs pos="100000">
                  <a:srgbClr val="60057F">
                    <a:alpha val="100000"/>
                  </a:srgbClr>
                </a:gs>
              </a:gsLst>
              <a:lin ang="2700000"/>
            </a:gradFill>
          </p:spPr>
        </p:sp>
        <p:sp>
          <p:nvSpPr>
            <p:cNvPr name="TextBox 11" id="11"/>
            <p:cNvSpPr txBox="true"/>
            <p:nvPr/>
          </p:nvSpPr>
          <p:spPr>
            <a:xfrm>
              <a:off x="0" y="-38100"/>
              <a:ext cx="294878" cy="159320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rPr>
              <a:t>Home</a:t>
            </a:r>
          </a:p>
        </p:txBody>
      </p:sp>
      <p:grpSp>
        <p:nvGrpSpPr>
          <p:cNvPr name="Group 16" id="16"/>
          <p:cNvGrpSpPr>
            <a:grpSpLocks noChangeAspect="true"/>
          </p:cNvGrpSpPr>
          <p:nvPr/>
        </p:nvGrpSpPr>
        <p:grpSpPr>
          <a:xfrm rot="0">
            <a:off x="1647788" y="1651929"/>
            <a:ext cx="4816747" cy="9530762"/>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167493" t="0" r="-167493"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6" id="26"/>
          <p:cNvGrpSpPr>
            <a:grpSpLocks noChangeAspect="true"/>
          </p:cNvGrpSpPr>
          <p:nvPr/>
        </p:nvGrpSpPr>
        <p:grpSpPr>
          <a:xfrm rot="0">
            <a:off x="4884319" y="2788798"/>
            <a:ext cx="3321504" cy="6572166"/>
            <a:chOff x="0" y="0"/>
            <a:chExt cx="2620010" cy="5184140"/>
          </a:xfrm>
        </p:grpSpPr>
        <p:sp>
          <p:nvSpPr>
            <p:cNvPr name="Freeform 27" id="2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8" id="2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167493" t="0" r="-167493" b="0"/>
              </a:stretch>
            </a:blipFill>
          </p:spPr>
        </p:sp>
        <p:sp>
          <p:nvSpPr>
            <p:cNvPr name="Freeform 29" id="2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0" id="3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1" id="3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4" id="3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5" id="3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6" id="36"/>
          <p:cNvGrpSpPr/>
          <p:nvPr/>
        </p:nvGrpSpPr>
        <p:grpSpPr>
          <a:xfrm rot="0">
            <a:off x="10358473" y="3456536"/>
            <a:ext cx="1042538" cy="47625"/>
            <a:chOff x="0" y="0"/>
            <a:chExt cx="274578" cy="12543"/>
          </a:xfrm>
        </p:grpSpPr>
        <p:sp>
          <p:nvSpPr>
            <p:cNvPr name="Freeform 37" id="37"/>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gradFill rotWithShape="true">
              <a:gsLst>
                <a:gs pos="0">
                  <a:srgbClr val="FF00E6">
                    <a:alpha val="100000"/>
                  </a:srgbClr>
                </a:gs>
                <a:gs pos="100000">
                  <a:srgbClr val="60057F">
                    <a:alpha val="100000"/>
                  </a:srgbClr>
                </a:gs>
              </a:gsLst>
              <a:lin ang="2700000"/>
            </a:gradFill>
          </p:spPr>
        </p:sp>
        <p:sp>
          <p:nvSpPr>
            <p:cNvPr name="TextBox 38" id="38"/>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0358473" y="2403910"/>
            <a:ext cx="4857337" cy="731752"/>
          </a:xfrm>
          <a:prstGeom prst="rect">
            <a:avLst/>
          </a:prstGeom>
        </p:spPr>
        <p:txBody>
          <a:bodyPr anchor="t" rtlCol="false" tIns="0" lIns="0" bIns="0" rIns="0">
            <a:spAutoFit/>
          </a:bodyPr>
          <a:lstStyle/>
          <a:p>
            <a:pPr algn="l">
              <a:lnSpc>
                <a:spcPts val="5336"/>
              </a:lnSpc>
            </a:pPr>
            <a:r>
              <a:rPr lang="en-US" sz="4560">
                <a:solidFill>
                  <a:srgbClr val="FFFFFF"/>
                </a:solidFill>
                <a:latin typeface="Poppins Bold"/>
              </a:rPr>
              <a:t>Figma </a:t>
            </a:r>
          </a:p>
        </p:txBody>
      </p:sp>
      <p:pic>
        <p:nvPicPr>
          <p:cNvPr name="Picture 40" id="40"/>
          <p:cNvPicPr>
            <a:picLocks noChangeAspect="true"/>
          </p:cNvPicPr>
          <p:nvPr/>
        </p:nvPicPr>
        <p:blipFill>
          <a:blip r:embed="rId5"/>
          <a:stretch>
            <a:fillRect/>
          </a:stretch>
        </p:blipFill>
        <p:spPr>
          <a:xfrm rot="0">
            <a:off x="14499563" y="3298873"/>
            <a:ext cx="1891960" cy="1891960"/>
          </a:xfrm>
          <a:prstGeom prst="rect">
            <a:avLst/>
          </a:prstGeom>
        </p:spPr>
      </p:pic>
      <p:sp>
        <p:nvSpPr>
          <p:cNvPr name="TextBox 41" id="41"/>
          <p:cNvSpPr txBox="true"/>
          <p:nvPr/>
        </p:nvSpPr>
        <p:spPr>
          <a:xfrm rot="0">
            <a:off x="10802331" y="5633105"/>
            <a:ext cx="5260555" cy="19900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rPr>
              <a:t>Figma provides a collaborative design platform that allows designers to create and edit mobile application designs collectively and effectively. Design and development teams can work together to improve designs and iterate on them easily using Figma.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DAGHdHEhoFg</dc:identifier>
  <dcterms:modified xsi:type="dcterms:W3CDTF">2011-08-01T06:04:30Z</dcterms:modified>
  <cp:revision>1</cp:revision>
  <dc:title>Purple Pink Gradient Mobile Application Presentation</dc:title>
</cp:coreProperties>
</file>