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7" r:id="rId6"/>
    <p:sldId id="258" r:id="rId7"/>
    <p:sldId id="271" r:id="rId8"/>
    <p:sldId id="269" r:id="rId9"/>
    <p:sldId id="268" r:id="rId10"/>
    <p:sldId id="270" r:id="rId11"/>
    <p:sldId id="272" r:id="rId12"/>
    <p:sldId id="265" r:id="rId13"/>
    <p:sldId id="266" r:id="rId14"/>
    <p:sldId id="274" r:id="rId15"/>
    <p:sldId id="273" r:id="rId16"/>
    <p:sldId id="257" r:id="rId17"/>
    <p:sldId id="27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AB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B116B-8E3B-A145-EDBF-101C297DC1D7}" v="4" dt="2021-06-10T16:12:06.280"/>
    <p1510:client id="{677D23EC-F660-440D-94AB-DD81DC17505F}" v="261" dt="2021-06-10T16:40:37.915"/>
    <p1510:client id="{F56B5DFF-6E2B-50D2-2311-CFD90D72CAF2}" v="1542" vWet="1543" dt="2021-06-10T16:36:2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D7E35-E2AE-4FC8-90CA-7B4B25075C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F791013-5C07-4ECD-B33B-0A34FB7564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Division of work</a:t>
          </a:r>
          <a:endParaRPr lang="de-AT" b="1"/>
        </a:p>
      </dgm:t>
    </dgm:pt>
    <dgm:pt modelId="{F7E0E735-7F66-411B-8A0C-4280A863EFCB}" type="parTrans" cxnId="{6D3E9C5F-3148-4C6C-9F08-F0436DF758F0}">
      <dgm:prSet/>
      <dgm:spPr/>
      <dgm:t>
        <a:bodyPr/>
        <a:lstStyle/>
        <a:p>
          <a:endParaRPr lang="en-US"/>
        </a:p>
      </dgm:t>
    </dgm:pt>
    <dgm:pt modelId="{D9E8C11D-2397-4F4C-ADDB-CF08D0DDF67A}" type="sibTrans" cxnId="{6D3E9C5F-3148-4C6C-9F08-F0436DF758F0}">
      <dgm:prSet/>
      <dgm:spPr/>
      <dgm:t>
        <a:bodyPr/>
        <a:lstStyle/>
        <a:p>
          <a:endParaRPr lang="en-US"/>
        </a:p>
      </dgm:t>
    </dgm:pt>
    <dgm:pt modelId="{900BB521-27E7-45C6-B01B-241B0A09174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AT" b="1">
              <a:latin typeface="Tw Cen MT" panose="020B0602020104020603"/>
            </a:rPr>
            <a:t>Lockdown</a:t>
          </a:r>
          <a:endParaRPr lang="de-AT" b="1"/>
        </a:p>
      </dgm:t>
    </dgm:pt>
    <dgm:pt modelId="{4E6019BC-9F3C-4A47-934E-CD2CAF6C63CA}" type="parTrans" cxnId="{AC09D6E8-B695-4D6D-9E29-364358CDEB44}">
      <dgm:prSet/>
      <dgm:spPr/>
      <dgm:t>
        <a:bodyPr/>
        <a:lstStyle/>
        <a:p>
          <a:endParaRPr lang="en-US"/>
        </a:p>
      </dgm:t>
    </dgm:pt>
    <dgm:pt modelId="{2CDBBBA5-FA7B-4403-9E93-C85C31E835C3}" type="sibTrans" cxnId="{AC09D6E8-B695-4D6D-9E29-364358CDEB44}">
      <dgm:prSet/>
      <dgm:spPr/>
      <dgm:t>
        <a:bodyPr/>
        <a:lstStyle/>
        <a:p>
          <a:endParaRPr lang="en-US"/>
        </a:p>
      </dgm:t>
    </dgm:pt>
    <dgm:pt modelId="{78B0BDDC-6DBC-46B8-88DF-32E9F00FA5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AT" b="1" dirty="0">
              <a:latin typeface="Tw Cen MT" panose="020B0602020104020603"/>
            </a:rPr>
            <a:t>Web App</a:t>
          </a:r>
          <a:endParaRPr lang="de-AT" b="1" dirty="0"/>
        </a:p>
      </dgm:t>
    </dgm:pt>
    <dgm:pt modelId="{B97CCD07-D390-4FA0-90CF-580A14E22D35}" type="parTrans" cxnId="{C5778793-290E-4524-93FA-7E3EF76D3F07}">
      <dgm:prSet/>
      <dgm:spPr/>
      <dgm:t>
        <a:bodyPr/>
        <a:lstStyle/>
        <a:p>
          <a:endParaRPr lang="en-US"/>
        </a:p>
      </dgm:t>
    </dgm:pt>
    <dgm:pt modelId="{C1EE0AD8-43F0-4E8F-AE85-D9C8AB3536A6}" type="sibTrans" cxnId="{C5778793-290E-4524-93FA-7E3EF76D3F07}">
      <dgm:prSet/>
      <dgm:spPr/>
      <dgm:t>
        <a:bodyPr/>
        <a:lstStyle/>
        <a:p>
          <a:endParaRPr lang="en-US"/>
        </a:p>
      </dgm:t>
    </dgm:pt>
    <dgm:pt modelId="{0C938304-715E-4F31-B3A5-2C5C87861BA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w Cen MT" panose="020B0602020104020603"/>
            </a:rPr>
            <a:t>Missing </a:t>
          </a:r>
          <a:r>
            <a:rPr lang="de-AT" b="1">
              <a:latin typeface="Tw Cen MT" panose="020B0602020104020603"/>
            </a:rPr>
            <a:t>Manpower</a:t>
          </a:r>
        </a:p>
      </dgm:t>
    </dgm:pt>
    <dgm:pt modelId="{CAE70C0E-046A-471C-AFB6-793AB856C643}" type="parTrans" cxnId="{7215504D-2F0E-48C9-86F1-B33246C06439}">
      <dgm:prSet/>
      <dgm:spPr/>
      <dgm:t>
        <a:bodyPr/>
        <a:lstStyle/>
        <a:p>
          <a:endParaRPr lang="en-GB"/>
        </a:p>
      </dgm:t>
    </dgm:pt>
    <dgm:pt modelId="{5F1EF8EE-EB4C-46D9-8921-773CBF2D1A12}" type="sibTrans" cxnId="{7215504D-2F0E-48C9-86F1-B33246C06439}">
      <dgm:prSet/>
      <dgm:spPr/>
      <dgm:t>
        <a:bodyPr/>
        <a:lstStyle/>
        <a:p>
          <a:endParaRPr lang="en-GB"/>
        </a:p>
      </dgm:t>
    </dgm:pt>
    <dgm:pt modelId="{44D77567-AB4A-48F1-9424-B7DCBEFE5ACB}" type="pres">
      <dgm:prSet presAssocID="{296D7E35-E2AE-4FC8-90CA-7B4B25075C95}" presName="root" presStyleCnt="0">
        <dgm:presLayoutVars>
          <dgm:dir/>
          <dgm:resizeHandles val="exact"/>
        </dgm:presLayoutVars>
      </dgm:prSet>
      <dgm:spPr/>
    </dgm:pt>
    <dgm:pt modelId="{3CC1C7EE-73EE-4676-83D3-71086A5F392B}" type="pres">
      <dgm:prSet presAssocID="{BF791013-5C07-4ECD-B33B-0A34FB7564FE}" presName="compNode" presStyleCnt="0"/>
      <dgm:spPr/>
    </dgm:pt>
    <dgm:pt modelId="{F1BE5AD8-8F0B-455B-AACD-8FD0E88FD6DE}" type="pres">
      <dgm:prSet presAssocID="{BF791013-5C07-4ECD-B33B-0A34FB7564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st mit einfarbiger Füllung"/>
        </a:ext>
      </dgm:extLst>
    </dgm:pt>
    <dgm:pt modelId="{8344B4EE-A6F6-4E5A-8482-5A66B7F224E2}" type="pres">
      <dgm:prSet presAssocID="{BF791013-5C07-4ECD-B33B-0A34FB7564FE}" presName="spaceRect" presStyleCnt="0"/>
      <dgm:spPr/>
    </dgm:pt>
    <dgm:pt modelId="{D8ADF5A1-D437-498D-A85D-04F7ABBF5532}" type="pres">
      <dgm:prSet presAssocID="{BF791013-5C07-4ECD-B33B-0A34FB7564FE}" presName="textRect" presStyleLbl="revTx" presStyleIdx="0" presStyleCnt="4">
        <dgm:presLayoutVars>
          <dgm:chMax val="1"/>
          <dgm:chPref val="1"/>
        </dgm:presLayoutVars>
      </dgm:prSet>
      <dgm:spPr/>
    </dgm:pt>
    <dgm:pt modelId="{ECA11B26-948B-4BC3-A964-3598130C1783}" type="pres">
      <dgm:prSet presAssocID="{D9E8C11D-2397-4F4C-ADDB-CF08D0DDF67A}" presName="sibTrans" presStyleCnt="0"/>
      <dgm:spPr/>
    </dgm:pt>
    <dgm:pt modelId="{3410A55D-6CDA-4923-870D-48C7A24037F3}" type="pres">
      <dgm:prSet presAssocID="{900BB521-27E7-45C6-B01B-241B0A09174D}" presName="compNode" presStyleCnt="0"/>
      <dgm:spPr/>
    </dgm:pt>
    <dgm:pt modelId="{415898E1-C49F-4112-A12F-82D7CEF02D54}" type="pres">
      <dgm:prSet presAssocID="{900BB521-27E7-45C6-B01B-241B0A0917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trischale"/>
        </a:ext>
      </dgm:extLst>
    </dgm:pt>
    <dgm:pt modelId="{A4DC5E81-9827-4F8E-AB35-DA6F0946AA62}" type="pres">
      <dgm:prSet presAssocID="{900BB521-27E7-45C6-B01B-241B0A09174D}" presName="spaceRect" presStyleCnt="0"/>
      <dgm:spPr/>
    </dgm:pt>
    <dgm:pt modelId="{B0BF8121-B15B-416B-89DE-F90B5E948EB4}" type="pres">
      <dgm:prSet presAssocID="{900BB521-27E7-45C6-B01B-241B0A09174D}" presName="textRect" presStyleLbl="revTx" presStyleIdx="1" presStyleCnt="4">
        <dgm:presLayoutVars>
          <dgm:chMax val="1"/>
          <dgm:chPref val="1"/>
        </dgm:presLayoutVars>
      </dgm:prSet>
      <dgm:spPr/>
    </dgm:pt>
    <dgm:pt modelId="{CD21ABAA-6781-439E-888C-D204C9FE09A2}" type="pres">
      <dgm:prSet presAssocID="{2CDBBBA5-FA7B-4403-9E93-C85C31E835C3}" presName="sibTrans" presStyleCnt="0"/>
      <dgm:spPr/>
    </dgm:pt>
    <dgm:pt modelId="{E0CE71DD-00F5-416C-8382-4A39E370F847}" type="pres">
      <dgm:prSet presAssocID="{78B0BDDC-6DBC-46B8-88DF-32E9F00FA5E0}" presName="compNode" presStyleCnt="0"/>
      <dgm:spPr/>
    </dgm:pt>
    <dgm:pt modelId="{B4FC75D9-B966-4051-85C3-F20159EA7FD1}" type="pres">
      <dgm:prSet presAssocID="{78B0BDDC-6DBC-46B8-88DF-32E9F00FA5E0}" presName="iconRect" presStyleLbl="node1" presStyleIdx="2" presStyleCnt="4" custLinFactNeighborX="2883" custLinFactNeighborY="-93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1FDD53-5C47-4441-8EB5-39E777C83AC4}" type="pres">
      <dgm:prSet presAssocID="{78B0BDDC-6DBC-46B8-88DF-32E9F00FA5E0}" presName="spaceRect" presStyleCnt="0"/>
      <dgm:spPr/>
    </dgm:pt>
    <dgm:pt modelId="{792E58BB-BA2E-43AE-80BB-607A400321EF}" type="pres">
      <dgm:prSet presAssocID="{78B0BDDC-6DBC-46B8-88DF-32E9F00FA5E0}" presName="textRect" presStyleLbl="revTx" presStyleIdx="2" presStyleCnt="4">
        <dgm:presLayoutVars>
          <dgm:chMax val="1"/>
          <dgm:chPref val="1"/>
        </dgm:presLayoutVars>
      </dgm:prSet>
      <dgm:spPr/>
    </dgm:pt>
    <dgm:pt modelId="{088D78E9-1F1D-45C3-A104-0510579F034C}" type="pres">
      <dgm:prSet presAssocID="{C1EE0AD8-43F0-4E8F-AE85-D9C8AB3536A6}" presName="sibTrans" presStyleCnt="0"/>
      <dgm:spPr/>
    </dgm:pt>
    <dgm:pt modelId="{A985A3CF-90F7-4BE4-8271-25617E3AD6C7}" type="pres">
      <dgm:prSet presAssocID="{0C938304-715E-4F31-B3A5-2C5C87861BAC}" presName="compNode" presStyleCnt="0"/>
      <dgm:spPr/>
    </dgm:pt>
    <dgm:pt modelId="{EA35A824-D317-4FBC-8D01-15C5EDA1D57E}" type="pres">
      <dgm:prSet presAssocID="{0C938304-715E-4F31-B3A5-2C5C87861B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ünstliche Intelligenz Silhouette"/>
        </a:ext>
      </dgm:extLst>
    </dgm:pt>
    <dgm:pt modelId="{C4D82868-2CE9-4787-87D6-BA49EAB52958}" type="pres">
      <dgm:prSet presAssocID="{0C938304-715E-4F31-B3A5-2C5C87861BAC}" presName="spaceRect" presStyleCnt="0"/>
      <dgm:spPr/>
    </dgm:pt>
    <dgm:pt modelId="{A8A84B53-EA39-4B2D-ADA3-A9F61F4CA4D2}" type="pres">
      <dgm:prSet presAssocID="{0C938304-715E-4F31-B3A5-2C5C87861B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629A29-6AC8-4C52-9AB8-709D84A3C268}" type="presOf" srcId="{900BB521-27E7-45C6-B01B-241B0A09174D}" destId="{B0BF8121-B15B-416B-89DE-F90B5E948EB4}" srcOrd="0" destOrd="0" presId="urn:microsoft.com/office/officeart/2018/2/layout/IconLabelList"/>
    <dgm:cxn modelId="{6D3E9C5F-3148-4C6C-9F08-F0436DF758F0}" srcId="{296D7E35-E2AE-4FC8-90CA-7B4B25075C95}" destId="{BF791013-5C07-4ECD-B33B-0A34FB7564FE}" srcOrd="0" destOrd="0" parTransId="{F7E0E735-7F66-411B-8A0C-4280A863EFCB}" sibTransId="{D9E8C11D-2397-4F4C-ADDB-CF08D0DDF67A}"/>
    <dgm:cxn modelId="{7215504D-2F0E-48C9-86F1-B33246C06439}" srcId="{296D7E35-E2AE-4FC8-90CA-7B4B25075C95}" destId="{0C938304-715E-4F31-B3A5-2C5C87861BAC}" srcOrd="3" destOrd="0" parTransId="{CAE70C0E-046A-471C-AFB6-793AB856C643}" sibTransId="{5F1EF8EE-EB4C-46D9-8921-773CBF2D1A12}"/>
    <dgm:cxn modelId="{03C1BA70-6061-4940-B437-B02833287E24}" type="presOf" srcId="{BF791013-5C07-4ECD-B33B-0A34FB7564FE}" destId="{D8ADF5A1-D437-498D-A85D-04F7ABBF5532}" srcOrd="0" destOrd="0" presId="urn:microsoft.com/office/officeart/2018/2/layout/IconLabelList"/>
    <dgm:cxn modelId="{4B6BD656-2DE2-46D6-9497-3A44B0E5E002}" type="presOf" srcId="{0C938304-715E-4F31-B3A5-2C5C87861BAC}" destId="{A8A84B53-EA39-4B2D-ADA3-A9F61F4CA4D2}" srcOrd="0" destOrd="0" presId="urn:microsoft.com/office/officeart/2018/2/layout/IconLabelList"/>
    <dgm:cxn modelId="{C5778793-290E-4524-93FA-7E3EF76D3F07}" srcId="{296D7E35-E2AE-4FC8-90CA-7B4B25075C95}" destId="{78B0BDDC-6DBC-46B8-88DF-32E9F00FA5E0}" srcOrd="2" destOrd="0" parTransId="{B97CCD07-D390-4FA0-90CF-580A14E22D35}" sibTransId="{C1EE0AD8-43F0-4E8F-AE85-D9C8AB3536A6}"/>
    <dgm:cxn modelId="{EF4DB699-059B-42A0-93BB-30A13B1B81EB}" type="presOf" srcId="{296D7E35-E2AE-4FC8-90CA-7B4B25075C95}" destId="{44D77567-AB4A-48F1-9424-B7DCBEFE5ACB}" srcOrd="0" destOrd="0" presId="urn:microsoft.com/office/officeart/2018/2/layout/IconLabelList"/>
    <dgm:cxn modelId="{6FEA8EAA-810B-47F1-A99D-5DEC5101D235}" type="presOf" srcId="{78B0BDDC-6DBC-46B8-88DF-32E9F00FA5E0}" destId="{792E58BB-BA2E-43AE-80BB-607A400321EF}" srcOrd="0" destOrd="0" presId="urn:microsoft.com/office/officeart/2018/2/layout/IconLabelList"/>
    <dgm:cxn modelId="{AC09D6E8-B695-4D6D-9E29-364358CDEB44}" srcId="{296D7E35-E2AE-4FC8-90CA-7B4B25075C95}" destId="{900BB521-27E7-45C6-B01B-241B0A09174D}" srcOrd="1" destOrd="0" parTransId="{4E6019BC-9F3C-4A47-934E-CD2CAF6C63CA}" sibTransId="{2CDBBBA5-FA7B-4403-9E93-C85C31E835C3}"/>
    <dgm:cxn modelId="{3855D05D-3B87-4063-AAB4-CA9BAA8AD93C}" type="presParOf" srcId="{44D77567-AB4A-48F1-9424-B7DCBEFE5ACB}" destId="{3CC1C7EE-73EE-4676-83D3-71086A5F392B}" srcOrd="0" destOrd="0" presId="urn:microsoft.com/office/officeart/2018/2/layout/IconLabelList"/>
    <dgm:cxn modelId="{93513473-F200-404C-B5EC-2214FBB1F40F}" type="presParOf" srcId="{3CC1C7EE-73EE-4676-83D3-71086A5F392B}" destId="{F1BE5AD8-8F0B-455B-AACD-8FD0E88FD6DE}" srcOrd="0" destOrd="0" presId="urn:microsoft.com/office/officeart/2018/2/layout/IconLabelList"/>
    <dgm:cxn modelId="{D3A3314E-8485-457D-9451-889C5984C58A}" type="presParOf" srcId="{3CC1C7EE-73EE-4676-83D3-71086A5F392B}" destId="{8344B4EE-A6F6-4E5A-8482-5A66B7F224E2}" srcOrd="1" destOrd="0" presId="urn:microsoft.com/office/officeart/2018/2/layout/IconLabelList"/>
    <dgm:cxn modelId="{B0FFBC6D-8E56-4FBD-8530-606C6E5CABC1}" type="presParOf" srcId="{3CC1C7EE-73EE-4676-83D3-71086A5F392B}" destId="{D8ADF5A1-D437-498D-A85D-04F7ABBF5532}" srcOrd="2" destOrd="0" presId="urn:microsoft.com/office/officeart/2018/2/layout/IconLabelList"/>
    <dgm:cxn modelId="{318D681B-6553-4E75-A889-6044A63FA69B}" type="presParOf" srcId="{44D77567-AB4A-48F1-9424-B7DCBEFE5ACB}" destId="{ECA11B26-948B-4BC3-A964-3598130C1783}" srcOrd="1" destOrd="0" presId="urn:microsoft.com/office/officeart/2018/2/layout/IconLabelList"/>
    <dgm:cxn modelId="{06D1DD96-E067-4B8A-9814-465F4EE266FA}" type="presParOf" srcId="{44D77567-AB4A-48F1-9424-B7DCBEFE5ACB}" destId="{3410A55D-6CDA-4923-870D-48C7A24037F3}" srcOrd="2" destOrd="0" presId="urn:microsoft.com/office/officeart/2018/2/layout/IconLabelList"/>
    <dgm:cxn modelId="{6B73C0DA-B508-49DB-A0EA-F9288373A6B1}" type="presParOf" srcId="{3410A55D-6CDA-4923-870D-48C7A24037F3}" destId="{415898E1-C49F-4112-A12F-82D7CEF02D54}" srcOrd="0" destOrd="0" presId="urn:microsoft.com/office/officeart/2018/2/layout/IconLabelList"/>
    <dgm:cxn modelId="{54E0F6EC-74FE-4B73-96F2-C84C066A6FF1}" type="presParOf" srcId="{3410A55D-6CDA-4923-870D-48C7A24037F3}" destId="{A4DC5E81-9827-4F8E-AB35-DA6F0946AA62}" srcOrd="1" destOrd="0" presId="urn:microsoft.com/office/officeart/2018/2/layout/IconLabelList"/>
    <dgm:cxn modelId="{6B48CF90-E0EB-4F29-A733-1BD11D8294F6}" type="presParOf" srcId="{3410A55D-6CDA-4923-870D-48C7A24037F3}" destId="{B0BF8121-B15B-416B-89DE-F90B5E948EB4}" srcOrd="2" destOrd="0" presId="urn:microsoft.com/office/officeart/2018/2/layout/IconLabelList"/>
    <dgm:cxn modelId="{E1321698-56ED-4B31-8D72-A4F19AB2F94A}" type="presParOf" srcId="{44D77567-AB4A-48F1-9424-B7DCBEFE5ACB}" destId="{CD21ABAA-6781-439E-888C-D204C9FE09A2}" srcOrd="3" destOrd="0" presId="urn:microsoft.com/office/officeart/2018/2/layout/IconLabelList"/>
    <dgm:cxn modelId="{D8ADF6D6-CB71-4928-98D9-CB163A3DC237}" type="presParOf" srcId="{44D77567-AB4A-48F1-9424-B7DCBEFE5ACB}" destId="{E0CE71DD-00F5-416C-8382-4A39E370F847}" srcOrd="4" destOrd="0" presId="urn:microsoft.com/office/officeart/2018/2/layout/IconLabelList"/>
    <dgm:cxn modelId="{102DF700-7288-49D6-B16A-CAD1B9984669}" type="presParOf" srcId="{E0CE71DD-00F5-416C-8382-4A39E370F847}" destId="{B4FC75D9-B966-4051-85C3-F20159EA7FD1}" srcOrd="0" destOrd="0" presId="urn:microsoft.com/office/officeart/2018/2/layout/IconLabelList"/>
    <dgm:cxn modelId="{35C984BC-F197-4375-B826-4E3E18E9DFD3}" type="presParOf" srcId="{E0CE71DD-00F5-416C-8382-4A39E370F847}" destId="{761FDD53-5C47-4441-8EB5-39E777C83AC4}" srcOrd="1" destOrd="0" presId="urn:microsoft.com/office/officeart/2018/2/layout/IconLabelList"/>
    <dgm:cxn modelId="{A072857E-66D7-4DD1-A7EE-A04D9BA1FC04}" type="presParOf" srcId="{E0CE71DD-00F5-416C-8382-4A39E370F847}" destId="{792E58BB-BA2E-43AE-80BB-607A400321EF}" srcOrd="2" destOrd="0" presId="urn:microsoft.com/office/officeart/2018/2/layout/IconLabelList"/>
    <dgm:cxn modelId="{A4ACE3E7-621F-46E4-83D0-B704575C86F0}" type="presParOf" srcId="{44D77567-AB4A-48F1-9424-B7DCBEFE5ACB}" destId="{088D78E9-1F1D-45C3-A104-0510579F034C}" srcOrd="5" destOrd="0" presId="urn:microsoft.com/office/officeart/2018/2/layout/IconLabelList"/>
    <dgm:cxn modelId="{302FE51E-EA30-4B67-A988-264944B2A274}" type="presParOf" srcId="{44D77567-AB4A-48F1-9424-B7DCBEFE5ACB}" destId="{A985A3CF-90F7-4BE4-8271-25617E3AD6C7}" srcOrd="6" destOrd="0" presId="urn:microsoft.com/office/officeart/2018/2/layout/IconLabelList"/>
    <dgm:cxn modelId="{A01FC489-6825-4F36-8686-DA9F0C968593}" type="presParOf" srcId="{A985A3CF-90F7-4BE4-8271-25617E3AD6C7}" destId="{EA35A824-D317-4FBC-8D01-15C5EDA1D57E}" srcOrd="0" destOrd="0" presId="urn:microsoft.com/office/officeart/2018/2/layout/IconLabelList"/>
    <dgm:cxn modelId="{FAD226F7-8EF8-4B77-A22A-D8C09EA20342}" type="presParOf" srcId="{A985A3CF-90F7-4BE4-8271-25617E3AD6C7}" destId="{C4D82868-2CE9-4787-87D6-BA49EAB52958}" srcOrd="1" destOrd="0" presId="urn:microsoft.com/office/officeart/2018/2/layout/IconLabelList"/>
    <dgm:cxn modelId="{C921830D-A2ED-495E-A2E0-2EEDC782D029}" type="presParOf" srcId="{A985A3CF-90F7-4BE4-8271-25617E3AD6C7}" destId="{A8A84B53-EA39-4B2D-ADA3-A9F61F4CA4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E5AD8-8F0B-455B-AACD-8FD0E88FD6DE}">
      <dsp:nvSpPr>
        <dsp:cNvPr id="0" name=""/>
        <dsp:cNvSpPr/>
      </dsp:nvSpPr>
      <dsp:spPr>
        <a:xfrm>
          <a:off x="872041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F5A1-D437-498D-A85D-04F7ABBF5532}">
      <dsp:nvSpPr>
        <dsp:cNvPr id="0" name=""/>
        <dsp:cNvSpPr/>
      </dsp:nvSpPr>
      <dsp:spPr>
        <a:xfrm>
          <a:off x="307380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Division of work</a:t>
          </a:r>
          <a:endParaRPr lang="de-AT" sz="2600" b="1" kern="1200"/>
        </a:p>
      </dsp:txBody>
      <dsp:txXfrm>
        <a:off x="307380" y="2017909"/>
        <a:ext cx="2053312" cy="720000"/>
      </dsp:txXfrm>
    </dsp:sp>
    <dsp:sp modelId="{415898E1-C49F-4112-A12F-82D7CEF02D54}">
      <dsp:nvSpPr>
        <dsp:cNvPr id="0" name=""/>
        <dsp:cNvSpPr/>
      </dsp:nvSpPr>
      <dsp:spPr>
        <a:xfrm>
          <a:off x="3284683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F8121-B15B-416B-89DE-F90B5E948EB4}">
      <dsp:nvSpPr>
        <dsp:cNvPr id="0" name=""/>
        <dsp:cNvSpPr/>
      </dsp:nvSpPr>
      <dsp:spPr>
        <a:xfrm>
          <a:off x="2720022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1" kern="1200">
              <a:latin typeface="Tw Cen MT" panose="020B0602020104020603"/>
            </a:rPr>
            <a:t>Lockdown</a:t>
          </a:r>
          <a:endParaRPr lang="de-AT" sz="2600" b="1" kern="1200"/>
        </a:p>
      </dsp:txBody>
      <dsp:txXfrm>
        <a:off x="2720022" y="2017909"/>
        <a:ext cx="2053312" cy="720000"/>
      </dsp:txXfrm>
    </dsp:sp>
    <dsp:sp modelId="{B4FC75D9-B966-4051-85C3-F20159EA7FD1}">
      <dsp:nvSpPr>
        <dsp:cNvPr id="0" name=""/>
        <dsp:cNvSpPr/>
      </dsp:nvSpPr>
      <dsp:spPr>
        <a:xfrm>
          <a:off x="5723964" y="717520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E58BB-BA2E-43AE-80BB-607A400321EF}">
      <dsp:nvSpPr>
        <dsp:cNvPr id="0" name=""/>
        <dsp:cNvSpPr/>
      </dsp:nvSpPr>
      <dsp:spPr>
        <a:xfrm>
          <a:off x="5132664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1" kern="1200" dirty="0">
              <a:latin typeface="Tw Cen MT" panose="020B0602020104020603"/>
            </a:rPr>
            <a:t>Web App</a:t>
          </a:r>
          <a:endParaRPr lang="de-AT" sz="2600" b="1" kern="1200" dirty="0"/>
        </a:p>
      </dsp:txBody>
      <dsp:txXfrm>
        <a:off x="5132664" y="2017909"/>
        <a:ext cx="2053312" cy="720000"/>
      </dsp:txXfrm>
    </dsp:sp>
    <dsp:sp modelId="{EA35A824-D317-4FBC-8D01-15C5EDA1D57E}">
      <dsp:nvSpPr>
        <dsp:cNvPr id="0" name=""/>
        <dsp:cNvSpPr/>
      </dsp:nvSpPr>
      <dsp:spPr>
        <a:xfrm>
          <a:off x="8109967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84B53-EA39-4B2D-ADA3-A9F61F4CA4D2}">
      <dsp:nvSpPr>
        <dsp:cNvPr id="0" name=""/>
        <dsp:cNvSpPr/>
      </dsp:nvSpPr>
      <dsp:spPr>
        <a:xfrm>
          <a:off x="7545307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>
              <a:latin typeface="Tw Cen MT" panose="020B0602020104020603"/>
            </a:rPr>
            <a:t>Missing </a:t>
          </a:r>
          <a:r>
            <a:rPr lang="de-AT" sz="2600" b="1" kern="1200">
              <a:latin typeface="Tw Cen MT" panose="020B0602020104020603"/>
            </a:rPr>
            <a:t>Manpower</a:t>
          </a:r>
        </a:p>
      </dsp:txBody>
      <dsp:txXfrm>
        <a:off x="7545307" y="2017909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DFF90-B74B-4257-B36B-D70072A2F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37093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00B0F0"/>
                </a:solidFill>
              </a:rPr>
              <a:t>Tutor App</a:t>
            </a:r>
            <a:br>
              <a:rPr lang="en-GB" sz="8000" dirty="0"/>
            </a:br>
            <a:r>
              <a:rPr lang="en-GB" sz="8000" dirty="0"/>
              <a:t>Feasibility Study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0B9287-8706-4401-B57A-4ACBE644F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894986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0"/>
              </a:spcBef>
            </a:pPr>
            <a:r>
              <a:rPr lang="de-AT" dirty="0">
                <a:solidFill>
                  <a:schemeClr val="tx1"/>
                </a:solidFill>
              </a:rPr>
              <a:t>Beniamin Rekala, Hasan </a:t>
            </a:r>
            <a:r>
              <a:rPr lang="de-AT" dirty="0" err="1">
                <a:solidFill>
                  <a:schemeClr val="tx1"/>
                </a:solidFill>
              </a:rPr>
              <a:t>kizilirmak</a:t>
            </a:r>
            <a:r>
              <a:rPr lang="de-AT" dirty="0">
                <a:solidFill>
                  <a:schemeClr val="tx1"/>
                </a:solidFill>
              </a:rPr>
              <a:t>, Marvin Keiblinger, </a:t>
            </a:r>
          </a:p>
          <a:p>
            <a:pPr algn="ctr">
              <a:spcBef>
                <a:spcPts val="0"/>
              </a:spcBef>
            </a:pPr>
            <a:r>
              <a:rPr lang="de-AT" dirty="0">
                <a:solidFill>
                  <a:schemeClr val="tx1"/>
                </a:solidFill>
              </a:rPr>
              <a:t>Mahdi </a:t>
            </a:r>
            <a:r>
              <a:rPr lang="de-AT" dirty="0" err="1">
                <a:solidFill>
                  <a:schemeClr val="tx1"/>
                </a:solidFill>
              </a:rPr>
              <a:t>Mahmody</a:t>
            </a:r>
            <a:r>
              <a:rPr lang="de-AT" dirty="0">
                <a:solidFill>
                  <a:schemeClr val="tx1"/>
                </a:solidFill>
              </a:rPr>
              <a:t>, </a:t>
            </a:r>
            <a:r>
              <a:rPr lang="de-AT" sz="1700" dirty="0">
                <a:solidFill>
                  <a:schemeClr val="tx1"/>
                </a:solidFill>
              </a:rPr>
              <a:t>Vratislav </a:t>
            </a:r>
            <a:r>
              <a:rPr lang="de-AT" sz="1700" dirty="0" err="1">
                <a:solidFill>
                  <a:schemeClr val="tx1"/>
                </a:solidFill>
              </a:rPr>
              <a:t>Doronenko</a:t>
            </a:r>
            <a:endParaRPr lang="de-AT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1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D2AA5-E904-4E89-8A4D-AEF31D8D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66" y="0"/>
            <a:ext cx="9905998" cy="1478570"/>
          </a:xfrm>
        </p:spPr>
        <p:txBody>
          <a:bodyPr>
            <a:normAutofit/>
          </a:bodyPr>
          <a:lstStyle/>
          <a:p>
            <a:r>
              <a:rPr lang="en-GB" sz="4000" dirty="0"/>
              <a:t>Database Technologies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4605A47-E407-4516-ADF1-6943E466E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25482"/>
              </p:ext>
            </p:extLst>
          </p:nvPr>
        </p:nvGraphicFramePr>
        <p:xfrm>
          <a:off x="1096266" y="1251242"/>
          <a:ext cx="10521339" cy="4668648"/>
        </p:xfrm>
        <a:graphic>
          <a:graphicData uri="http://schemas.openxmlformats.org/drawingml/2006/table">
            <a:tbl>
              <a:tblPr/>
              <a:tblGrid>
                <a:gridCol w="1665863">
                  <a:extLst>
                    <a:ext uri="{9D8B030D-6E8A-4147-A177-3AD203B41FA5}">
                      <a16:colId xmlns:a16="http://schemas.microsoft.com/office/drawing/2014/main" val="168659484"/>
                    </a:ext>
                  </a:extLst>
                </a:gridCol>
                <a:gridCol w="3547932">
                  <a:extLst>
                    <a:ext uri="{9D8B030D-6E8A-4147-A177-3AD203B41FA5}">
                      <a16:colId xmlns:a16="http://schemas.microsoft.com/office/drawing/2014/main" val="2366894788"/>
                    </a:ext>
                  </a:extLst>
                </a:gridCol>
                <a:gridCol w="2875062">
                  <a:extLst>
                    <a:ext uri="{9D8B030D-6E8A-4147-A177-3AD203B41FA5}">
                      <a16:colId xmlns:a16="http://schemas.microsoft.com/office/drawing/2014/main" val="2960499560"/>
                    </a:ext>
                  </a:extLst>
                </a:gridCol>
                <a:gridCol w="2432482">
                  <a:extLst>
                    <a:ext uri="{9D8B030D-6E8A-4147-A177-3AD203B41FA5}">
                      <a16:colId xmlns:a16="http://schemas.microsoft.com/office/drawing/2014/main" val="4106775031"/>
                    </a:ext>
                  </a:extLst>
                </a:gridCol>
              </a:tblGrid>
              <a:tr h="244472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 </a:t>
                      </a:r>
                      <a:endParaRPr lang="en-GB" sz="20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Compatibility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Documentation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Our knowledge</a:t>
                      </a:r>
                      <a:endParaRPr lang="en-GB" sz="20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64612"/>
                  </a:ext>
                </a:extLst>
              </a:tr>
              <a:tr h="718434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MongoDB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Fast and can store any format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Sufficient documentation is available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Little to non-existent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4090"/>
                  </a:ext>
                </a:extLst>
              </a:tr>
              <a:tr h="718434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Oracle</a:t>
                      </a:r>
                      <a:endParaRPr lang="en-GB" sz="2000" b="0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~~~~~~~~~~~</a:t>
                      </a:r>
                      <a:b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</a:b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Saving JSON files is supported, but it is very complex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Sufficient documentation is available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 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One-year experience in Oracle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9394"/>
                  </a:ext>
                </a:extLst>
              </a:tr>
              <a:tr h="74294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1" i="0" u="sng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n-GB" sz="2000" b="0" i="0" u="sng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Fast and can store any format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~~~~~~~~~~~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Limited documentation is available</a:t>
                      </a:r>
                      <a:endParaRPr lang="en-GB" sz="2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Good knowledge</a:t>
                      </a:r>
                    </a:p>
                  </a:txBody>
                  <a:tcPr marL="42561" marR="42561" marT="42561" marB="425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8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3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1" name="Rectangle 200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2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6890B07B-035C-4713-AEE5-C93724D76074}"/>
              </a:ext>
            </a:extLst>
          </p:cNvPr>
          <p:cNvSpPr/>
          <p:nvPr/>
        </p:nvSpPr>
        <p:spPr>
          <a:xfrm>
            <a:off x="171450" y="117079"/>
            <a:ext cx="11763375" cy="65825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1" name="Grafik 270">
            <a:extLst>
              <a:ext uri="{FF2B5EF4-FFF2-40B4-BE49-F238E27FC236}">
                <a16:creationId xmlns:a16="http://schemas.microsoft.com/office/drawing/2014/main" id="{F90A4492-7AE6-4C58-8E99-6B727E1D2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5" r="25894" b="1633"/>
          <a:stretch/>
        </p:blipFill>
        <p:spPr>
          <a:xfrm>
            <a:off x="2627776" y="-56823"/>
            <a:ext cx="7950861" cy="67886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BC9A0D-73AD-4A04-86BE-515560DBD572}"/>
              </a:ext>
            </a:extLst>
          </p:cNvPr>
          <p:cNvSpPr txBox="1"/>
          <p:nvPr/>
        </p:nvSpPr>
        <p:spPr>
          <a:xfrm>
            <a:off x="582145" y="566135"/>
            <a:ext cx="341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Architectural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Overview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73393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D2AA5-E904-4E89-8A4D-AEF31D8D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5" y="357970"/>
            <a:ext cx="9905998" cy="1478570"/>
          </a:xfrm>
        </p:spPr>
        <p:txBody>
          <a:bodyPr>
            <a:normAutofit/>
          </a:bodyPr>
          <a:lstStyle/>
          <a:p>
            <a:r>
              <a:rPr lang="de-AT" sz="3600" dirty="0" err="1">
                <a:solidFill>
                  <a:srgbClr val="FFFFFF"/>
                </a:solidFill>
              </a:rPr>
              <a:t>Available</a:t>
            </a:r>
            <a:r>
              <a:rPr lang="de-AT" sz="3600" dirty="0">
                <a:solidFill>
                  <a:srgbClr val="FFFFFF"/>
                </a:solidFill>
              </a:rPr>
              <a:t> </a:t>
            </a:r>
            <a:r>
              <a:rPr lang="de-AT" sz="3600" dirty="0" err="1">
                <a:solidFill>
                  <a:srgbClr val="FFFFFF"/>
                </a:solidFill>
              </a:rPr>
              <a:t>skills</a:t>
            </a:r>
            <a:endParaRPr lang="en-GB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7316F2A-4B89-41D1-8AF6-CA952FB08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98834"/>
              </p:ext>
            </p:extLst>
          </p:nvPr>
        </p:nvGraphicFramePr>
        <p:xfrm>
          <a:off x="1736838" y="1650159"/>
          <a:ext cx="8063205" cy="4161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951">
                  <a:extLst>
                    <a:ext uri="{9D8B030D-6E8A-4147-A177-3AD203B41FA5}">
                      <a16:colId xmlns:a16="http://schemas.microsoft.com/office/drawing/2014/main" val="1731769947"/>
                    </a:ext>
                  </a:extLst>
                </a:gridCol>
                <a:gridCol w="1588084">
                  <a:extLst>
                    <a:ext uri="{9D8B030D-6E8A-4147-A177-3AD203B41FA5}">
                      <a16:colId xmlns:a16="http://schemas.microsoft.com/office/drawing/2014/main" val="424068705"/>
                    </a:ext>
                  </a:extLst>
                </a:gridCol>
                <a:gridCol w="1555390">
                  <a:extLst>
                    <a:ext uri="{9D8B030D-6E8A-4147-A177-3AD203B41FA5}">
                      <a16:colId xmlns:a16="http://schemas.microsoft.com/office/drawing/2014/main" val="2337346668"/>
                    </a:ext>
                  </a:extLst>
                </a:gridCol>
                <a:gridCol w="1555390">
                  <a:extLst>
                    <a:ext uri="{9D8B030D-6E8A-4147-A177-3AD203B41FA5}">
                      <a16:colId xmlns:a16="http://schemas.microsoft.com/office/drawing/2014/main" val="1485458988"/>
                    </a:ext>
                  </a:extLst>
                </a:gridCol>
                <a:gridCol w="1555390">
                  <a:extLst>
                    <a:ext uri="{9D8B030D-6E8A-4147-A177-3AD203B41FA5}">
                      <a16:colId xmlns:a16="http://schemas.microsoft.com/office/drawing/2014/main" val="1145974417"/>
                    </a:ext>
                  </a:extLst>
                </a:gridCol>
              </a:tblGrid>
              <a:tr h="104185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de-AT" sz="2400" kern="100" dirty="0">
                          <a:effectLst/>
                        </a:rPr>
                        <a:t> 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Java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NodeJS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MySQL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de-AT" sz="2400" kern="50" dirty="0">
                          <a:effectLst/>
                          <a:latin typeface="Arial" panose="020B0604020202020204" pitchFamily="34" charset="0"/>
                          <a:ea typeface="Arial Unicode MS" panose="020B0604020202020204"/>
                          <a:cs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89875522"/>
                  </a:ext>
                </a:extLst>
              </a:tr>
              <a:tr h="6239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>
                          <a:effectLst/>
                        </a:rPr>
                        <a:t>Hasan</a:t>
                      </a:r>
                      <a:endParaRPr lang="de-AT" sz="2400" kern="5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de-AT" sz="2400" kern="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08882"/>
                  </a:ext>
                </a:extLst>
              </a:tr>
              <a:tr h="6239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>
                          <a:effectLst/>
                        </a:rPr>
                        <a:t>Mahdi</a:t>
                      </a:r>
                      <a:endParaRPr lang="de-AT" sz="2400" kern="5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de-AT" sz="2400" kern="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6646"/>
                  </a:ext>
                </a:extLst>
              </a:tr>
              <a:tr h="6239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>
                          <a:effectLst/>
                        </a:rPr>
                        <a:t>Beni</a:t>
                      </a:r>
                      <a:endParaRPr lang="de-AT" sz="2400" kern="5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~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~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40046"/>
                  </a:ext>
                </a:extLst>
              </a:tr>
              <a:tr h="6239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>
                          <a:effectLst/>
                        </a:rPr>
                        <a:t>Vratislav</a:t>
                      </a:r>
                      <a:endParaRPr lang="de-AT" sz="2400" kern="5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~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-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50" dirty="0">
                          <a:effectLst/>
                        </a:rPr>
                        <a:t>~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50" dirty="0">
                          <a:effectLst/>
                        </a:rPr>
                        <a:t>-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35955"/>
                  </a:ext>
                </a:extLst>
              </a:tr>
              <a:tr h="6239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>
                          <a:effectLst/>
                        </a:rPr>
                        <a:t>Marvin</a:t>
                      </a:r>
                      <a:endParaRPr lang="de-AT" sz="2400" kern="5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effectLst/>
                        </a:rPr>
                        <a:t>~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400" kern="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AT" sz="2400" kern="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50" dirty="0">
                          <a:effectLst/>
                        </a:rPr>
                        <a:t>~</a:t>
                      </a:r>
                      <a:endParaRPr lang="de-AT" sz="2400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4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8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4D8B0-3EA4-48C8-BA62-7772E929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/>
              <a:t>Risk &amp; Mitigation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212F417-C6BC-4EE0-8869-D6B608794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4595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970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21A3-4C1E-4BEC-BE9B-576A0A46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2A633-AEB4-4846-9E98-A00A88E5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2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5BE0A-FBB2-4DFD-B2AF-F53C6AA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2689715"/>
            <a:ext cx="11803309" cy="1478570"/>
          </a:xfrm>
        </p:spPr>
        <p:txBody>
          <a:bodyPr>
            <a:normAutofit/>
          </a:bodyPr>
          <a:lstStyle/>
          <a:p>
            <a:pPr algn="ctr"/>
            <a:r>
              <a:rPr lang="de-AT" sz="540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42851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4A7BB-4CFA-4002-B3DB-B5BEC62A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 sz="4400"/>
              <a:t>Agenda</a:t>
            </a:r>
            <a:endParaRPr lang="en-GB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üfliste">
            <a:extLst>
              <a:ext uri="{FF2B5EF4-FFF2-40B4-BE49-F238E27FC236}">
                <a16:creationId xmlns:a16="http://schemas.microsoft.com/office/drawing/2014/main" id="{4E99BE2A-0BC3-4579-B5C8-12C557986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93" y="1147145"/>
            <a:ext cx="4567773" cy="45677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816F7-C886-4651-80A1-824E1914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097088"/>
            <a:ext cx="4747087" cy="4281942"/>
          </a:xfrm>
        </p:spPr>
        <p:txBody>
          <a:bodyPr>
            <a:normAutofit/>
          </a:bodyPr>
          <a:lstStyle/>
          <a:p>
            <a:r>
              <a:rPr lang="en-GB" sz="3200"/>
              <a:t>Introduction</a:t>
            </a:r>
          </a:p>
          <a:p>
            <a:r>
              <a:rPr lang="en-GB" sz="3200"/>
              <a:t>Market Study</a:t>
            </a:r>
          </a:p>
          <a:p>
            <a:r>
              <a:rPr lang="en-GB" sz="3200"/>
              <a:t>Product Scope</a:t>
            </a:r>
          </a:p>
          <a:p>
            <a:r>
              <a:rPr lang="en-GB" sz="3200"/>
              <a:t>Technologies</a:t>
            </a:r>
          </a:p>
          <a:p>
            <a:r>
              <a:rPr lang="en-GB" sz="3200"/>
              <a:t>Available skills</a:t>
            </a:r>
          </a:p>
          <a:p>
            <a:r>
              <a:rPr lang="en-GB" sz="3200"/>
              <a:t>Risk &amp; Mitigation</a:t>
            </a:r>
          </a:p>
          <a:p>
            <a:pPr lvl="1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67657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3382E-7B72-491D-9A6C-4BBED1C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 err="1"/>
              <a:t>Introduction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CB82A-E966-418C-AD3C-DA25193F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278"/>
            <a:ext cx="9905999" cy="44029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Project Background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Existing tutor system: complicated and time-consuming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Bad communication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Difficult to arrange meetups</a:t>
            </a:r>
            <a:endParaRPr lang="de-AT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Project Proposal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Mobile application and web application 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Useful functions (filter, rating, chat, Q&amp;A, screen share)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Build study groups</a:t>
            </a:r>
          </a:p>
        </p:txBody>
      </p:sp>
    </p:spTree>
    <p:extLst>
      <p:ext uri="{BB962C8B-B14F-4D97-AF65-F5344CB8AC3E}">
        <p14:creationId xmlns:p14="http://schemas.microsoft.com/office/powerpoint/2010/main" val="321676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1445-FFC6-4CD5-8E61-A61E1FB1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961"/>
            <a:ext cx="9905998" cy="1478570"/>
          </a:xfrm>
        </p:spPr>
        <p:txBody>
          <a:bodyPr/>
          <a:lstStyle/>
          <a:p>
            <a:r>
              <a:rPr lang="en-US"/>
              <a:t>Market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CACB6-0426-46B8-8637-73E040B3C1E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B018DD6-98E4-4D6E-A5F0-F0CD64A06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071307"/>
              </p:ext>
            </p:extLst>
          </p:nvPr>
        </p:nvGraphicFramePr>
        <p:xfrm>
          <a:off x="1141413" y="1015263"/>
          <a:ext cx="9905996" cy="55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2089">
                  <a:extLst>
                    <a:ext uri="{9D8B030D-6E8A-4147-A177-3AD203B41FA5}">
                      <a16:colId xmlns:a16="http://schemas.microsoft.com/office/drawing/2014/main" val="1418214900"/>
                    </a:ext>
                  </a:extLst>
                </a:gridCol>
                <a:gridCol w="1890882">
                  <a:extLst>
                    <a:ext uri="{9D8B030D-6E8A-4147-A177-3AD203B41FA5}">
                      <a16:colId xmlns:a16="http://schemas.microsoft.com/office/drawing/2014/main" val="4051996497"/>
                    </a:ext>
                  </a:extLst>
                </a:gridCol>
                <a:gridCol w="1486011">
                  <a:extLst>
                    <a:ext uri="{9D8B030D-6E8A-4147-A177-3AD203B41FA5}">
                      <a16:colId xmlns:a16="http://schemas.microsoft.com/office/drawing/2014/main" val="2324706777"/>
                    </a:ext>
                  </a:extLst>
                </a:gridCol>
                <a:gridCol w="1420386">
                  <a:extLst>
                    <a:ext uri="{9D8B030D-6E8A-4147-A177-3AD203B41FA5}">
                      <a16:colId xmlns:a16="http://schemas.microsoft.com/office/drawing/2014/main" val="123981793"/>
                    </a:ext>
                  </a:extLst>
                </a:gridCol>
                <a:gridCol w="1806348">
                  <a:extLst>
                    <a:ext uri="{9D8B030D-6E8A-4147-A177-3AD203B41FA5}">
                      <a16:colId xmlns:a16="http://schemas.microsoft.com/office/drawing/2014/main" val="2831110760"/>
                    </a:ext>
                  </a:extLst>
                </a:gridCol>
                <a:gridCol w="1320280">
                  <a:extLst>
                    <a:ext uri="{9D8B030D-6E8A-4147-A177-3AD203B41FA5}">
                      <a16:colId xmlns:a16="http://schemas.microsoft.com/office/drawing/2014/main" val="3845666299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NetSupportSchoolTutor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StudySmarter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tutorhunt.com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wyzant.com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Tutor App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978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Rating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4.2 ⭐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4.4 ⭐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4.1 ⭐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4.1 ⭐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-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39378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Price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Free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In app payment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Tutor payment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Free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In app payment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Tutor payment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 dirty="0">
                          <a:effectLst/>
                        </a:rPr>
                        <a:t>Free</a:t>
                      </a:r>
                      <a:br>
                        <a:rPr lang="en-US" sz="2000" b="0" kern="0" dirty="0">
                          <a:effectLst/>
                        </a:rPr>
                      </a:br>
                      <a:r>
                        <a:rPr lang="en-US" sz="2000" b="0" kern="0" dirty="0">
                          <a:effectLst/>
                        </a:rPr>
                        <a:t>Tutor payment (ca. $ 40)</a:t>
                      </a:r>
                      <a:endParaRPr lang="en-US" sz="2000" b="0" dirty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Free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Tutor payment 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Free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Tutor payment 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561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Chat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 dirty="0">
                          <a:effectLst/>
                        </a:rPr>
                        <a:t>✓</a:t>
                      </a:r>
                      <a:endParaRPr lang="en-US" sz="2000" b="0" dirty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8079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Study groups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solidFill>
                            <a:schemeClr val="bg1"/>
                          </a:solidFill>
                          <a:effectLst/>
                        </a:rPr>
                        <a:t>✓</a:t>
                      </a:r>
                      <a:endParaRPr lang="en-US" sz="2000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632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Online Lessons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7171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Feedback 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system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91726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Advanced 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Whiteboard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451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Q&amp;A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83524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Manage </a:t>
                      </a:r>
                      <a:br>
                        <a:rPr lang="en-US" sz="2000" b="0" kern="0">
                          <a:effectLst/>
                        </a:rPr>
                      </a:br>
                      <a:r>
                        <a:rPr lang="en-US" sz="2000" b="0" kern="0">
                          <a:effectLst/>
                        </a:rPr>
                        <a:t>lessons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✓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>
                          <a:effectLst/>
                        </a:rPr>
                        <a:t>X</a:t>
                      </a:r>
                      <a:endParaRPr lang="en-US" sz="2000" b="0">
                        <a:effectLst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0" dirty="0">
                          <a:effectLst/>
                        </a:rPr>
                        <a:t>✓</a:t>
                      </a:r>
                      <a:endParaRPr lang="en-US" sz="2000" b="0" dirty="0">
                        <a:effectLst/>
                      </a:endParaRPr>
                    </a:p>
                  </a:txBody>
                  <a:tcPr marL="44450" marR="4445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1845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3DDD76-C97C-48F9-831B-EBD8CBB0820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C121C-34AD-401E-A609-9C34195D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Scope 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BFD42-D1E9-41F0-97AD-8712CFF1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6783"/>
            <a:ext cx="9905999" cy="3942480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r>
              <a:rPr lang="en-GB" sz="2800" dirty="0"/>
              <a:t>Create Profile Tutor/Student</a:t>
            </a:r>
          </a:p>
          <a:p>
            <a:r>
              <a:rPr lang="en-GB" sz="2800" dirty="0"/>
              <a:t>Tutor can declare (</a:t>
            </a:r>
            <a:r>
              <a:rPr lang="en-GB" sz="2800" dirty="0">
                <a:ea typeface="+mn-lt"/>
                <a:cs typeface="+mn-lt"/>
              </a:rPr>
              <a:t>their schedule, costs, contact details and the subject)</a:t>
            </a:r>
          </a:p>
          <a:p>
            <a:r>
              <a:rPr lang="en-GB" sz="2800" dirty="0"/>
              <a:t>Filter</a:t>
            </a:r>
          </a:p>
          <a:p>
            <a:r>
              <a:rPr lang="en-GB" sz="2800" dirty="0"/>
              <a:t>Rating</a:t>
            </a:r>
          </a:p>
          <a:p>
            <a:r>
              <a:rPr lang="en-GB" sz="2800" dirty="0"/>
              <a:t>Chat</a:t>
            </a:r>
          </a:p>
          <a:p>
            <a:r>
              <a:rPr lang="en-GB" sz="2800" dirty="0"/>
              <a:t>Q&amp;A</a:t>
            </a:r>
          </a:p>
          <a:p>
            <a:r>
              <a:rPr lang="en-GB" sz="2800" dirty="0"/>
              <a:t>Screenshare</a:t>
            </a:r>
          </a:p>
          <a:p>
            <a:r>
              <a:rPr lang="en-GB" sz="2800" dirty="0"/>
              <a:t>Build study groups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93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E3A5B-DA81-4FC7-94A1-14CF40F6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effectLst/>
              </a:rPr>
              <a:t>Product Variants</a:t>
            </a:r>
            <a:endParaRPr lang="en-US" sz="4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1332BD-BE77-41DE-9B48-4674B740EFB6}"/>
              </a:ext>
            </a:extLst>
          </p:cNvPr>
          <p:cNvSpPr txBox="1"/>
          <p:nvPr/>
        </p:nvSpPr>
        <p:spPr>
          <a:xfrm>
            <a:off x="6336728" y="1901519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/>
              <a:t>Product Scope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noProof="0"/>
              <a:t>Mobile app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noProof="0"/>
              <a:t>Display the information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noProof="0"/>
              <a:t>Different roles (Admin, Teacher, User)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2759BEF-FB12-47C3-881F-F0C71E467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77074"/>
              </p:ext>
            </p:extLst>
          </p:nvPr>
        </p:nvGraphicFramePr>
        <p:xfrm>
          <a:off x="520117" y="1901519"/>
          <a:ext cx="5431315" cy="395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2">
                  <a:extLst>
                    <a:ext uri="{9D8B030D-6E8A-4147-A177-3AD203B41FA5}">
                      <a16:colId xmlns:a16="http://schemas.microsoft.com/office/drawing/2014/main" val="804452625"/>
                    </a:ext>
                  </a:extLst>
                </a:gridCol>
                <a:gridCol w="2133819">
                  <a:extLst>
                    <a:ext uri="{9D8B030D-6E8A-4147-A177-3AD203B41FA5}">
                      <a16:colId xmlns:a16="http://schemas.microsoft.com/office/drawing/2014/main" val="3916247225"/>
                    </a:ext>
                  </a:extLst>
                </a:gridCol>
                <a:gridCol w="2035764">
                  <a:extLst>
                    <a:ext uri="{9D8B030D-6E8A-4147-A177-3AD203B41FA5}">
                      <a16:colId xmlns:a16="http://schemas.microsoft.com/office/drawing/2014/main" val="2085948580"/>
                    </a:ext>
                  </a:extLst>
                </a:gridCol>
              </a:tblGrid>
              <a:tr h="38989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err="1">
                          <a:solidFill>
                            <a:schemeClr val="bg2"/>
                          </a:solidFill>
                        </a:rPr>
                        <a:t>Product</a:t>
                      </a:r>
                      <a:r>
                        <a:rPr lang="de-AT" sz="1800">
                          <a:solidFill>
                            <a:schemeClr val="bg2"/>
                          </a:solidFill>
                        </a:rPr>
                        <a:t> Options</a:t>
                      </a:r>
                      <a:endParaRPr lang="en-US" sz="1800">
                        <a:solidFill>
                          <a:schemeClr val="bg2"/>
                        </a:solidFill>
                      </a:endParaRPr>
                    </a:p>
                  </a:txBody>
                  <a:tcPr marL="77888" marR="77888" marT="38944" marB="3894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0067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77888" marR="77888" marT="38944" marB="38944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PRO</a:t>
                      </a:r>
                    </a:p>
                  </a:txBody>
                  <a:tcPr marL="77888" marR="77888" marT="38944" marB="38944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CON</a:t>
                      </a:r>
                    </a:p>
                  </a:txBody>
                  <a:tcPr marL="77888" marR="77888" marT="38944" marB="38944"/>
                </a:tc>
                <a:extLst>
                  <a:ext uri="{0D108BD9-81ED-4DB2-BD59-A6C34878D82A}">
                    <a16:rowId xmlns:a16="http://schemas.microsoft.com/office/drawing/2014/main" val="4007447592"/>
                  </a:ext>
                </a:extLst>
              </a:tr>
              <a:tr h="17190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GB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r>
                        <a:rPr lang="en-GB" sz="1050" b="1" kern="5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de-AT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416" marR="58416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veryone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 mobile phone</a:t>
                      </a:r>
                      <a:endParaRPr lang="de-AT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internet needed</a:t>
                      </a:r>
                      <a:endParaRPr lang="de-AT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Easier accessibility</a:t>
                      </a:r>
                      <a:endParaRPr lang="en-GB" sz="1800"/>
                    </a:p>
                  </a:txBody>
                  <a:tcPr marL="77888" marR="77888" marT="38944" marB="3894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need to download anything as a user</a:t>
                      </a:r>
                      <a:endParaRPr lang="de-AT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available</a:t>
                      </a:r>
                      <a:endParaRPr lang="en-GB" sz="1800"/>
                    </a:p>
                  </a:txBody>
                  <a:tcPr marL="77888" marR="77888" marT="38944" marB="38944"/>
                </a:tc>
                <a:extLst>
                  <a:ext uri="{0D108BD9-81ED-4DB2-BD59-A6C34878D82A}">
                    <a16:rowId xmlns:a16="http://schemas.microsoft.com/office/drawing/2014/main" val="1946077523"/>
                  </a:ext>
                </a:extLst>
              </a:tr>
              <a:tr h="14532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</a:t>
                      </a:r>
                      <a:endParaRPr lang="de-AT" sz="1050" b="1" kern="50" dirty="0"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Times New Roman" panose="02020603050405020304" pitchFamily="18" charset="0"/>
                      </a:endParaRPr>
                    </a:p>
                  </a:txBody>
                  <a:tcPr marL="58416" marR="58416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need to download anything as a user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available</a:t>
                      </a:r>
                      <a:endParaRPr lang="en-GB" sz="1800" dirty="0"/>
                    </a:p>
                  </a:txBody>
                  <a:tcPr marL="77888" marR="77888" marT="38944" marB="3894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could go down (DDOS)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needed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dirty="0"/>
                    </a:p>
                  </a:txBody>
                  <a:tcPr marL="77888" marR="77888" marT="38944" marB="38944"/>
                </a:tc>
                <a:extLst>
                  <a:ext uri="{0D108BD9-81ED-4DB2-BD59-A6C34878D82A}">
                    <a16:rowId xmlns:a16="http://schemas.microsoft.com/office/drawing/2014/main" val="329380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1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50511-8E4D-44E0-AB0C-862BD9F2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73" y="0"/>
            <a:ext cx="9905998" cy="1478570"/>
          </a:xfrm>
        </p:spPr>
        <p:txBody>
          <a:bodyPr>
            <a:normAutofit/>
          </a:bodyPr>
          <a:lstStyle/>
          <a:p>
            <a:r>
              <a:rPr lang="de-AT" sz="3600" dirty="0"/>
              <a:t>Frontend </a:t>
            </a:r>
            <a:r>
              <a:rPr lang="en-GB" sz="3600" dirty="0"/>
              <a:t>technologies - </a:t>
            </a:r>
            <a:r>
              <a:rPr lang="de-AT" dirty="0">
                <a:solidFill>
                  <a:srgbClr val="00B0F0"/>
                </a:solidFill>
              </a:rPr>
              <a:t>Mobile App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CC3B029-9FD1-48B3-A2A7-03C500D91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410116"/>
              </p:ext>
            </p:extLst>
          </p:nvPr>
        </p:nvGraphicFramePr>
        <p:xfrm>
          <a:off x="1306953" y="1260629"/>
          <a:ext cx="9578094" cy="5377997"/>
        </p:xfrm>
        <a:graphic>
          <a:graphicData uri="http://schemas.openxmlformats.org/drawingml/2006/table">
            <a:tbl>
              <a:tblPr/>
              <a:tblGrid>
                <a:gridCol w="1472972">
                  <a:extLst>
                    <a:ext uri="{9D8B030D-6E8A-4147-A177-3AD203B41FA5}">
                      <a16:colId xmlns:a16="http://schemas.microsoft.com/office/drawing/2014/main" val="3405216792"/>
                    </a:ext>
                  </a:extLst>
                </a:gridCol>
                <a:gridCol w="2919539">
                  <a:extLst>
                    <a:ext uri="{9D8B030D-6E8A-4147-A177-3AD203B41FA5}">
                      <a16:colId xmlns:a16="http://schemas.microsoft.com/office/drawing/2014/main" val="924404428"/>
                    </a:ext>
                  </a:extLst>
                </a:gridCol>
                <a:gridCol w="2530291">
                  <a:extLst>
                    <a:ext uri="{9D8B030D-6E8A-4147-A177-3AD203B41FA5}">
                      <a16:colId xmlns:a16="http://schemas.microsoft.com/office/drawing/2014/main" val="2142438491"/>
                    </a:ext>
                  </a:extLst>
                </a:gridCol>
                <a:gridCol w="2655292">
                  <a:extLst>
                    <a:ext uri="{9D8B030D-6E8A-4147-A177-3AD203B41FA5}">
                      <a16:colId xmlns:a16="http://schemas.microsoft.com/office/drawing/2014/main" val="1062052218"/>
                    </a:ext>
                  </a:extLst>
                </a:gridCol>
              </a:tblGrid>
              <a:tr h="356854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 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Compatibility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Documentation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Our knowledge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83895"/>
                  </a:ext>
                </a:extLst>
              </a:tr>
              <a:tr h="150771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Flutter</a:t>
                      </a:r>
                      <a:endParaRPr lang="de-AT" sz="2000" b="0" i="0" u="none" strike="noStrike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99656" marR="996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Business logic in Dart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4000" b="0" i="0" u="none" strike="noStrike" dirty="0"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Sufficient documentation is available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Little to non-existent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6115"/>
                  </a:ext>
                </a:extLst>
              </a:tr>
              <a:tr h="1635679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1" i="0" u="sng" strike="noStrike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Java/XML </a:t>
                      </a: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b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</a:b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Business logic in Java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~~~~~~~~~~~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Documentation is old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Basic knowledge in Java  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64820"/>
                  </a:ext>
                </a:extLst>
              </a:tr>
              <a:tr h="1813041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React Native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~~~~~~~~~~~</a:t>
                      </a:r>
                      <a:b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</a:b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Business logic in JavaScript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Sufficient documentation is available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Little to non-existent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8383" marR="58383" marT="58383" marB="583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27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3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50511-8E4D-44E0-AB0C-862BD9F2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96" y="0"/>
            <a:ext cx="9905998" cy="1478570"/>
          </a:xfrm>
        </p:spPr>
        <p:txBody>
          <a:bodyPr>
            <a:normAutofit/>
          </a:bodyPr>
          <a:lstStyle/>
          <a:p>
            <a:r>
              <a:rPr lang="de-AT" sz="3600" dirty="0"/>
              <a:t>Frontend </a:t>
            </a:r>
            <a:r>
              <a:rPr lang="en-GB" sz="3600" dirty="0"/>
              <a:t>technologies - </a:t>
            </a:r>
            <a:r>
              <a:rPr lang="de-AT" dirty="0">
                <a:solidFill>
                  <a:srgbClr val="00B0F0"/>
                </a:solidFill>
              </a:rPr>
              <a:t>Web App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CC3B029-9FD1-48B3-A2A7-03C500D91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769426"/>
              </p:ext>
            </p:extLst>
          </p:nvPr>
        </p:nvGraphicFramePr>
        <p:xfrm>
          <a:off x="1526959" y="1174176"/>
          <a:ext cx="9365942" cy="5448832"/>
        </p:xfrm>
        <a:graphic>
          <a:graphicData uri="http://schemas.openxmlformats.org/drawingml/2006/table">
            <a:tbl>
              <a:tblPr/>
              <a:tblGrid>
                <a:gridCol w="1585553">
                  <a:extLst>
                    <a:ext uri="{9D8B030D-6E8A-4147-A177-3AD203B41FA5}">
                      <a16:colId xmlns:a16="http://schemas.microsoft.com/office/drawing/2014/main" val="3405216792"/>
                    </a:ext>
                  </a:extLst>
                </a:gridCol>
                <a:gridCol w="2649096">
                  <a:extLst>
                    <a:ext uri="{9D8B030D-6E8A-4147-A177-3AD203B41FA5}">
                      <a16:colId xmlns:a16="http://schemas.microsoft.com/office/drawing/2014/main" val="924404428"/>
                    </a:ext>
                  </a:extLst>
                </a:gridCol>
                <a:gridCol w="2556769">
                  <a:extLst>
                    <a:ext uri="{9D8B030D-6E8A-4147-A177-3AD203B41FA5}">
                      <a16:colId xmlns:a16="http://schemas.microsoft.com/office/drawing/2014/main" val="2142438491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1062052218"/>
                    </a:ext>
                  </a:extLst>
                </a:gridCol>
              </a:tblGrid>
              <a:tr h="301298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Compatibility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Our knowledge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83895"/>
                  </a:ext>
                </a:extLst>
              </a:tr>
              <a:tr h="88542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HTML/CSS</a:t>
                      </a:r>
                      <a:endParaRPr lang="de-AT" sz="2000" b="0" i="0" u="none" strike="noStrike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Basic HTML and CSS</a:t>
                      </a: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  <a:endParaRPr lang="en-GB" sz="4000" b="0" i="0" u="none" strike="noStrike" dirty="0"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Sufficient documentation is available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Good </a:t>
                      </a:r>
                      <a:r>
                        <a:rPr lang="en-GB" sz="2000" b="0" i="0" u="none" strike="noStrike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knowledge</a:t>
                      </a: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6115"/>
                  </a:ext>
                </a:extLst>
              </a:tr>
              <a:tr h="1469559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u="sng" strike="noStrike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React</a:t>
                      </a:r>
                      <a:endParaRPr lang="de-AT" sz="2000" b="1" i="0" u="sng" strike="noStrike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~~~~~~~~~~~</a:t>
                      </a:r>
                      <a:b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</a:b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Business logic in JavaScript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Sufficient documentation is available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Little to non-existent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64820"/>
                  </a:ext>
                </a:extLst>
              </a:tr>
              <a:tr h="8854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Angular </a:t>
                      </a: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5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~~~~~~~~~~~</a:t>
                      </a:r>
                      <a:b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</a:br>
                      <a:r>
                        <a:rPr lang="en-GB" sz="2000" b="0" i="0" u="none" strike="noStrike" kern="5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Business logic in JavaScript</a:t>
                      </a:r>
                      <a:endParaRPr lang="en-GB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Sufficient documentation is available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--------------------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Little to non-existent</a:t>
                      </a:r>
                      <a:endParaRPr lang="en-GB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454" marR="52454" marT="52454" marB="5245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27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95992-53BE-4B9B-9FF5-33B89E1F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147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Backend Technologies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2BC6F7A-EF89-4A1D-9AD3-A89D239EE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30444"/>
              </p:ext>
            </p:extLst>
          </p:nvPr>
        </p:nvGraphicFramePr>
        <p:xfrm>
          <a:off x="1287262" y="1552256"/>
          <a:ext cx="9234461" cy="443631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553592">
                  <a:extLst>
                    <a:ext uri="{9D8B030D-6E8A-4147-A177-3AD203B41FA5}">
                      <a16:colId xmlns:a16="http://schemas.microsoft.com/office/drawing/2014/main" val="4049320286"/>
                    </a:ext>
                  </a:extLst>
                </a:gridCol>
                <a:gridCol w="2130641">
                  <a:extLst>
                    <a:ext uri="{9D8B030D-6E8A-4147-A177-3AD203B41FA5}">
                      <a16:colId xmlns:a16="http://schemas.microsoft.com/office/drawing/2014/main" val="136468791"/>
                    </a:ext>
                  </a:extLst>
                </a:gridCol>
                <a:gridCol w="3107371">
                  <a:extLst>
                    <a:ext uri="{9D8B030D-6E8A-4147-A177-3AD203B41FA5}">
                      <a16:colId xmlns:a16="http://schemas.microsoft.com/office/drawing/2014/main" val="2893639548"/>
                    </a:ext>
                  </a:extLst>
                </a:gridCol>
                <a:gridCol w="2442857">
                  <a:extLst>
                    <a:ext uri="{9D8B030D-6E8A-4147-A177-3AD203B41FA5}">
                      <a16:colId xmlns:a16="http://schemas.microsoft.com/office/drawing/2014/main" val="1499063639"/>
                    </a:ext>
                  </a:extLst>
                </a:gridCol>
              </a:tblGrid>
              <a:tr h="3072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Compatibility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Documentation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Our knowledge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716283"/>
                  </a:ext>
                </a:extLst>
              </a:tr>
              <a:tr h="9166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Xamarin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kern="50" cap="none" spc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logic in C#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Sufficient documentation is available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b="0" i="0" u="none" strike="noStrike" kern="50" dirty="0">
                        <a:solidFill>
                          <a:srgbClr val="FF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Little to non-existent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569478"/>
                  </a:ext>
                </a:extLst>
              </a:tr>
              <a:tr h="10964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Spring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535" marR="89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b="0" i="0" u="none" strike="noStrike" kern="50" dirty="0">
                        <a:solidFill>
                          <a:srgbClr val="008000"/>
                        </a:solidFill>
                        <a:effectLst/>
                        <a:highlight>
                          <a:srgbClr val="008000"/>
                        </a:highlight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Business logic in Java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b="0" i="0" u="none" strike="noStrike" kern="50" dirty="0"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Documentation old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Little to non-existent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17041"/>
                  </a:ext>
                </a:extLst>
              </a:tr>
              <a:tr h="122133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1" u="sng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Node.js</a:t>
                      </a:r>
                      <a:endParaRPr lang="de-AT" sz="2000" b="1" u="sng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~~~~~~~~~~~</a:t>
                      </a:r>
                      <a:b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logic in JavaScript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008000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--------------------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Sufficient documentation is available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b="0" i="0" u="none" strike="noStrike" kern="50" dirty="0"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~~~~~~~~~~~</a:t>
                      </a: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8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highlight>
                          <a:srgbClr val="0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GB" sz="2000" kern="5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knowledge in Node.js</a:t>
                      </a:r>
                      <a:endParaRPr lang="de-AT" sz="2000" kern="5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2447" marR="37462" marT="39045" marB="749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31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271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FD76A46462B2468868A87C7E2483D2" ma:contentTypeVersion="2" ma:contentTypeDescription="Ein neues Dokument erstellen." ma:contentTypeScope="" ma:versionID="fe2c13b46c93ad1b4287ab7d0fbfb837">
  <xsd:schema xmlns:xsd="http://www.w3.org/2001/XMLSchema" xmlns:xs="http://www.w3.org/2001/XMLSchema" xmlns:p="http://schemas.microsoft.com/office/2006/metadata/properties" xmlns:ns3="f887cdea-5612-4108-be46-c290fdd82ae7" targetNamespace="http://schemas.microsoft.com/office/2006/metadata/properties" ma:root="true" ma:fieldsID="ce1b5ae886fed5db65a9f3223e6c1c9c" ns3:_="">
    <xsd:import namespace="f887cdea-5612-4108-be46-c290fdd82a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7cdea-5612-4108-be46-c290fdd82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678A6-5AA5-4064-871E-C206E3FA968D}">
  <ds:schemaRefs>
    <ds:schemaRef ds:uri="f887cdea-5612-4108-be46-c290fdd82a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18E75A-CA52-4F17-97FC-AD643CB467F0}">
  <ds:schemaRefs>
    <ds:schemaRef ds:uri="f887cdea-5612-4108-be46-c290fdd82a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617051-EB70-4B61-B6FA-9F730A1270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Breitbild</PresentationFormat>
  <Paragraphs>246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Tw Cen MT</vt:lpstr>
      <vt:lpstr>Schaltkreis</vt:lpstr>
      <vt:lpstr>Tutor App Feasibility Study</vt:lpstr>
      <vt:lpstr>Agenda</vt:lpstr>
      <vt:lpstr>Introduction</vt:lpstr>
      <vt:lpstr>Market Study</vt:lpstr>
      <vt:lpstr>Product Scope </vt:lpstr>
      <vt:lpstr>Product Variants</vt:lpstr>
      <vt:lpstr>Frontend technologies - Mobile App</vt:lpstr>
      <vt:lpstr>Frontend technologies - Web App</vt:lpstr>
      <vt:lpstr>Backend Technologies</vt:lpstr>
      <vt:lpstr>Database Technologies</vt:lpstr>
      <vt:lpstr>PowerPoint-Präsentation</vt:lpstr>
      <vt:lpstr>Available skills</vt:lpstr>
      <vt:lpstr>Risk &amp; Mitigation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Screen Feasibility Study</dc:title>
  <dc:creator>Rekala, Beniamin Vasile</dc:creator>
  <cp:lastModifiedBy>Rekala, Beniamin Vasile</cp:lastModifiedBy>
  <cp:revision>80</cp:revision>
  <dcterms:created xsi:type="dcterms:W3CDTF">2020-10-14T12:40:14Z</dcterms:created>
  <dcterms:modified xsi:type="dcterms:W3CDTF">2021-06-16T13:22:36Z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0x0101001AFD76A46462B2468868A87C7E2483D2</vt:lpwstr>
  </property>
</Properties>
</file>