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68" r:id="rId3"/>
    <p:sldId id="276" r:id="rId4"/>
    <p:sldId id="270" r:id="rId5"/>
    <p:sldId id="313" r:id="rId6"/>
    <p:sldId id="271" r:id="rId7"/>
    <p:sldId id="272" r:id="rId8"/>
    <p:sldId id="279" r:id="rId9"/>
    <p:sldId id="280" r:id="rId10"/>
    <p:sldId id="315" r:id="rId11"/>
    <p:sldId id="284" r:id="rId12"/>
    <p:sldId id="296" r:id="rId13"/>
    <p:sldId id="285" r:id="rId14"/>
    <p:sldId id="282" r:id="rId15"/>
    <p:sldId id="290" r:id="rId16"/>
    <p:sldId id="291" r:id="rId17"/>
    <p:sldId id="286" r:id="rId18"/>
    <p:sldId id="289" r:id="rId19"/>
    <p:sldId id="292" r:id="rId20"/>
    <p:sldId id="303" r:id="rId21"/>
    <p:sldId id="304" r:id="rId22"/>
    <p:sldId id="287" r:id="rId23"/>
    <p:sldId id="288" r:id="rId24"/>
    <p:sldId id="293" r:id="rId25"/>
    <p:sldId id="297" r:id="rId26"/>
    <p:sldId id="298" r:id="rId27"/>
    <p:sldId id="316" r:id="rId28"/>
    <p:sldId id="317" r:id="rId29"/>
    <p:sldId id="318" r:id="rId30"/>
    <p:sldId id="323" r:id="rId31"/>
    <p:sldId id="306" r:id="rId32"/>
    <p:sldId id="324" r:id="rId33"/>
    <p:sldId id="307" r:id="rId34"/>
    <p:sldId id="300" r:id="rId35"/>
    <p:sldId id="309" r:id="rId36"/>
    <p:sldId id="310" r:id="rId37"/>
    <p:sldId id="311" r:id="rId38"/>
    <p:sldId id="312" r:id="rId39"/>
    <p:sldId id="319" r:id="rId40"/>
    <p:sldId id="320" r:id="rId41"/>
    <p:sldId id="321" r:id="rId42"/>
    <p:sldId id="322" r:id="rId43"/>
    <p:sldId id="314" r:id="rId44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6" autoAdjust="0"/>
    <p:restoredTop sz="94737" autoAdjust="0"/>
  </p:normalViewPr>
  <p:slideViewPr>
    <p:cSldViewPr>
      <p:cViewPr varScale="1">
        <p:scale>
          <a:sx n="66" d="100"/>
          <a:sy n="66" d="100"/>
        </p:scale>
        <p:origin x="-141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175CA-535E-4AB9-B896-FEF59792AD3B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5C517D-E583-4959-9B9D-B9391B35C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29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92696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92896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87875"/>
            <a:ext cx="9144000" cy="227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690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5616662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61362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16216" y="5617636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C0B5677-3E1E-494E-B896-4505AE341BD1}" type="slidenum">
              <a:rPr lang="en-GB"/>
              <a:pPr/>
              <a:t>‹#›</a:t>
            </a:fld>
            <a:endParaRPr lang="en-GB" dirty="0"/>
          </a:p>
        </p:txBody>
      </p:sp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5304"/>
            <a:ext cx="9144000" cy="692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6903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5616662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61362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16216" y="5617636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C0B5677-3E1E-494E-B896-4505AE341BD1}" type="slidenum">
              <a:rPr lang="en-GB"/>
              <a:pPr/>
              <a:t>‹#›</a:t>
            </a:fld>
            <a:endParaRPr lang="en-GB" dirty="0"/>
          </a:p>
        </p:txBody>
      </p:sp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5304"/>
            <a:ext cx="9144000" cy="692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665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90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5616662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61362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16216" y="5617636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C0B5677-3E1E-494E-B896-4505AE341BD1}" type="slidenum">
              <a:rPr lang="en-GB"/>
              <a:pPr/>
              <a:t>‹#›</a:t>
            </a:fld>
            <a:endParaRPr lang="en-GB" dirty="0"/>
          </a:p>
        </p:txBody>
      </p:sp>
      <p:pic>
        <p:nvPicPr>
          <p:cNvPr id="8" name="Picture 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5304"/>
            <a:ext cx="9144000" cy="692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1168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1BF540-70E5-4212-A504-07918960493E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449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5616662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61362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16216" y="5617636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C0B5677-3E1E-494E-B896-4505AE341BD1}" type="slidenum">
              <a:rPr lang="en-GB"/>
              <a:pPr/>
              <a:t>‹#›</a:t>
            </a:fld>
            <a:endParaRPr lang="en-GB" dirty="0"/>
          </a:p>
        </p:txBody>
      </p:sp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5304"/>
            <a:ext cx="9144000" cy="692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0652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5616662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61362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16216" y="5617636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C0B5677-3E1E-494E-B896-4505AE341BD1}" type="slidenum">
              <a:rPr lang="en-GB"/>
              <a:pPr/>
              <a:t>‹#›</a:t>
            </a:fld>
            <a:endParaRPr lang="en-GB" dirty="0"/>
          </a:p>
        </p:txBody>
      </p:sp>
      <p:pic>
        <p:nvPicPr>
          <p:cNvPr id="13" name="Picture 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5304"/>
            <a:ext cx="9144000" cy="692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7878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9CB4DF-5C4A-4086-B185-48DF37ACA98A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3704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5616662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61362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16216" y="5617636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C0B5677-3E1E-494E-B896-4505AE341BD1}" type="slidenum">
              <a:rPr lang="en-GB"/>
              <a:pPr/>
              <a:t>‹#›</a:t>
            </a:fld>
            <a:endParaRPr lang="en-GB" dirty="0"/>
          </a:p>
        </p:txBody>
      </p:sp>
      <p:pic>
        <p:nvPicPr>
          <p:cNvPr id="9" name="Picture 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5304"/>
            <a:ext cx="9144000" cy="692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6340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5616662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61362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16216" y="5617636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C0B5677-3E1E-494E-B896-4505AE341BD1}" type="slidenum">
              <a:rPr lang="en-GB"/>
              <a:pPr/>
              <a:t>‹#›</a:t>
            </a:fld>
            <a:endParaRPr lang="en-GB" dirty="0"/>
          </a:p>
        </p:txBody>
      </p:sp>
      <p:pic>
        <p:nvPicPr>
          <p:cNvPr id="12" name="Picture 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5304"/>
            <a:ext cx="9144000" cy="692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5960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5616662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61362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16216" y="5617636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C0B5677-3E1E-494E-B896-4505AE341BD1}" type="slidenum">
              <a:rPr lang="en-GB"/>
              <a:pPr/>
              <a:t>‹#›</a:t>
            </a:fld>
            <a:endParaRPr lang="en-GB" dirty="0"/>
          </a:p>
        </p:txBody>
      </p:sp>
      <p:pic>
        <p:nvPicPr>
          <p:cNvPr id="12" name="Picture 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5304"/>
            <a:ext cx="9144000" cy="692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7036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GB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077F988-840F-43C6-BC23-13DDC6B6E237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620000" cy="1143000"/>
          </a:xfrm>
          <a:noFill/>
          <a:ln/>
        </p:spPr>
        <p:txBody>
          <a:bodyPr/>
          <a:lstStyle/>
          <a:p>
            <a:r>
              <a:rPr lang="en-US" sz="4000" dirty="0" smtClean="0"/>
              <a:t>ST414 – Spectral Analysis of Time Series Data</a:t>
            </a:r>
            <a:endParaRPr lang="en-GB" sz="4000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899592" y="2133600"/>
            <a:ext cx="7344816" cy="1752600"/>
          </a:xfrm>
          <a:noFill/>
          <a:ln/>
        </p:spPr>
        <p:txBody>
          <a:bodyPr/>
          <a:lstStyle/>
          <a:p>
            <a:r>
              <a:rPr lang="en-US" dirty="0" smtClean="0"/>
              <a:t>Lecture 1</a:t>
            </a:r>
          </a:p>
          <a:p>
            <a:r>
              <a:rPr lang="en-US" dirty="0" smtClean="0"/>
              <a:t>8 January 2015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Preliminaries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 smtClean="0"/>
                  <a:t> is said to be </a:t>
                </a:r>
                <a:r>
                  <a:rPr lang="en-GB" b="1" u="sng" dirty="0" smtClean="0"/>
                  <a:t>strictly stationary</a:t>
                </a:r>
                <a:r>
                  <a:rPr lang="en-GB" b="1" dirty="0"/>
                  <a:t> </a:t>
                </a:r>
                <a:r>
                  <a:rPr lang="en-GB" dirty="0" smtClean="0"/>
                  <a:t>if the probabilistic behaviour of every collection of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en-GB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GB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en-GB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GB" dirty="0" smtClean="0"/>
                  <a:t> is identical to that of the shifted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en-GB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GB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/>
                          </a:rPr>
                          <m:t>+</m:t>
                        </m:r>
                        <m:r>
                          <a:rPr lang="en-GB" b="0" i="1" smtClean="0">
                            <a:latin typeface="Cambria Math"/>
                          </a:rPr>
                          <m:t>h</m:t>
                        </m:r>
                      </m:sub>
                    </m:sSub>
                    <m:r>
                      <a:rPr lang="en-GB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en-GB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GB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GB" b="0" i="1" smtClean="0">
                            <a:latin typeface="Cambria Math"/>
                          </a:rPr>
                          <m:t>+</m:t>
                        </m:r>
                        <m:r>
                          <a:rPr lang="en-GB" b="0" i="1" smtClean="0">
                            <a:latin typeface="Cambria Math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GB" dirty="0" smtClean="0"/>
                  <a:t>.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823" r="-8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87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Preliminaries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 smtClean="0"/>
                  <a:t> is said to be </a:t>
                </a:r>
                <a:r>
                  <a:rPr lang="en-GB" b="1" u="sng" dirty="0" smtClean="0"/>
                  <a:t>weakly stationary</a:t>
                </a:r>
                <a:r>
                  <a:rPr lang="en-GB" dirty="0" smtClean="0"/>
                  <a:t> if 1) 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 smtClean="0"/>
                  <a:t>) is invariant with respect to t and 2)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𝐶𝑜𝑣</m:t>
                    </m:r>
                    <m:d>
                      <m:dPr>
                        <m:ctrlPr>
                          <a:rPr lang="en-GB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GB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GB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GB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GB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  <a:ea typeface="Cambria Math"/>
                          </a:rPr>
                          <m:t>𝛾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</m:sub>
                    </m:sSub>
                    <m:r>
                      <a:rPr lang="en-GB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h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GB" dirty="0" smtClean="0"/>
                  <a:t>, where h = |s-t|.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  <a:ea typeface="Cambria Math"/>
                          </a:rPr>
                          <m:t>𝛾</m:t>
                        </m:r>
                      </m:e>
                      <m:sub>
                        <m:r>
                          <a:rPr lang="en-GB" i="1">
                            <a:latin typeface="Cambria Math"/>
                            <a:ea typeface="Cambria Math"/>
                          </a:rPr>
                          <m:t>𝑋</m:t>
                        </m:r>
                      </m:sub>
                    </m:sSub>
                    <m:r>
                      <a:rPr lang="en-GB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h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GB" dirty="0" smtClean="0"/>
                  <a:t> is called the </a:t>
                </a:r>
                <a:r>
                  <a:rPr lang="en-GB" b="1" u="sng" dirty="0" err="1" smtClean="0"/>
                  <a:t>autocovariance</a:t>
                </a:r>
                <a:r>
                  <a:rPr lang="en-GB" b="1" u="sng" dirty="0" smtClean="0"/>
                  <a:t> function</a:t>
                </a:r>
                <a:r>
                  <a:rPr lang="en-GB" dirty="0" smtClean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 smtClean="0"/>
                  <a:t>.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823" r="-27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947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Preliminaries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  <a:ea typeface="Cambria Math"/>
                          </a:rPr>
                          <m:t>𝛾</m:t>
                        </m:r>
                      </m:e>
                      <m:sub>
                        <m:r>
                          <a:rPr lang="en-GB" i="1">
                            <a:latin typeface="Cambria Math"/>
                            <a:ea typeface="Cambria Math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e>
                    </m:d>
                    <m:r>
                      <a:rPr lang="en-GB" b="0" i="1" smtClean="0">
                        <a:latin typeface="Cambria Math"/>
                        <a:ea typeface="Cambria Math"/>
                      </a:rPr>
                      <m:t>≥0</m:t>
                    </m:r>
                  </m:oMath>
                </a14:m>
                <a:endParaRPr lang="en-GB" b="0" dirty="0" smtClean="0">
                  <a:ea typeface="Cambria Math"/>
                </a:endParaRPr>
              </a:p>
              <a:p>
                <a:pPr marL="514350" indent="-514350">
                  <a:buFontTx/>
                  <a:buAutoNum type="arabicPeriod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  <a:ea typeface="Cambria Math"/>
                      </a:rPr>
                      <m:t>|</m:t>
                    </m:r>
                    <m:sSub>
                      <m:sSubPr>
                        <m:ctrlPr>
                          <a:rPr lang="en-GB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  <a:ea typeface="Cambria Math"/>
                          </a:rPr>
                          <m:t>𝛾</m:t>
                        </m:r>
                      </m:e>
                      <m:sub>
                        <m:r>
                          <a:rPr lang="en-GB" i="1">
                            <a:latin typeface="Cambria Math"/>
                            <a:ea typeface="Cambria Math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h</m:t>
                        </m:r>
                      </m:e>
                    </m:d>
                    <m:r>
                      <a:rPr lang="en-GB" b="0" i="1" smtClean="0">
                        <a:latin typeface="Cambria Math"/>
                        <a:ea typeface="Cambria Math"/>
                      </a:rPr>
                      <m:t>|</m:t>
                    </m:r>
                    <m:r>
                      <a:rPr lang="en-GB" i="1" smtClean="0">
                        <a:latin typeface="Cambria Math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en-GB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  <a:ea typeface="Cambria Math"/>
                          </a:rPr>
                          <m:t>𝛾</m:t>
                        </m:r>
                      </m:e>
                      <m:sub>
                        <m:r>
                          <a:rPr lang="en-GB" i="1">
                            <a:latin typeface="Cambria Math"/>
                            <a:ea typeface="Cambria Math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GB" i="1">
                            <a:latin typeface="Cambria Math"/>
                            <a:ea typeface="Cambria Math"/>
                          </a:rPr>
                          <m:t>0</m:t>
                        </m:r>
                      </m:e>
                    </m:d>
                  </m:oMath>
                </a14:m>
                <a:endParaRPr lang="en-GB" dirty="0" smtClean="0"/>
              </a:p>
              <a:p>
                <a:pPr marL="514350" indent="-514350">
                  <a:buFontTx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  <a:ea typeface="Cambria Math"/>
                          </a:rPr>
                          <m:t>𝛾</m:t>
                        </m:r>
                      </m:e>
                      <m:sub>
                        <m:r>
                          <a:rPr lang="en-GB" i="1">
                            <a:latin typeface="Cambria Math"/>
                            <a:ea typeface="Cambria Math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GB" i="1">
                            <a:latin typeface="Cambria Math"/>
                            <a:ea typeface="Cambria Math"/>
                          </a:rPr>
                          <m:t>h</m:t>
                        </m:r>
                      </m:e>
                    </m:d>
                  </m:oMath>
                </a14:m>
                <a:r>
                  <a:rPr lang="en-GB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  <a:ea typeface="Cambria Math"/>
                          </a:rPr>
                          <m:t>𝛾</m:t>
                        </m:r>
                      </m:e>
                      <m:sub>
                        <m:r>
                          <a:rPr lang="en-GB" i="1">
                            <a:latin typeface="Cambria Math"/>
                            <a:ea typeface="Cambria Math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GB" i="1">
                            <a:latin typeface="Cambria Math"/>
                            <a:ea typeface="Cambria Math"/>
                          </a:rPr>
                          <m:t>h</m:t>
                        </m:r>
                      </m:e>
                    </m:d>
                  </m:oMath>
                </a14:m>
                <a:endParaRPr lang="en-GB" dirty="0"/>
              </a:p>
              <a:p>
                <a:pPr marL="514350" indent="-514350">
                  <a:buAutoNum type="arabicPeriod"/>
                </a:pPr>
                <a:endParaRPr lang="en-GB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014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Preliminaries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The </a:t>
                </a:r>
                <a:r>
                  <a:rPr lang="en-GB" b="1" u="sng" dirty="0" smtClean="0"/>
                  <a:t>autocorrelation function</a:t>
                </a:r>
                <a:r>
                  <a:rPr lang="en-GB" dirty="0" smtClean="0"/>
                  <a:t> of a weakly stationary time series X(t) is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/>
                          <a:ea typeface="Cambria Math"/>
                        </a:rPr>
                        <m:t>𝜌</m:t>
                      </m:r>
                      <m:d>
                        <m:dPr>
                          <m:ctrlPr>
                            <a:rPr lang="en-GB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h</m:t>
                          </m:r>
                        </m:e>
                      </m:d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h</m:t>
                          </m:r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GB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(0)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8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856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White Noise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 smtClean="0"/>
                  <a:t> is white noise if it is a collection of uncorrelated random variables identically distributed with mean 0 and finite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en-GB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/>
                      </a:rPr>
                      <m:t>.</m:t>
                    </m:r>
                  </m:oMath>
                </a14:m>
                <a:endParaRPr lang="en-GB" b="0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 smtClean="0"/>
                  <a:t> weakly stationary?</a:t>
                </a:r>
              </a:p>
              <a:p>
                <a:pPr marL="0" indent="0">
                  <a:buNone/>
                </a:pPr>
                <a:r>
                  <a:rPr lang="en-GB" dirty="0" smtClean="0"/>
                  <a:t>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  <a:ea typeface="Cambria Math"/>
                          </a:rPr>
                          <m:t>𝛾</m:t>
                        </m:r>
                      </m:e>
                      <m:sub>
                        <m:r>
                          <a:rPr lang="en-GB" i="1">
                            <a:latin typeface="Cambria Math"/>
                            <a:ea typeface="Cambria Math"/>
                          </a:rPr>
                          <m:t>𝑋</m:t>
                        </m:r>
                      </m:sub>
                    </m:sSub>
                    <m:r>
                      <a:rPr lang="en-GB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h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GB" dirty="0" smtClean="0"/>
                  <a:t>?</a:t>
                </a:r>
              </a:p>
              <a:p>
                <a:pPr marL="0" indent="0">
                  <a:buNone/>
                </a:pPr>
                <a:r>
                  <a:rPr lang="en-GB" dirty="0" smtClean="0"/>
                  <a:t>What is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  <a:ea typeface="Cambria Math"/>
                      </a:rPr>
                      <m:t>𝜌</m:t>
                    </m:r>
                    <m:d>
                      <m:dPr>
                        <m:ctrlPr>
                          <a:rPr lang="en-GB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GB" i="1">
                            <a:latin typeface="Cambria Math"/>
                            <a:ea typeface="Cambria Math"/>
                          </a:rPr>
                          <m:t>h</m:t>
                        </m:r>
                      </m:e>
                    </m:d>
                  </m:oMath>
                </a14:m>
                <a:r>
                  <a:rPr lang="en-GB" dirty="0" smtClean="0"/>
                  <a:t>?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823" b="-53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535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White Noise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15</a:t>
            </a:fld>
            <a:endParaRPr lang="en-GB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954" y="1268760"/>
            <a:ext cx="4882092" cy="487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649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White Noise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16</a:t>
            </a:fld>
            <a:endParaRPr lang="en-GB" dirty="0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388" y="1283639"/>
            <a:ext cx="4845223" cy="483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334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MA(1)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GB" b="0" i="1" smtClean="0">
                          <a:latin typeface="Cambria Math"/>
                        </a:rPr>
                        <m:t>+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𝜃</m:t>
                      </m:r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 smtClean="0"/>
                  <a:t> is white noise</a:t>
                </a:r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r>
                  <a:rPr lang="en-GB" dirty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 weakly stationary?</a:t>
                </a:r>
              </a:p>
              <a:p>
                <a:pPr marL="0" indent="0">
                  <a:buNone/>
                </a:pPr>
                <a:r>
                  <a:rPr lang="en-GB" dirty="0"/>
                  <a:t>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  <a:ea typeface="Cambria Math"/>
                          </a:rPr>
                          <m:t>𝛾</m:t>
                        </m:r>
                      </m:e>
                      <m:sub>
                        <m:r>
                          <a:rPr lang="en-GB" i="1">
                            <a:latin typeface="Cambria Math"/>
                            <a:ea typeface="Cambria Math"/>
                          </a:rPr>
                          <m:t>𝑋</m:t>
                        </m:r>
                      </m:sub>
                    </m:sSub>
                    <m:r>
                      <a:rPr lang="en-GB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h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GB" dirty="0"/>
                  <a:t>?</a:t>
                </a:r>
              </a:p>
              <a:p>
                <a:pPr marL="0" indent="0">
                  <a:buNone/>
                </a:pPr>
                <a:r>
                  <a:rPr lang="en-GB" dirty="0"/>
                  <a:t>What is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  <a:ea typeface="Cambria Math"/>
                      </a:rPr>
                      <m:t>𝜌</m:t>
                    </m:r>
                    <m:d>
                      <m:dPr>
                        <m:ctrlPr>
                          <a:rPr lang="en-GB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GB" i="1">
                            <a:latin typeface="Cambria Math"/>
                            <a:ea typeface="Cambria Math"/>
                          </a:rPr>
                          <m:t>h</m:t>
                        </m:r>
                      </m:e>
                    </m:d>
                  </m:oMath>
                </a14:m>
                <a:r>
                  <a:rPr lang="en-GB" dirty="0"/>
                  <a:t>?</a:t>
                </a:r>
              </a:p>
              <a:p>
                <a:pPr marL="0" indent="0" algn="ctr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72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MA(1)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18</a:t>
            </a:fld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762" y="1573756"/>
            <a:ext cx="4481485" cy="4474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379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MA(1)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19</a:t>
            </a:fld>
            <a:endParaRPr lang="en-GB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439" y="1628800"/>
            <a:ext cx="4437122" cy="4429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56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2</a:t>
            </a:fld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345" y="1643063"/>
            <a:ext cx="6493310" cy="4371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240641" y="5830015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Brockwell</a:t>
            </a:r>
            <a:r>
              <a:rPr lang="en-GB" dirty="0" smtClean="0"/>
              <a:t> and Davis, 2002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907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MA(2)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Consider the MA(2) model:</a:t>
                </a:r>
                <a:endParaRPr lang="en-GB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GB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GB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GB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 smtClean="0"/>
                  <a:t> </a:t>
                </a:r>
                <a:r>
                  <a:rPr lang="en-GB" dirty="0"/>
                  <a:t>is white </a:t>
                </a:r>
                <a:r>
                  <a:rPr lang="en-GB" dirty="0" smtClean="0"/>
                  <a:t>noise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h</m:t>
                          </m:r>
                        </m:e>
                      </m:d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GB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latin typeface="Cambria Math"/>
                                  <a:ea typeface="Cambria Math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  <m:nary>
                                <m:naryPr>
                                  <m:chr m:val="∑"/>
                                  <m:ctrlP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  <m: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  <m:t>2−|</m:t>
                                  </m:r>
                                  <m: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  <m:t>h</m:t>
                                  </m:r>
                                  <m: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  <m:t>|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/>
                                          <a:ea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/>
                                          <a:ea typeface="Cambria Math"/>
                                        </a:rPr>
                                        <m:t>𝑗</m:t>
                                      </m:r>
                                      <m:r>
                                        <a:rPr lang="en-GB" i="1">
                                          <a:latin typeface="Cambria Math"/>
                                          <a:ea typeface="Cambria Math"/>
                                        </a:rPr>
                                        <m:t>+</m:t>
                                      </m:r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GB" i="1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i="1">
                                              <a:latin typeface="Cambria Math"/>
                                              <a:ea typeface="Cambria Math"/>
                                            </a:rPr>
                                            <m:t>h</m:t>
                                          </m:r>
                                        </m:e>
                                      </m:d>
                                    </m:sub>
                                  </m:sSub>
                                  <m:r>
                                    <a:rPr lang="en-GB" b="0" i="1" smtClean="0">
                                      <a:latin typeface="Cambria Math"/>
                                      <a:ea typeface="Cambria Math"/>
                                    </a:rPr>
                                    <m:t>, </m:t>
                                  </m:r>
                                </m:e>
                              </m:nary>
                              <m:r>
                                <m:rPr>
                                  <m:sty m:val="p"/>
                                </m:rPr>
                                <a:rPr lang="en-GB" i="1" smtClean="0">
                                  <a:latin typeface="Cambria Math"/>
                                  <a:ea typeface="Cambria Math"/>
                                </a:rPr>
                                <m:t>if</m:t>
                              </m:r>
                              <m:r>
                                <a:rPr lang="en-GB" i="1" smtClean="0">
                                  <a:latin typeface="Cambria Math"/>
                                  <a:ea typeface="Cambria Math"/>
                                </a:rPr>
                                <m:t> |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|≤2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0, </m:t>
                              </m:r>
                              <m:r>
                                <m:rPr>
                                  <m:nor/>
                                </m:rPr>
                                <a:rPr lang="en-GB" b="0" i="0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GB" b="0" i="0" smtClean="0">
                                  <a:latin typeface="Cambria Math"/>
                                  <a:ea typeface="Cambria Math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GB" b="0" i="0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&gt;2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=1.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823" b="-7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253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MA(2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21</a:t>
            </a:fld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322" y="1628800"/>
            <a:ext cx="4423356" cy="4416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381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AR(1)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GB" i="1">
                          <a:latin typeface="Cambria Math"/>
                        </a:rPr>
                        <m:t>=</m:t>
                      </m:r>
                      <m:r>
                        <a:rPr lang="en-GB" i="1" smtClean="0">
                          <a:latin typeface="Cambria Math"/>
                          <a:ea typeface="Cambria Math"/>
                        </a:rPr>
                        <m:t>𝜙</m:t>
                      </m:r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 smtClean="0"/>
                  <a:t> </a:t>
                </a:r>
                <a:r>
                  <a:rPr lang="en-GB" dirty="0"/>
                  <a:t>is white </a:t>
                </a:r>
                <a:r>
                  <a:rPr lang="en-GB" dirty="0" smtClean="0"/>
                  <a:t>noise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𝜙</m:t>
                          </m:r>
                        </m:e>
                      </m:d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&lt;1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 weakly stationary?</a:t>
                </a:r>
              </a:p>
              <a:p>
                <a:pPr marL="0" indent="0">
                  <a:buNone/>
                </a:pPr>
                <a:r>
                  <a:rPr lang="en-GB" dirty="0"/>
                  <a:t>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  <a:ea typeface="Cambria Math"/>
                          </a:rPr>
                          <m:t>𝛾</m:t>
                        </m:r>
                      </m:e>
                      <m:sub>
                        <m:r>
                          <a:rPr lang="en-GB" i="1">
                            <a:latin typeface="Cambria Math"/>
                            <a:ea typeface="Cambria Math"/>
                          </a:rPr>
                          <m:t>𝑋</m:t>
                        </m:r>
                      </m:sub>
                    </m:sSub>
                    <m:r>
                      <a:rPr lang="en-GB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h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GB" dirty="0"/>
                  <a:t>?</a:t>
                </a:r>
              </a:p>
              <a:p>
                <a:pPr marL="0" indent="0">
                  <a:buNone/>
                </a:pPr>
                <a:r>
                  <a:rPr lang="en-GB" dirty="0"/>
                  <a:t>What is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  <a:ea typeface="Cambria Math"/>
                      </a:rPr>
                      <m:t>𝜌</m:t>
                    </m:r>
                    <m:d>
                      <m:dPr>
                        <m:ctrlPr>
                          <a:rPr lang="en-GB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GB" i="1">
                            <a:latin typeface="Cambria Math"/>
                            <a:ea typeface="Cambria Math"/>
                          </a:rPr>
                          <m:t>h</m:t>
                        </m:r>
                      </m:e>
                    </m:d>
                  </m:oMath>
                </a14:m>
                <a:r>
                  <a:rPr lang="en-GB" dirty="0"/>
                  <a:t>?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2627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AR(1)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23</a:t>
            </a:fld>
            <a:endParaRPr lang="en-GB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89322"/>
            <a:ext cx="8280920" cy="1885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72" y="3645024"/>
            <a:ext cx="8198784" cy="1892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597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AR(1)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24</a:t>
            </a:fld>
            <a:endParaRPr lang="en-GB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877" y="1606781"/>
            <a:ext cx="4354246" cy="434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135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AR(1)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25</a:t>
            </a:fld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53" y="1654830"/>
            <a:ext cx="4278307" cy="4271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575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Linear Processes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 smtClean="0"/>
                  <a:t> is a </a:t>
                </a:r>
                <a:r>
                  <a:rPr lang="en-GB" b="1" u="sng" dirty="0" smtClean="0"/>
                  <a:t>linear process</a:t>
                </a:r>
                <a:r>
                  <a:rPr lang="en-GB" dirty="0" smtClean="0"/>
                  <a:t> if it has the representation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GB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=−∞</m:t>
                          </m:r>
                        </m:sub>
                        <m:sup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</m:e>
                      </m:nary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r>
                  <a:rPr lang="en-GB" dirty="0" smtClean="0"/>
                  <a:t>for all t,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 smtClean="0"/>
                  <a:t> is white noise and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  <a:ea typeface="Cambria Math"/>
                          </a:rPr>
                          <m:t>𝜓</m:t>
                        </m:r>
                      </m:e>
                      <m:sub>
                        <m:r>
                          <a:rPr lang="en-GB" i="1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dirty="0" smtClean="0"/>
                  <a:t>} is a sequence of constants with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i="1">
                            <a:latin typeface="Cambria Math"/>
                          </a:rPr>
                          <m:t>𝑗</m:t>
                        </m:r>
                        <m:r>
                          <a:rPr lang="en-GB" i="1">
                            <a:latin typeface="Cambria Math"/>
                          </a:rPr>
                          <m:t>=−∞</m:t>
                        </m:r>
                      </m:sub>
                      <m:sup>
                        <m:r>
                          <a:rPr lang="en-GB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GB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/>
                                <a:ea typeface="Cambria Math"/>
                              </a:rPr>
                              <m:t>|</m:t>
                            </m:r>
                            <m:r>
                              <a:rPr lang="en-GB" i="1">
                                <a:latin typeface="Cambria Math"/>
                                <a:ea typeface="Cambria Math"/>
                              </a:rPr>
                              <m:t>𝜓</m:t>
                            </m:r>
                          </m:e>
                          <m:sub>
                            <m:r>
                              <a:rPr lang="en-GB" i="1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|&lt;</m:t>
                        </m:r>
                        <m:r>
                          <a:rPr lang="en-GB" i="1">
                            <a:latin typeface="Cambria Math"/>
                            <a:ea typeface="Cambria Math"/>
                          </a:rPr>
                          <m:t>∞</m:t>
                        </m:r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.</m:t>
                        </m:r>
                      </m:e>
                    </m:nary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823" r="-20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68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Linear Processes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White Noise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𝜓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𝑗</m:t>
                          </m:r>
                        </m:sub>
                      </m:sSub>
                      <m:r>
                        <a:rPr lang="en-GB" i="1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GB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latin typeface="Cambria Math"/>
                                  <a:ea typeface="Cambria Math"/>
                                </a:rPr>
                              </m:ctrlPr>
                            </m:eqArrPr>
                            <m:e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1, </m:t>
                              </m:r>
                              <m:r>
                                <m:rPr>
                                  <m:sty m:val="p"/>
                                </m:rPr>
                                <a:rPr lang="en-GB" i="1">
                                  <a:latin typeface="Cambria Math"/>
                                  <a:ea typeface="Cambria Math"/>
                                </a:rPr>
                                <m:t>if</m:t>
                              </m:r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0,</m:t>
                              </m:r>
                              <m:r>
                                <a:rPr lang="en-GB" b="0" i="0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/>
                                  <a:ea typeface="Cambria Math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dirty="0">
                  <a:ea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8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9331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Linear Processes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MA(1):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GB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GB" i="1">
                        <a:latin typeface="Cambria Math"/>
                      </a:rPr>
                      <m:t>+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𝜃</m:t>
                    </m:r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𝑡</m:t>
                        </m:r>
                        <m:r>
                          <a:rPr lang="en-GB" i="1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𝜓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𝑗</m:t>
                          </m:r>
                        </m:sub>
                      </m:sSub>
                      <m:r>
                        <a:rPr lang="en-GB" i="1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GB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b="0" i="1">
                                  <a:latin typeface="Cambria Math"/>
                                  <a:ea typeface="Cambria Math"/>
                                </a:rPr>
                              </m:ctrlPr>
                            </m:eqArrPr>
                            <m:e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1, </m:t>
                              </m:r>
                              <m:r>
                                <m:rPr>
                                  <m:sty m:val="p"/>
                                </m:rPr>
                                <a:rPr lang="en-GB" i="1">
                                  <a:latin typeface="Cambria Math"/>
                                  <a:ea typeface="Cambria Math"/>
                                </a:rPr>
                                <m:t>if</m:t>
                              </m:r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en-GB" b="0" i="0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/>
                                  <a:ea typeface="Cambria Math"/>
                                </a:rPr>
                                <m:t>if</m:t>
                              </m:r>
                              <m:r>
                                <a:rPr lang="en-GB" b="0" i="0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0,</m:t>
                              </m:r>
                              <m:r>
                                <a:rPr lang="en-GB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/>
                                  <a:ea typeface="Cambria Math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dirty="0" smtClean="0">
                  <a:ea typeface="Cambria Math"/>
                </a:endParaRPr>
              </a:p>
              <a:p>
                <a:pPr marL="0" indent="0">
                  <a:buNone/>
                </a:pPr>
                <a:endParaRPr lang="en-GB" dirty="0">
                  <a:ea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8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28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98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Linear Processes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AR(1):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GB" i="1">
                        <a:latin typeface="Cambria Math"/>
                      </a:rPr>
                      <m:t>=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𝜙</m:t>
                    </m:r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𝑡</m:t>
                        </m:r>
                        <m:r>
                          <a:rPr lang="en-GB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GB" i="1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GB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i="1">
                            <a:latin typeface="Cambria Math"/>
                          </a:rPr>
                          <m:t>𝑗</m:t>
                        </m:r>
                        <m:r>
                          <a:rPr lang="en-GB" i="1">
                            <a:latin typeface="Cambria Math"/>
                          </a:rPr>
                          <m:t>=</m:t>
                        </m:r>
                        <m:r>
                          <a:rPr lang="en-GB" b="0" i="1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GB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GB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/>
                                <a:ea typeface="Cambria Math"/>
                              </a:rPr>
                              <m:t>𝜙</m:t>
                            </m:r>
                          </m:e>
                          <m:sup>
                            <m:r>
                              <a:rPr lang="en-GB" i="1">
                                <a:latin typeface="Cambria Math"/>
                              </a:rPr>
                              <m:t>𝑗</m:t>
                            </m:r>
                          </m:sup>
                        </m:sSup>
                        <m:sSub>
                          <m:sSubPr>
                            <m:ctrlPr>
                              <a:rPr lang="en-GB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GB" i="1">
                                <a:latin typeface="Cambria Math"/>
                              </a:rPr>
                              <m:t>𝑡</m:t>
                            </m:r>
                            <m:r>
                              <a:rPr lang="en-GB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GB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𝜓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𝑗</m:t>
                          </m:r>
                        </m:sub>
                      </m:sSub>
                      <m:r>
                        <a:rPr lang="en-GB" i="1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GB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  <m:t>𝜙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/>
                                    </a:rPr>
                                    <m:t>𝑗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, </m:t>
                              </m:r>
                              <m:r>
                                <m:rPr>
                                  <m:sty m:val="p"/>
                                </m:rPr>
                                <a:rPr lang="en-GB" i="1">
                                  <a:latin typeface="Cambria Math"/>
                                  <a:ea typeface="Cambria Math"/>
                                </a:rPr>
                                <m:t>if</m:t>
                              </m:r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≥0</m:t>
                              </m:r>
                            </m:e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0,</m:t>
                              </m:r>
                              <m:r>
                                <a:rPr lang="en-GB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/>
                                  <a:ea typeface="Cambria Math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dirty="0" smtClean="0">
                  <a:ea typeface="Cambria Math"/>
                </a:endParaRPr>
              </a:p>
              <a:p>
                <a:pPr marL="0" indent="0">
                  <a:buNone/>
                </a:pPr>
                <a:endParaRPr lang="en-GB" dirty="0">
                  <a:ea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4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29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9328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06" y="1605970"/>
            <a:ext cx="8194748" cy="4055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360161" y="5830015"/>
            <a:ext cx="2783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Shumway &amp; </a:t>
            </a:r>
            <a:r>
              <a:rPr lang="en-GB" dirty="0" err="1" smtClean="0"/>
              <a:t>Stoffer</a:t>
            </a:r>
            <a:r>
              <a:rPr lang="en-GB" dirty="0" smtClean="0"/>
              <a:t>, 2004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408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PACF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For MA(q) models, the ACF vanishes after q lags. This is not the case for AR(p) models.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30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32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ACF </a:t>
            </a:r>
            <a:r>
              <a:rPr lang="en-GB" dirty="0"/>
              <a:t>of AR(1)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31</a:t>
            </a:fld>
            <a:endParaRPr lang="en-GB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49" y="1272667"/>
            <a:ext cx="4793902" cy="4785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796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PACF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In a (causal) AR(1) model,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 smtClean="0"/>
                  <a:t> is linearly related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𝑡</m:t>
                        </m:r>
                        <m:r>
                          <a:rPr lang="en-GB" b="0" i="1" smtClean="0">
                            <a:latin typeface="Cambria Math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GB" dirty="0" smtClean="0"/>
                  <a:t> 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𝑡</m:t>
                        </m:r>
                        <m:r>
                          <a:rPr lang="en-GB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GB" dirty="0" smtClean="0"/>
                  <a:t>. </a:t>
                </a: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However,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−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𝜙</m:t>
                    </m:r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𝑡</m:t>
                        </m:r>
                        <m:r>
                          <a:rPr lang="en-GB" i="1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GB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𝑡</m:t>
                        </m:r>
                        <m:r>
                          <a:rPr lang="en-GB" i="1">
                            <a:latin typeface="Cambria Math"/>
                          </a:rPr>
                          <m:t>−2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−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𝜙</m:t>
                    </m:r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𝑡</m:t>
                        </m:r>
                        <m:r>
                          <a:rPr lang="en-GB" i="1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GB" dirty="0" smtClean="0"/>
                  <a:t> are uncorrelated.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8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32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8307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PACF of AR(1)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33</a:t>
            </a:fld>
            <a:endParaRPr lang="en-GB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023" y="1196752"/>
            <a:ext cx="4869954" cy="4861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179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PACF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Heuristically, take the correlation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dirty="0" smtClean="0"/>
                  <a:t> after removing the effecting of everything in between.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8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34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109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PACF of AR(2)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35</a:t>
            </a:fld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09" y="1484784"/>
            <a:ext cx="8798247" cy="4205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946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36</a:t>
            </a:fld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390" y="1325734"/>
            <a:ext cx="4809219" cy="4800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894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37</a:t>
            </a:fld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057" y="1416422"/>
            <a:ext cx="4649886" cy="4641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530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38</a:t>
            </a:fld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057" y="1442326"/>
            <a:ext cx="4649886" cy="4641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753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Periodic 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39</a:t>
            </a:fld>
            <a:endParaRPr lang="en-GB" dirty="0"/>
          </a:p>
        </p:txBody>
      </p:sp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386" y="1451700"/>
            <a:ext cx="5061228" cy="463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360161" y="5830015"/>
            <a:ext cx="2783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Shumway &amp; </a:t>
            </a:r>
            <a:r>
              <a:rPr lang="en-GB" dirty="0" err="1" smtClean="0"/>
              <a:t>Stoffer</a:t>
            </a:r>
            <a:r>
              <a:rPr lang="en-GB" dirty="0" smtClean="0"/>
              <a:t>, 2004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741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40" y="1638974"/>
            <a:ext cx="8286077" cy="380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061379" y="5830015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Ombao</a:t>
            </a:r>
            <a:r>
              <a:rPr lang="en-GB" dirty="0" smtClean="0"/>
              <a:t> et al, 2001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314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Periodic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r>
                        <a:rPr lang="en-GB" b="0" i="1" smtClean="0">
                          <a:latin typeface="Cambria Math"/>
                        </a:rPr>
                        <m:t>𝐴𝑐𝑜𝑠</m:t>
                      </m:r>
                      <m:d>
                        <m:d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𝜋𝜔</m:t>
                          </m:r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𝜙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GB" b="0" i="0" smtClean="0">
                          <a:latin typeface="Cambria Math"/>
                          <a:ea typeface="Cambria Math"/>
                        </a:rPr>
                        <m:t>     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GB" i="1">
                          <a:latin typeface="Cambria Math"/>
                        </a:rPr>
                        <m:t>𝑐𝑜𝑠</m:t>
                      </m:r>
                      <m:d>
                        <m:dPr>
                          <m:ctrlPr>
                            <a:rPr lang="en-GB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/>
                            </a:rPr>
                            <m:t>2</m:t>
                          </m:r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𝜋𝜔</m:t>
                          </m:r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/>
                        </a:rPr>
                        <m:t>𝑠𝑖𝑛</m:t>
                      </m:r>
                      <m:d>
                        <m:dPr>
                          <m:ctrlPr>
                            <a:rPr lang="en-GB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/>
                            </a:rPr>
                            <m:t>2</m:t>
                          </m:r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𝜋𝜔</m:t>
                          </m:r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r>
                  <a:rPr lang="en-GB" dirty="0"/>
                  <a:t>w</a:t>
                </a:r>
                <a:r>
                  <a:rPr lang="en-GB" dirty="0" smtClean="0"/>
                  <a:t>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𝐴𝑐𝑜𝑠</m:t>
                      </m:r>
                      <m:d>
                        <m:dPr>
                          <m:ctrlPr>
                            <a:rPr lang="en-GB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𝜙</m:t>
                          </m:r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GB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GB" i="1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𝑠𝑖𝑛</m:t>
                      </m:r>
                      <m:d>
                        <m:dPr>
                          <m:ctrlPr>
                            <a:rPr lang="en-GB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𝜙</m:t>
                          </m:r>
                        </m:e>
                      </m:d>
                    </m:oMath>
                  </m:oMathPara>
                </a14:m>
                <a:endParaRPr lang="en-GB" dirty="0">
                  <a:ea typeface="Cambria Math"/>
                </a:endParaRPr>
              </a:p>
              <a:p>
                <a:pPr marL="0" indent="0">
                  <a:buNone/>
                </a:pPr>
                <a:endParaRPr lang="en-GB" b="0" dirty="0" smtClean="0">
                  <a:ea typeface="Cambria Math"/>
                </a:endParaRPr>
              </a:p>
              <a:p>
                <a:pPr marL="0" indent="0">
                  <a:buNone/>
                </a:pPr>
                <a:endParaRPr lang="en-GB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40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491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Periodic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More generally,</a:t>
                </a:r>
                <a:r>
                  <a:rPr lang="en-GB" dirty="0"/>
                  <a:t> </a:t>
                </a:r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GB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/>
                            </a:rPr>
                            <m:t>𝑞</m:t>
                          </m:r>
                        </m:sup>
                        <m:e>
                          <m:r>
                            <a:rPr lang="en-GB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GB" b="0" i="1" smtClean="0"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/>
                                          <a:ea typeface="Cambria Math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/>
                                          <a:ea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GB" b="0" i="1" smtClean="0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/>
                                          <a:ea typeface="Cambria Math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/>
                                          <a:ea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r>
                  <a:rPr lang="en-GB" dirty="0"/>
                  <a:t>w</a:t>
                </a:r>
                <a:r>
                  <a:rPr lang="en-GB" dirty="0" smtClean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𝑘</m:t>
                        </m:r>
                        <m:r>
                          <a:rPr lang="en-GB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𝑘</m:t>
                        </m:r>
                        <m:r>
                          <a:rPr lang="en-GB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 smtClean="0"/>
                  <a:t> iid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(0,</m:t>
                    </m:r>
                    <m:sSubSup>
                      <m:sSubSupPr>
                        <m:ctrlPr>
                          <a:rPr lang="en-GB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GB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GB" i="1">
                        <a:latin typeface="Cambria Math"/>
                      </a:rPr>
                      <m:t>)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What is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𝑉𝑎𝑟</m:t>
                    </m:r>
                    <m:r>
                      <a:rPr lang="en-GB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GB" i="1">
                        <a:latin typeface="Cambria Math"/>
                      </a:rPr>
                      <m:t>)</m:t>
                    </m:r>
                  </m:oMath>
                </a14:m>
                <a:r>
                  <a:rPr lang="en-GB" dirty="0" smtClean="0"/>
                  <a:t>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𝑉𝑎𝑟</m:t>
                      </m:r>
                      <m:d>
                        <m:d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/>
                            </a:rPr>
                            <m:t>𝑞</m:t>
                          </m:r>
                        </m:sup>
                        <m:e>
                          <m:sSubSup>
                            <m:sSubSup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GB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823" b="-11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41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0524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Periodic 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42</a:t>
            </a:fld>
            <a:endParaRPr lang="en-GB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848" y="1598182"/>
            <a:ext cx="5802304" cy="4567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360161" y="5830015"/>
            <a:ext cx="2783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Shumway &amp; </a:t>
            </a:r>
            <a:r>
              <a:rPr lang="en-GB" dirty="0" err="1" smtClean="0"/>
              <a:t>Stoffer</a:t>
            </a:r>
            <a:r>
              <a:rPr lang="en-GB" dirty="0" smtClean="0"/>
              <a:t>, 2004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940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Next Time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Notes: 2.1</a:t>
            </a:r>
          </a:p>
          <a:p>
            <a:r>
              <a:rPr lang="en-GB" dirty="0" smtClean="0"/>
              <a:t>Univariate spectral analysis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43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265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755" y="1484784"/>
            <a:ext cx="6392490" cy="4529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061379" y="5830015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Huang et al, 2004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654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562576"/>
            <a:ext cx="7277100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061379" y="5830015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Ombao</a:t>
            </a:r>
            <a:r>
              <a:rPr lang="en-GB" dirty="0" smtClean="0"/>
              <a:t> et al, 2001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287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7</a:t>
            </a:fld>
            <a:endParaRPr lang="en-GB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1637370"/>
            <a:ext cx="7734300" cy="450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67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Overall Objective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Develop a working knowledge of statistical theories and methodologies for </a:t>
            </a:r>
            <a:r>
              <a:rPr lang="en-GB" dirty="0">
                <a:solidFill>
                  <a:srgbClr val="FF0000"/>
                </a:solidFill>
              </a:rPr>
              <a:t>spectral analysis</a:t>
            </a:r>
            <a:r>
              <a:rPr lang="en-GB" dirty="0"/>
              <a:t> of time series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061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Today’s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Discuss basic time series models</a:t>
            </a:r>
          </a:p>
          <a:p>
            <a:r>
              <a:rPr lang="en-GB" dirty="0" smtClean="0"/>
              <a:t>Discuss periodicity</a:t>
            </a:r>
          </a:p>
          <a:p>
            <a:r>
              <a:rPr lang="en-GB" dirty="0" smtClean="0"/>
              <a:t>Notes: 1.1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072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12409</TotalTime>
  <Words>1058</Words>
  <Application>Microsoft Office PowerPoint</Application>
  <PresentationFormat>On-screen Show (4:3)</PresentationFormat>
  <Paragraphs>157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Default Design</vt:lpstr>
      <vt:lpstr>ST414 – Spectral Analysis of Time Series Data</vt:lpstr>
      <vt:lpstr>Examples</vt:lpstr>
      <vt:lpstr>Examples</vt:lpstr>
      <vt:lpstr>Examples</vt:lpstr>
      <vt:lpstr>Examples</vt:lpstr>
      <vt:lpstr>Examples</vt:lpstr>
      <vt:lpstr>Examples</vt:lpstr>
      <vt:lpstr>Overall Objective</vt:lpstr>
      <vt:lpstr>Today’s Objectives</vt:lpstr>
      <vt:lpstr>Preliminaries</vt:lpstr>
      <vt:lpstr>Preliminaries</vt:lpstr>
      <vt:lpstr>Preliminaries</vt:lpstr>
      <vt:lpstr>Preliminaries</vt:lpstr>
      <vt:lpstr>White Noise</vt:lpstr>
      <vt:lpstr>White Noise</vt:lpstr>
      <vt:lpstr>White Noise</vt:lpstr>
      <vt:lpstr>MA(1)</vt:lpstr>
      <vt:lpstr>MA(1)</vt:lpstr>
      <vt:lpstr>MA(1)</vt:lpstr>
      <vt:lpstr>MA(2)</vt:lpstr>
      <vt:lpstr>MA(2)</vt:lpstr>
      <vt:lpstr>AR(1)</vt:lpstr>
      <vt:lpstr>AR(1)</vt:lpstr>
      <vt:lpstr>AR(1)</vt:lpstr>
      <vt:lpstr>AR(1)</vt:lpstr>
      <vt:lpstr>Linear Processes</vt:lpstr>
      <vt:lpstr>Linear Processes</vt:lpstr>
      <vt:lpstr>Linear Processes</vt:lpstr>
      <vt:lpstr>Linear Processes</vt:lpstr>
      <vt:lpstr>The PACF</vt:lpstr>
      <vt:lpstr>ACF of AR(1)</vt:lpstr>
      <vt:lpstr>The PACF</vt:lpstr>
      <vt:lpstr>PACF of AR(1)</vt:lpstr>
      <vt:lpstr>The PACF</vt:lpstr>
      <vt:lpstr>PACF of AR(2)</vt:lpstr>
      <vt:lpstr>Example</vt:lpstr>
      <vt:lpstr>Example</vt:lpstr>
      <vt:lpstr>Example</vt:lpstr>
      <vt:lpstr>Periodic Models</vt:lpstr>
      <vt:lpstr>Periodic Models</vt:lpstr>
      <vt:lpstr>Periodic Models</vt:lpstr>
      <vt:lpstr>Periodic Models</vt:lpstr>
      <vt:lpstr>Next Time</vt:lpstr>
    </vt:vector>
  </TitlesOfParts>
  <Company>University of Warwick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title style</dc:title>
  <dc:creator>omsiae</dc:creator>
  <cp:lastModifiedBy>Mark Fiecas</cp:lastModifiedBy>
  <cp:revision>85</cp:revision>
  <dcterms:created xsi:type="dcterms:W3CDTF">2009-05-19T09:42:16Z</dcterms:created>
  <dcterms:modified xsi:type="dcterms:W3CDTF">2015-01-09T11:59:16Z</dcterms:modified>
</cp:coreProperties>
</file>