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300" r:id="rId5"/>
    <p:sldId id="301" r:id="rId6"/>
    <p:sldId id="302" r:id="rId7"/>
    <p:sldId id="307" r:id="rId8"/>
    <p:sldId id="309" r:id="rId9"/>
    <p:sldId id="305" r:id="rId10"/>
    <p:sldId id="306" r:id="rId11"/>
    <p:sldId id="277" r:id="rId12"/>
    <p:sldId id="275" r:id="rId13"/>
    <p:sldId id="276" r:id="rId14"/>
    <p:sldId id="280" r:id="rId15"/>
    <p:sldId id="279" r:id="rId16"/>
    <p:sldId id="281" r:id="rId17"/>
    <p:sldId id="282" r:id="rId18"/>
    <p:sldId id="284" r:id="rId19"/>
    <p:sldId id="283" r:id="rId20"/>
    <p:sldId id="285" r:id="rId21"/>
    <p:sldId id="286" r:id="rId22"/>
    <p:sldId id="288" r:id="rId23"/>
    <p:sldId id="287" r:id="rId24"/>
    <p:sldId id="290" r:id="rId25"/>
    <p:sldId id="289" r:id="rId26"/>
    <p:sldId id="291" r:id="rId27"/>
    <p:sldId id="266" r:id="rId28"/>
    <p:sldId id="270" r:id="rId29"/>
    <p:sldId id="271" r:id="rId30"/>
    <p:sldId id="267" r:id="rId31"/>
    <p:sldId id="268" r:id="rId32"/>
    <p:sldId id="272" r:id="rId33"/>
    <p:sldId id="269" r:id="rId34"/>
    <p:sldId id="273" r:id="rId35"/>
    <p:sldId id="274" r:id="rId36"/>
    <p:sldId id="294" r:id="rId37"/>
    <p:sldId id="295" r:id="rId38"/>
    <p:sldId id="292" r:id="rId39"/>
    <p:sldId id="293" r:id="rId40"/>
    <p:sldId id="308" r:id="rId41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6" autoAdjust="0"/>
    <p:restoredTop sz="94737" autoAdjust="0"/>
  </p:normalViewPr>
  <p:slideViewPr>
    <p:cSldViewPr>
      <p:cViewPr varScale="1">
        <p:scale>
          <a:sx n="66" d="100"/>
          <a:sy n="66" d="100"/>
        </p:scale>
        <p:origin x="-14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75CA-535E-4AB9-B896-FEF59792AD3B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C517D-E583-4959-9B9D-B9391B35C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29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2696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92896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87875"/>
            <a:ext cx="9144000" cy="227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69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561666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61362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617636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C0B5677-3E1E-494E-B896-4505AE341BD1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304"/>
            <a:ext cx="914400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690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561666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61362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617636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C0B5677-3E1E-494E-B896-4505AE341BD1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304"/>
            <a:ext cx="914400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66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561666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61362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617636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C0B5677-3E1E-494E-B896-4505AE341BD1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8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304"/>
            <a:ext cx="914400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116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1BF540-70E5-4212-A504-07918960493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44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561666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61362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617636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C0B5677-3E1E-494E-B896-4505AE341BD1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304"/>
            <a:ext cx="914400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065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561666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61362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617636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C0B5677-3E1E-494E-B896-4505AE341BD1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13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304"/>
            <a:ext cx="914400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7878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9CB4DF-5C4A-4086-B185-48DF37ACA98A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370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561666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61362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617636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C0B5677-3E1E-494E-B896-4505AE341BD1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9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304"/>
            <a:ext cx="914400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634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561666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61362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617636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C0B5677-3E1E-494E-B896-4505AE341BD1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12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304"/>
            <a:ext cx="914400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596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561666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61362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617636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C0B5677-3E1E-494E-B896-4505AE341BD1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12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304"/>
            <a:ext cx="914400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03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077F988-840F-43C6-BC23-13DDC6B6E237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620000" cy="1143000"/>
          </a:xfrm>
          <a:noFill/>
          <a:ln/>
        </p:spPr>
        <p:txBody>
          <a:bodyPr/>
          <a:lstStyle/>
          <a:p>
            <a:r>
              <a:rPr lang="en-US" sz="4000" dirty="0" smtClean="0"/>
              <a:t>ST414 – Spectral Analysis of Time Series Data</a:t>
            </a:r>
            <a:endParaRPr lang="en-GB" sz="4000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899592" y="2133600"/>
            <a:ext cx="7344816" cy="1752600"/>
          </a:xfrm>
          <a:noFill/>
          <a:ln/>
        </p:spPr>
        <p:txBody>
          <a:bodyPr/>
          <a:lstStyle/>
          <a:p>
            <a:r>
              <a:rPr lang="en-US" dirty="0" smtClean="0"/>
              <a:t>Lecture 2</a:t>
            </a:r>
          </a:p>
          <a:p>
            <a:r>
              <a:rPr lang="en-US" dirty="0" smtClean="0"/>
              <a:t>30 January 2014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Periodic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848" y="1598182"/>
            <a:ext cx="5802304" cy="4567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360161" y="5830015"/>
            <a:ext cx="2783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Shumway &amp; </a:t>
            </a:r>
            <a:r>
              <a:rPr lang="en-GB" dirty="0" err="1" smtClean="0"/>
              <a:t>Stoffer</a:t>
            </a:r>
            <a:r>
              <a:rPr lang="en-GB" dirty="0" smtClean="0"/>
              <a:t>, 2004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048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045" y="1188347"/>
            <a:ext cx="4865910" cy="4857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693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Two Problems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GB" dirty="0" smtClean="0"/>
              <a:t>What is the amplitude for the oscillations?</a:t>
            </a:r>
          </a:p>
          <a:p>
            <a:pPr marL="514350" indent="-514350">
              <a:buAutoNum type="arabicPeriod"/>
            </a:pPr>
            <a:r>
              <a:rPr lang="en-GB" dirty="0" smtClean="0"/>
              <a:t>How do you pick the frequencies that drive the data?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783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Regress the data on the </a:t>
            </a:r>
            <a:r>
              <a:rPr lang="en-GB" dirty="0" err="1" smtClean="0"/>
              <a:t>sines</a:t>
            </a:r>
            <a:r>
              <a:rPr lang="en-GB" dirty="0" smtClean="0"/>
              <a:t> and cosines that oscillate at the frequency of interest.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908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14</a:t>
            </a:fld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045" y="1200788"/>
            <a:ext cx="4865910" cy="4857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261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Regress sine and cosine waves oscillating at each frequency.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884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2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From </a:t>
                </a:r>
                <a:r>
                  <a:rPr lang="en-GB" dirty="0" smtClean="0"/>
                  <a:t>problem 1</a:t>
                </a:r>
                <a:r>
                  <a:rPr lang="en-GB" dirty="0" smtClean="0"/>
                  <a:t>:</a:t>
                </a: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GB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50</m:t>
                                  </m:r>
                                </m:den>
                              </m:f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𝑐𝑜𝑠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50</m:t>
                                  </m:r>
                                </m:den>
                              </m:f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50</m:t>
                              </m:r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GB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acc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50</m:t>
                                  </m:r>
                                </m:den>
                              </m:f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𝑠𝑖𝑛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50</m:t>
                                  </m:r>
                                </m:den>
                              </m:f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50</m:t>
                              </m:r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963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2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sz="3000" dirty="0" smtClean="0"/>
                  <a:t>Consider</a:t>
                </a:r>
                <a:endParaRPr lang="en-GB" sz="3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GB" i="1" baseline="-25000"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</m:acc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/>
                                </a:rPr>
                                <m:t>𝑗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  <m:r>
                        <a:rPr lang="en-GB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GB" i="1">
                              <a:latin typeface="Cambria Math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GB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GB" i="1">
                              <a:latin typeface="Cambria Math"/>
                            </a:rPr>
                            <m:t>𝑡</m:t>
                          </m:r>
                          <m:r>
                            <a:rPr lang="en-GB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latin typeface="Cambria Math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</a:rPr>
                            <m:t>cos</m:t>
                          </m:r>
                          <m:r>
                            <a:rPr lang="en-GB" i="1">
                              <a:latin typeface="Cambria Math"/>
                            </a:rPr>
                            <m:t>⁡(2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𝜋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f>
                            <m:f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den>
                          </m:f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GB" i="1" baseline="-2500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</m:acc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/>
                                </a:rPr>
                                <m:t>𝑗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GB" i="1">
                              <a:latin typeface="Cambria Math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GB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GB" i="1">
                              <a:latin typeface="Cambria Math"/>
                            </a:rPr>
                            <m:t>𝑡</m:t>
                          </m:r>
                          <m:r>
                            <a:rPr lang="en-GB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latin typeface="Cambria Math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i="1">
                              <a:latin typeface="Cambria Math"/>
                            </a:rPr>
                            <m:t>𝑠𝑖𝑛</m:t>
                          </m:r>
                          <m:r>
                            <a:rPr lang="en-GB" i="1">
                              <a:latin typeface="Cambria Math"/>
                            </a:rPr>
                            <m:t>(2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𝜋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f>
                            <m:f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den>
                          </m:f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sz="3000" dirty="0" smtClean="0"/>
                  <a:t>From here, look at the “squared correlations”: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00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3000" i="1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GB" sz="30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GB" sz="3000" i="1"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  <m:r>
                                    <a:rPr lang="en-GB" sz="3000" i="1" baseline="-2500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GB" sz="3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30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3000" i="1">
                                          <a:latin typeface="Cambria Math"/>
                                        </a:rPr>
                                        <m:t>𝑗</m:t>
                                      </m:r>
                                    </m:num>
                                    <m:den>
                                      <m:r>
                                        <a:rPr lang="en-GB" sz="3000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GB" sz="30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30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GB" sz="30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3000" i="1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GB" sz="30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GB" sz="3000" i="1"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  <m:r>
                                    <a:rPr lang="en-GB" sz="3000" b="0" i="1" baseline="-25000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GB" sz="3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30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3000" i="1">
                                          <a:latin typeface="Cambria Math"/>
                                        </a:rPr>
                                        <m:t>𝑗</m:t>
                                      </m:r>
                                    </m:num>
                                    <m:den>
                                      <m:r>
                                        <a:rPr lang="en-GB" sz="3000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GB" sz="30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3000" dirty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18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694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18</a:t>
            </a:fld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045" y="1216812"/>
            <a:ext cx="4865910" cy="4857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537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Periodogram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The Discrete Fourier transform:</a:t>
                </a: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/>
                                </a:rPr>
                                <m:t>𝑗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</a:rPr>
                            <m:t>𝑇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−1/2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GB" b="0" i="1" smtClean="0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  <m:r>
                                    <a:rPr lang="en-GB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GB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𝑗</m:t>
                                          </m:r>
                                        </m:num>
                                        <m:den>
                                          <m:r>
                                            <a:rPr lang="en-GB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𝑇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GB" sz="2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600" i="1">
                              <a:latin typeface="Cambria Math"/>
                            </a:rPr>
                            <m:t>𝑇</m:t>
                          </m:r>
                        </m:e>
                        <m:sup>
                          <m:r>
                            <a:rPr lang="en-GB" sz="2600" i="1">
                              <a:latin typeface="Cambria Math"/>
                            </a:rPr>
                            <m:t>−1/2</m:t>
                          </m:r>
                        </m:sup>
                      </m:sSup>
                      <m:d>
                        <m:dPr>
                          <m:ctrlPr>
                            <a:rPr lang="en-GB" sz="2600" i="1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GB" sz="26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26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GB" sz="26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2600" i="1">
                                  <a:latin typeface="Cambria Math"/>
                                </a:rPr>
                                <m:t>𝑇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26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GB" sz="26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260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sz="2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600" i="1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GB" sz="2600" i="1">
                                          <a:latin typeface="Cambria Math"/>
                                          <a:ea typeface="Cambria Math"/>
                                        </a:rPr>
                                        <m:t>𝜋</m:t>
                                      </m:r>
                                      <m:r>
                                        <a:rPr lang="en-GB" sz="2600" i="1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  <m:d>
                                        <m:dPr>
                                          <m:ctrlPr>
                                            <a:rPr lang="en-GB" sz="2600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GB" sz="26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GB" sz="26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𝑗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GB" sz="26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GB" sz="26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GB" sz="26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</m:nary>
                          <m:nary>
                            <m:naryPr>
                              <m:chr m:val="∑"/>
                              <m:ctrlPr>
                                <a:rPr lang="en-GB" sz="26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26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GB" sz="26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2600" i="1">
                                  <a:latin typeface="Cambria Math"/>
                                </a:rPr>
                                <m:t>𝑇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26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GB" sz="26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2600"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sz="2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600" i="1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GB" sz="2600" i="1">
                                          <a:latin typeface="Cambria Math"/>
                                          <a:ea typeface="Cambria Math"/>
                                        </a:rPr>
                                        <m:t>𝜋</m:t>
                                      </m:r>
                                      <m:r>
                                        <a:rPr lang="en-GB" sz="2600" i="1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  <m:d>
                                        <m:dPr>
                                          <m:ctrlPr>
                                            <a:rPr lang="en-GB" sz="2600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GB" sz="26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GB" sz="26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𝑗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GB" sz="26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d>
                    </m:oMath>
                  </m:oMathPara>
                </a14:m>
                <a:endParaRPr lang="en-GB" sz="2600" dirty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286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Last 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Weak </a:t>
            </a:r>
            <a:r>
              <a:rPr lang="en-GB" dirty="0" err="1" smtClean="0"/>
              <a:t>stationarity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 err="1" smtClean="0"/>
              <a:t>autocovariance</a:t>
            </a:r>
            <a:r>
              <a:rPr lang="en-GB" dirty="0" smtClean="0"/>
              <a:t> function</a:t>
            </a:r>
          </a:p>
          <a:p>
            <a:r>
              <a:rPr lang="en-GB" dirty="0" smtClean="0"/>
              <a:t>MA &amp; AR </a:t>
            </a:r>
            <a:r>
              <a:rPr lang="en-GB" dirty="0" smtClean="0"/>
              <a:t>models</a:t>
            </a:r>
          </a:p>
          <a:p>
            <a:r>
              <a:rPr lang="en-GB" dirty="0" smtClean="0"/>
              <a:t>Notes: 1.1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569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Periodogram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600200"/>
                <a:ext cx="8784976" cy="434907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20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sz="2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sz="2200" i="1">
                                  <a:latin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GB" sz="2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2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2200" i="1">
                                          <a:latin typeface="Cambria Math"/>
                                        </a:rPr>
                                        <m:t>𝑗</m:t>
                                      </m:r>
                                    </m:num>
                                    <m:den>
                                      <m:r>
                                        <a:rPr lang="en-GB" sz="2200" i="1">
                                          <a:latin typeface="Cambria Math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GB" sz="2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2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GB" sz="2200" b="0" i="1" smtClean="0">
                              <a:latin typeface="Cambria Math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GB" sz="2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GB" sz="2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200" b="0" i="1" smtClean="0">
                                  <a:latin typeface="Cambria Math"/>
                                </a:rPr>
                                <m:t>𝑇</m:t>
                              </m:r>
                            </m:den>
                          </m:f>
                          <m:d>
                            <m:dPr>
                              <m:ctrlPr>
                                <a:rPr lang="en-GB" sz="2200" i="1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GB" sz="22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sz="22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GB" sz="22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sz="22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GB" sz="2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GB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GB" sz="2200" i="1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GB" sz="2200">
                                          <a:latin typeface="Cambria Math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GB" sz="22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22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GB" sz="2200" i="1">
                                              <a:latin typeface="Cambria Math"/>
                                              <a:ea typeface="Cambria Math"/>
                                            </a:rPr>
                                            <m:t>𝜋</m:t>
                                          </m:r>
                                          <m:r>
                                            <a:rPr lang="en-GB" sz="2200" i="1">
                                              <a:latin typeface="Cambria Math"/>
                                              <a:ea typeface="Cambria Math"/>
                                            </a:rPr>
                                            <m:t>𝑡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sz="2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GB" sz="22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GB" sz="22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𝑗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GB" sz="22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𝑇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GB" sz="2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22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GB" sz="2200" i="1">
                              <a:latin typeface="Cambria Math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GB" sz="22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GB" sz="22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200" i="1">
                                  <a:latin typeface="Cambria Math"/>
                                </a:rPr>
                                <m:t>𝑇</m:t>
                              </m:r>
                            </m:den>
                          </m:f>
                          <m:d>
                            <m:dPr>
                              <m:ctrlPr>
                                <a:rPr lang="en-GB" sz="2200" i="1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GB" sz="22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sz="22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GB" sz="22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sz="22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GB" sz="2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GB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GB" sz="2200" i="1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GB" sz="2200">
                                          <a:latin typeface="Cambria Math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GB" sz="22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22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GB" sz="2200" i="1">
                                              <a:latin typeface="Cambria Math"/>
                                              <a:ea typeface="Cambria Math"/>
                                            </a:rPr>
                                            <m:t>𝜋</m:t>
                                          </m:r>
                                          <m:r>
                                            <a:rPr lang="en-GB" sz="2200" i="1">
                                              <a:latin typeface="Cambria Math"/>
                                              <a:ea typeface="Cambria Math"/>
                                            </a:rPr>
                                            <m:t>𝑡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sz="2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GB" sz="22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GB" sz="22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𝑗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GB" sz="22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𝑇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GB" sz="22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200" dirty="0"/>
              </a:p>
              <a:p>
                <a:pPr marL="0" indent="0">
                  <a:buNone/>
                </a:pPr>
                <a:endParaRPr lang="en-GB" sz="2000" dirty="0" smtClean="0"/>
              </a:p>
              <a:p>
                <a:pPr marL="0" indent="0">
                  <a:buNone/>
                </a:pPr>
                <a:r>
                  <a:rPr lang="en-GB" dirty="0" smtClean="0"/>
                  <a:t>Recall: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GB" i="1" baseline="-25000"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</m:acc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/>
                                </a:rPr>
                                <m:t>𝑗</m:t>
                              </m:r>
                            </m:num>
                            <m:den>
                              <m:r>
                                <a:rPr lang="en-GB" i="1">
                                  <a:latin typeface="Cambria Math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  <m:r>
                        <a:rPr lang="en-GB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GB" i="1">
                              <a:latin typeface="Cambria Math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GB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GB" i="1">
                              <a:latin typeface="Cambria Math"/>
                            </a:rPr>
                            <m:t>𝑡</m:t>
                          </m:r>
                          <m:r>
                            <a:rPr lang="en-GB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latin typeface="Cambria Math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</a:rPr>
                            <m:t>cos</m:t>
                          </m:r>
                          <m:r>
                            <a:rPr lang="en-GB" i="1">
                              <a:latin typeface="Cambria Math"/>
                            </a:rPr>
                            <m:t>⁡(2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𝜋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𝑡</m:t>
                          </m:r>
                          <m:f>
                            <m:f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num>
                            <m:den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den>
                          </m:f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GB" i="1" baseline="-2500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</m:acc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/>
                                </a:rPr>
                                <m:t>𝑗</m:t>
                              </m:r>
                            </m:num>
                            <m:den>
                              <m:r>
                                <a:rPr lang="en-GB" i="1">
                                  <a:latin typeface="Cambria Math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  <m:r>
                        <a:rPr lang="en-GB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GB" i="1">
                              <a:latin typeface="Cambria Math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GB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GB" i="1">
                              <a:latin typeface="Cambria Math"/>
                            </a:rPr>
                            <m:t>𝑡</m:t>
                          </m:r>
                          <m:r>
                            <a:rPr lang="en-GB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latin typeface="Cambria Math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i="1">
                              <a:latin typeface="Cambria Math"/>
                            </a:rPr>
                            <m:t>𝑠𝑖𝑛</m:t>
                          </m:r>
                          <m:r>
                            <a:rPr lang="en-GB" i="1">
                              <a:latin typeface="Cambria Math"/>
                            </a:rPr>
                            <m:t>(2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𝜋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𝑡</m:t>
                          </m:r>
                          <m:f>
                            <m:f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num>
                            <m:den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den>
                          </m:f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600200"/>
                <a:ext cx="8784976" cy="4349079"/>
              </a:xfrm>
              <a:blipFill rotWithShape="1">
                <a:blip r:embed="rId2"/>
                <a:stretch>
                  <a:fillRect l="-17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603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Periodogram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dirty="0" err="1"/>
              <a:t>p</a:t>
            </a:r>
            <a:r>
              <a:rPr lang="en-GB" dirty="0" err="1" smtClean="0"/>
              <a:t>eriodogram</a:t>
            </a:r>
            <a:r>
              <a:rPr lang="en-GB" dirty="0" smtClean="0"/>
              <a:t> can be easily (and quickly!) computed using the Fast Fourier transform.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994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Periodogram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22</a:t>
            </a:fld>
            <a:endParaRPr lang="en-GB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848" y="1598182"/>
            <a:ext cx="5802304" cy="4567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360161" y="5830015"/>
            <a:ext cx="2783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Shumway &amp; </a:t>
            </a:r>
            <a:r>
              <a:rPr lang="en-GB" dirty="0" err="1" smtClean="0"/>
              <a:t>Stoffer</a:t>
            </a:r>
            <a:r>
              <a:rPr lang="en-GB" dirty="0" smtClean="0"/>
              <a:t>, 2004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574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Periodogram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23</a:t>
            </a:fld>
            <a:endParaRPr lang="en-GB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438" y="1628800"/>
            <a:ext cx="4437124" cy="44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02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24</a:t>
            </a:fld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390" y="1325734"/>
            <a:ext cx="4809219" cy="4800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654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25</a:t>
            </a:fld>
            <a:endParaRPr lang="en-GB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99" y="1484784"/>
            <a:ext cx="4581401" cy="4573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646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Spectral Density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dirty="0" err="1" smtClean="0"/>
              <a:t>periodogram</a:t>
            </a:r>
            <a:r>
              <a:rPr lang="en-GB" dirty="0" smtClean="0"/>
              <a:t> is an estimator for a </a:t>
            </a:r>
            <a:r>
              <a:rPr lang="en-GB" dirty="0" smtClean="0"/>
              <a:t>parameter </a:t>
            </a:r>
            <a:r>
              <a:rPr lang="en-GB" dirty="0" smtClean="0"/>
              <a:t>called the </a:t>
            </a:r>
            <a:r>
              <a:rPr lang="en-GB" b="1" u="sng" dirty="0" smtClean="0"/>
              <a:t>spectral density function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15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Spectral Density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sz="3000" dirty="0" smtClean="0"/>
                  <a:t>Let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GB" sz="30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GB" sz="3000" b="0" i="1" smtClean="0">
                            <a:latin typeface="Cambria Math"/>
                          </a:rPr>
                          <m:t>h</m:t>
                        </m:r>
                        <m:r>
                          <a:rPr lang="en-GB" sz="3000" b="0" i="1" smtClean="0">
                            <a:latin typeface="Cambria Math"/>
                            <a:ea typeface="Cambria Math"/>
                          </a:rPr>
                          <m:t>𝜖</m:t>
                        </m:r>
                        <m:r>
                          <m:rPr>
                            <m:brk m:alnAt="9"/>
                          </m:rPr>
                          <a:rPr lang="en-GB" sz="3000" b="1" i="1" smtClean="0">
                            <a:latin typeface="Cambria Math"/>
                            <a:ea typeface="Cambria Math"/>
                          </a:rPr>
                          <m:t>𝒁</m:t>
                        </m:r>
                      </m:sub>
                      <m:sup/>
                      <m:e>
                        <m:r>
                          <a:rPr lang="en-GB" sz="3000" b="0" i="1" smtClean="0">
                            <a:latin typeface="Cambria Math"/>
                          </a:rPr>
                          <m:t>|</m:t>
                        </m:r>
                        <m:r>
                          <a:rPr lang="en-GB" sz="3000" b="0" i="1" smtClean="0">
                            <a:latin typeface="Cambria Math"/>
                            <a:ea typeface="Cambria Math"/>
                          </a:rPr>
                          <m:t>𝛾</m:t>
                        </m:r>
                        <m:d>
                          <m:dPr>
                            <m:ctrlPr>
                              <a:rPr lang="en-GB" sz="30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GB" sz="3000" b="0" i="1" smtClean="0">
                                <a:latin typeface="Cambria Math"/>
                                <a:ea typeface="Cambria Math"/>
                              </a:rPr>
                              <m:t>h</m:t>
                            </m:r>
                          </m:e>
                        </m:d>
                        <m:r>
                          <a:rPr lang="en-GB" sz="3000" b="0" i="1" smtClean="0">
                            <a:latin typeface="Cambria Math"/>
                            <a:ea typeface="Cambria Math"/>
                          </a:rPr>
                          <m:t>|</m:t>
                        </m:r>
                      </m:e>
                    </m:nary>
                    <m:r>
                      <a:rPr lang="en-GB" sz="3000" b="0" i="1" smtClean="0">
                        <a:latin typeface="Cambria Math"/>
                      </a:rPr>
                      <m:t>&lt;</m:t>
                    </m:r>
                    <m:r>
                      <a:rPr lang="en-GB" sz="3000" b="0" i="1" smtClean="0">
                        <a:latin typeface="Cambria Math"/>
                        <a:ea typeface="Cambria Math"/>
                      </a:rPr>
                      <m:t>∞.</m:t>
                    </m:r>
                  </m:oMath>
                </a14:m>
                <a:r>
                  <a:rPr lang="en-GB" sz="3000" dirty="0" smtClean="0"/>
                  <a:t>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GB" sz="3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30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d>
                      <m:r>
                        <a:rPr lang="en-GB" sz="3000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3000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3000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  <m:r>
                            <a:rPr lang="en-GB" sz="3000" b="0" i="1" smtClean="0">
                              <a:latin typeface="Cambria Math"/>
                              <a:ea typeface="Cambria Math"/>
                            </a:rPr>
                            <m:t>𝜖</m:t>
                          </m:r>
                          <m:r>
                            <m:rPr>
                              <m:brk m:alnAt="7"/>
                            </m:rPr>
                            <a:rPr lang="en-GB" sz="3000" b="1" i="1" smtClean="0">
                              <a:latin typeface="Cambria Math"/>
                              <a:ea typeface="Cambria Math"/>
                            </a:rPr>
                            <m:t>𝒁</m:t>
                          </m:r>
                        </m:sub>
                        <m:sup/>
                        <m:e>
                          <m:r>
                            <a:rPr lang="en-GB" sz="3000" i="1">
                              <a:latin typeface="Cambria Math"/>
                              <a:ea typeface="Cambria Math"/>
                            </a:rPr>
                            <m:t>𝛾</m:t>
                          </m:r>
                          <m:d>
                            <m:dPr>
                              <m:ctrlPr>
                                <a:rPr lang="en-GB" sz="30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GB" sz="3000" i="1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GB" sz="3000">
                              <a:latin typeface="Cambria Math"/>
                              <a:ea typeface="Cambria Math"/>
                            </a:rPr>
                            <m:t>exp</m:t>
                          </m:r>
                          <m:r>
                            <a:rPr lang="en-GB" sz="3000" i="1">
                              <a:latin typeface="Cambria Math"/>
                              <a:ea typeface="Cambria Math"/>
                            </a:rPr>
                            <m:t>⁡(−</m:t>
                          </m:r>
                          <m:r>
                            <a:rPr lang="en-GB" sz="30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GB" sz="3000" i="1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GB" sz="3000" i="1">
                              <a:latin typeface="Cambria Math"/>
                              <a:ea typeface="Cambria Math"/>
                            </a:rPr>
                            <m:t>𝜋𝜔</m:t>
                          </m:r>
                          <m:r>
                            <a:rPr lang="en-GB" sz="3000" i="1">
                              <a:latin typeface="Cambria Math"/>
                              <a:ea typeface="Cambria Math"/>
                            </a:rPr>
                            <m:t>h</m:t>
                          </m:r>
                          <m:r>
                            <a:rPr lang="en-GB" sz="3000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300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GB" sz="3000" dirty="0"/>
                  <a:t>is called the </a:t>
                </a:r>
                <a:r>
                  <a:rPr lang="en-GB" sz="3000" b="1" u="sng" dirty="0"/>
                  <a:t>spectral density function</a:t>
                </a:r>
                <a:r>
                  <a:rPr lang="en-GB" sz="3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GB" sz="3000" dirty="0" smtClean="0"/>
                  <a:t>Moreover</a:t>
                </a:r>
                <a:r>
                  <a:rPr lang="en-GB" sz="3000" i="1" dirty="0" smtClean="0">
                    <a:latin typeface="Cambria Math"/>
                    <a:ea typeface="Cambria Math"/>
                  </a:rPr>
                  <a:t>,</a:t>
                </a:r>
                <a:endParaRPr lang="en-GB" sz="3000" i="1" dirty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i="1">
                          <a:latin typeface="Cambria Math"/>
                          <a:ea typeface="Cambria Math"/>
                        </a:rPr>
                        <m:t>𝛾</m:t>
                      </m:r>
                      <m:d>
                        <m:dPr>
                          <m:ctrlPr>
                            <a:rPr lang="en-GB" sz="30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GB" sz="3000" i="1">
                              <a:latin typeface="Cambria Math"/>
                              <a:ea typeface="Cambria Math"/>
                            </a:rPr>
                            <m:t>h</m:t>
                          </m:r>
                        </m:e>
                      </m:d>
                      <m:r>
                        <a:rPr lang="en-GB" sz="3000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GB" sz="3000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GB" sz="30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GB" sz="3000" i="1">
                              <a:latin typeface="Cambria Math"/>
                              <a:ea typeface="Cambria Math"/>
                            </a:rPr>
                            <m:t>1/2</m:t>
                          </m:r>
                        </m:sub>
                        <m:sup>
                          <m:r>
                            <a:rPr lang="en-GB" sz="3000" i="1">
                              <a:latin typeface="Cambria Math"/>
                              <a:ea typeface="Cambria Math"/>
                            </a:rPr>
                            <m:t>1/2</m:t>
                          </m:r>
                        </m:sup>
                        <m:e>
                          <m:func>
                            <m:funcPr>
                              <m:ctrlPr>
                                <a:rPr lang="en-GB" sz="3000" i="1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3000">
                                  <a:latin typeface="Cambria Math"/>
                                  <a:ea typeface="Cambria Math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30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sz="30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GB" sz="30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en-GB" sz="3000" i="1">
                                      <a:latin typeface="Cambria Math"/>
                                      <a:ea typeface="Cambria Math"/>
                                    </a:rPr>
                                    <m:t>𝜋𝜔</m:t>
                                  </m:r>
                                  <m:r>
                                    <a:rPr lang="en-GB" sz="3000" i="1"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func>
                          <m:r>
                            <a:rPr lang="en-GB" sz="3000" i="1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30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GB" sz="30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</m:d>
                          <m:r>
                            <a:rPr lang="en-GB" sz="3000" i="1"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en-GB" sz="30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GB" sz="3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19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804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Spectral Density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𝛾</m:t>
                    </m:r>
                    <m:d>
                      <m:dPr>
                        <m:ctrlPr>
                          <a:rPr lang="en-GB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h</m:t>
                        </m:r>
                      </m:e>
                    </m:d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 smtClean="0"/>
                  <a:t> are Fourier transform </a:t>
                </a:r>
                <a:r>
                  <a:rPr lang="en-GB" dirty="0" smtClean="0"/>
                  <a:t>pairs</a:t>
                </a:r>
                <a:r>
                  <a:rPr lang="en-GB" dirty="0" smtClean="0"/>
                  <a:t>. (The spectral density is </a:t>
                </a:r>
                <a:r>
                  <a:rPr lang="en-GB" dirty="0" smtClean="0">
                    <a:solidFill>
                      <a:srgbClr val="FF0000"/>
                    </a:solidFill>
                  </a:rPr>
                  <a:t>uniquely</a:t>
                </a:r>
                <a:r>
                  <a:rPr lang="en-GB" dirty="0" smtClean="0"/>
                  <a:t> determined given an </a:t>
                </a:r>
                <a:r>
                  <a:rPr lang="en-GB" dirty="0" err="1" smtClean="0"/>
                  <a:t>autocovariance</a:t>
                </a:r>
                <a:r>
                  <a:rPr lang="en-GB" dirty="0" smtClean="0"/>
                  <a:t> function, and vice-versa.)</a:t>
                </a:r>
                <a:endParaRPr lang="en-GB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 r="-19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505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Spectral Density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GB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GB" i="1" smtClean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</m:d>
                    <m:r>
                      <a:rPr lang="en-GB" i="1"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endParaRPr lang="en-GB" dirty="0">
                  <a:ea typeface="Cambria Math"/>
                </a:endParaRPr>
              </a:p>
              <a:p>
                <a:pPr marL="514350" indent="-514350">
                  <a:buFontTx/>
                  <a:buAutoNum type="arabicPeriod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</m:d>
                    <m:r>
                      <a:rPr lang="en-GB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(−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𝜔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GB" dirty="0"/>
              </a:p>
              <a:p>
                <a:pPr marL="514350" indent="-514350">
                  <a:buFontTx/>
                  <a:buAutoNum type="arabicPeriod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</m:d>
                    <m:r>
                      <a:rPr lang="en-GB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(1−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𝜔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167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Today’s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Periodic Models</a:t>
            </a:r>
            <a:endParaRPr lang="en-GB" dirty="0" smtClean="0"/>
          </a:p>
          <a:p>
            <a:r>
              <a:rPr lang="en-GB" dirty="0" smtClean="0"/>
              <a:t>Introduce the spectral density function</a:t>
            </a:r>
          </a:p>
          <a:p>
            <a:r>
              <a:rPr lang="en-GB" dirty="0" smtClean="0"/>
              <a:t>Derive the spectral density function for time domain </a:t>
            </a:r>
            <a:r>
              <a:rPr lang="en-GB" dirty="0" smtClean="0"/>
              <a:t>models</a:t>
            </a:r>
          </a:p>
          <a:p>
            <a:r>
              <a:rPr lang="en-GB" dirty="0" smtClean="0"/>
              <a:t>Notes: 2.1, 2.2, and 2.3.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949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White Noise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 smtClean="0"/>
                  <a:t> </a:t>
                </a:r>
                <a:r>
                  <a:rPr lang="en-GB" dirty="0" smtClean="0"/>
                  <a:t>be white noise with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/>
                      </a:rPr>
                      <m:t>.</m:t>
                    </m:r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What is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𝛾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h</m:t>
                        </m:r>
                      </m:e>
                    </m:d>
                  </m:oMath>
                </a14:m>
                <a:r>
                  <a:rPr lang="en-GB" dirty="0" smtClean="0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  <a:ea typeface="Cambria Math"/>
                        </a:rPr>
                        <m:t>𝛾</m:t>
                      </m:r>
                      <m:d>
                        <m:dPr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h</m:t>
                          </m:r>
                        </m:e>
                      </m:d>
                      <m:r>
                        <a:rPr lang="en-GB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i="1">
                                  <a:latin typeface="Cambria Math"/>
                                  <a:ea typeface="Cambria Math"/>
                                </a:rPr>
                                <m:t>if</m:t>
                              </m:r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0 </m:t>
                              </m:r>
                              <m:r>
                                <m:rPr>
                                  <m:sty m:val="p"/>
                                </m:rPr>
                                <a:rPr lang="en-GB" i="1">
                                  <a:latin typeface="Cambria Math"/>
                                  <a:ea typeface="Cambria Math"/>
                                </a:rPr>
                                <m:t>if</m:t>
                              </m:r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&gt;</m:t>
                              </m:r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What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</m:d>
                    <m:r>
                      <a:rPr lang="en-GB" b="0" i="1" smtClean="0">
                        <a:latin typeface="Cambria Math"/>
                        <a:ea typeface="Cambria Math"/>
                      </a:rPr>
                      <m:t>?</m:t>
                    </m:r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d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016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MA(1)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+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𝜃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 smtClean="0"/>
                  <a:t> </a:t>
                </a:r>
                <a:r>
                  <a:rPr lang="en-GB" dirty="0"/>
                  <a:t>is white </a:t>
                </a:r>
                <a:r>
                  <a:rPr lang="en-GB" dirty="0" smtClean="0"/>
                  <a:t>noise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/>
                          </a:rPr>
                          <m:t>(0,</m:t>
                        </m:r>
                        <m:r>
                          <a:rPr lang="en-GB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GB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/>
                      </a:rPr>
                      <m:t>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  <a:ea typeface="Cambria Math"/>
                        </a:rPr>
                        <m:t>𝛾</m:t>
                      </m:r>
                      <m:d>
                        <m:dPr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h</m:t>
                          </m:r>
                        </m:e>
                      </m:d>
                      <m:r>
                        <a:rPr lang="en-GB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</m:ctrlPr>
                                </m:eqArrPr>
                                <m:e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GB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GB" i="1">
                                              <a:latin typeface="Cambria Math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if</m:t>
                                  </m:r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  <m:t>h</m:t>
                                      </m:r>
                                    </m:e>
                                  </m:d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=</m:t>
                                  </m:r>
                                  <m:r>
                                    <a:rPr lang="en-GB" b="0" i="1" smtClean="0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r>
                                    <a:rPr lang="en-GB" b="0" i="1" smtClean="0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GB" b="0" i="0" smtClean="0">
                                      <a:latin typeface="Cambria Math"/>
                                      <a:ea typeface="Cambria Math"/>
                                    </a:rPr>
                                    <m:t>if</m:t>
                                  </m:r>
                                  <m:r>
                                    <m:rPr>
                                      <m:nor/>
                                    </m:rPr>
                                    <a:rPr lang="en-GB" b="0" i="0" smtClean="0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a:rPr lang="en-GB" b="0" i="1" smtClean="0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  <m:r>
                                    <a:rPr lang="en-GB" b="0" i="1" smtClean="0"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  <m:r>
                                    <a:rPr lang="en-GB" b="0" i="1" smtClean="0">
                                      <a:latin typeface="Cambria Math"/>
                                      <a:ea typeface="Cambria Math"/>
                                    </a:rPr>
                                    <m:t>|=1</m:t>
                                  </m:r>
                                </m:e>
                              </m:eqArr>
                            </m:e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0 </m:t>
                              </m:r>
                              <m:r>
                                <m:rPr>
                                  <m:nor/>
                                </m:rPr>
                                <a:rPr lang="en-GB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GB">
                                  <a:latin typeface="Cambria Math"/>
                                  <a:ea typeface="Cambria Math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GB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&gt;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d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= </m:t>
                      </m:r>
                      <m:sSup>
                        <m:sSupPr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GB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+2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  <m:func>
                            <m:funcPr>
                              <m:ctrlP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/>
                                  <a:ea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en-GB" b="0" i="1" smtClean="0">
                                      <a:latin typeface="Cambria Math"/>
                                      <a:ea typeface="Cambria Math"/>
                                    </a:rPr>
                                    <m:t>𝜋𝜔</m:t>
                                  </m:r>
                                </m:e>
                              </m:d>
                            </m:e>
                          </m:func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589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32</a:t>
            </a:fld>
            <a:endParaRPr lang="en-GB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369" y="1556792"/>
            <a:ext cx="4509262" cy="4501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484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AR(1)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𝜙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 smtClean="0"/>
                  <a:t> </a:t>
                </a:r>
                <a:r>
                  <a:rPr lang="en-GB" dirty="0"/>
                  <a:t>is white </a:t>
                </a:r>
                <a:r>
                  <a:rPr lang="en-GB" dirty="0" smtClean="0"/>
                  <a:t>noise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/>
                          </a:rPr>
                          <m:t>(0,</m:t>
                        </m:r>
                        <m:r>
                          <a:rPr lang="en-GB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GB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/>
                      </a:rPr>
                      <m:t>)</m:t>
                    </m:r>
                  </m:oMath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γ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</m:e>
                      </m:d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sup>
                          </m:sSup>
                        </m:num>
                        <m:den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≥0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d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−2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  <m:func>
                            <m:funcPr>
                              <m:ctrlP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/>
                                  <a:ea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en-GB" b="0" i="1" smtClean="0">
                                      <a:latin typeface="Cambria Math"/>
                                      <a:ea typeface="Cambria Math"/>
                                    </a:rPr>
                                    <m:t>𝜋𝜔</m:t>
                                  </m:r>
                                </m:e>
                              </m:d>
                            </m:e>
                          </m:func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b="-18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73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34</a:t>
            </a:fld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230" y="1412776"/>
            <a:ext cx="4653539" cy="4645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249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35</a:t>
            </a:fld>
            <a:endParaRPr lang="en-GB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5" y="1412776"/>
            <a:ext cx="8647250" cy="4261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383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36</a:t>
            </a:fld>
            <a:endParaRPr lang="en-GB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057" y="1416805"/>
            <a:ext cx="4649886" cy="4641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570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37</a:t>
            </a:fld>
            <a:endParaRPr lang="en-GB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99" y="1499118"/>
            <a:ext cx="4581401" cy="4573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532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38</a:t>
            </a:fld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053" y="1344546"/>
            <a:ext cx="4721893" cy="4713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940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39</a:t>
            </a:fld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057" y="1416423"/>
            <a:ext cx="4649885" cy="4641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646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390" y="1325734"/>
            <a:ext cx="4809219" cy="4800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29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Asymptotics</a:t>
            </a:r>
            <a:r>
              <a:rPr lang="en-GB" dirty="0" smtClean="0"/>
              <a:t> of the </a:t>
            </a:r>
            <a:r>
              <a:rPr lang="en-GB" dirty="0" err="1" smtClean="0"/>
              <a:t>periodogram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smoothed </a:t>
            </a:r>
            <a:r>
              <a:rPr lang="en-GB" dirty="0" err="1" smtClean="0"/>
              <a:t>periodogram</a:t>
            </a:r>
            <a:r>
              <a:rPr lang="en-GB" dirty="0" smtClean="0"/>
              <a:t>.</a:t>
            </a:r>
          </a:p>
          <a:p>
            <a:r>
              <a:rPr lang="en-GB" dirty="0" smtClean="0"/>
              <a:t>Notes: 2.3 and 2.4.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40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331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057" y="1416422"/>
            <a:ext cx="4649886" cy="4641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233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057" y="1442326"/>
            <a:ext cx="4649886" cy="4641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668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Useful Identities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Let T be some positive even integer, and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/>
                        <a:ea typeface="Cambria Math"/>
                      </a:rPr>
                      <m:t>0&lt;</m:t>
                    </m:r>
                    <m:r>
                      <m:rPr>
                        <m:sty m:val="p"/>
                      </m:rPr>
                      <a:rPr lang="en-GB" i="0">
                        <a:latin typeface="Cambria Math"/>
                        <a:ea typeface="Cambria Math"/>
                      </a:rPr>
                      <m:t>j</m:t>
                    </m:r>
                    <m:r>
                      <a:rPr lang="en-GB" b="0" i="0" smtClean="0">
                        <a:latin typeface="Cambria Math"/>
                        <a:ea typeface="Cambria Math"/>
                      </a:rPr>
                      <m:t>&lt;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/>
                        <a:ea typeface="Cambria Math"/>
                      </a:rPr>
                      <m:t>T</m:t>
                    </m:r>
                    <m:r>
                      <a:rPr lang="en-GB" b="0" i="0" smtClean="0">
                        <a:latin typeface="Cambria Math"/>
                        <a:ea typeface="Cambria Math"/>
                      </a:rPr>
                      <m:t>/2.</m:t>
                    </m:r>
                  </m:oMath>
                </a14:m>
                <a:endParaRPr lang="en-GB" dirty="0" smtClean="0"/>
              </a:p>
              <a:p>
                <a:pPr marL="514350" indent="-514350">
                  <a:buAutoNum type="arabicParenR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GB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GB" i="1">
                            <a:latin typeface="Cambria Math"/>
                          </a:rPr>
                          <m:t>𝑡</m:t>
                        </m:r>
                        <m:r>
                          <a:rPr lang="en-GB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/>
                          </a:rPr>
                          <m:t>𝑇</m:t>
                        </m:r>
                      </m:sup>
                      <m:e>
                        <m:sSup>
                          <m:sSupPr>
                            <m:ctrlPr>
                              <a:rPr lang="en-GB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/>
                              </a:rPr>
                              <m:t>𝑐𝑜𝑠</m:t>
                            </m:r>
                          </m:e>
                          <m:sup>
                            <m:r>
                              <a:rPr lang="en-GB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GB" i="1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GB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/>
                              </a:rPr>
                              <m:t>2</m:t>
                            </m:r>
                            <m:r>
                              <a:rPr lang="en-GB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r>
                              <a:rPr lang="en-GB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GB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  <m:r>
                          <a:rPr lang="en-GB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  <m:r>
                      <a:rPr lang="en-GB" b="0" i="1" smtClean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GB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GB" i="1">
                            <a:latin typeface="Cambria Math"/>
                          </a:rPr>
                          <m:t>𝑡</m:t>
                        </m:r>
                        <m:r>
                          <a:rPr lang="en-GB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/>
                          </a:rPr>
                          <m:t>𝑇</m:t>
                        </m:r>
                      </m:sup>
                      <m:e>
                        <m:sSup>
                          <m:sSupPr>
                            <m:ctrlPr>
                              <a:rPr lang="en-GB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/>
                              </a:rPr>
                              <m:t>𝑠𝑖𝑛</m:t>
                            </m:r>
                          </m:e>
                          <m:sup>
                            <m:r>
                              <a:rPr lang="en-GB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GB" i="1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GB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/>
                              </a:rPr>
                              <m:t>2</m:t>
                            </m:r>
                            <m:r>
                              <a:rPr lang="en-GB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r>
                              <a:rPr lang="en-GB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GB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  <m:r>
                          <a:rPr lang="en-GB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  <m:r>
                      <a:rPr lang="en-GB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num>
                      <m:den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GB" b="0" i="1" dirty="0" smtClean="0">
                  <a:ea typeface="Cambria Math"/>
                </a:endParaRPr>
              </a:p>
              <a:p>
                <a:pPr marL="514350" indent="-514350">
                  <a:buFontTx/>
                  <a:buAutoNum type="arabicParenR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GB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GB" i="1">
                            <a:latin typeface="Cambria Math"/>
                          </a:rPr>
                          <m:t>𝑡</m:t>
                        </m:r>
                        <m:r>
                          <a:rPr lang="en-GB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/>
                          </a:rPr>
                          <m:t>𝑇</m:t>
                        </m:r>
                      </m:sup>
                      <m:e>
                        <m:func>
                          <m:funcPr>
                            <m:ctrlPr>
                              <a:rPr lang="en-GB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a:rPr lang="en-GB" i="1">
                                <a:latin typeface="Cambria Math"/>
                              </a:rPr>
                              <m:t>𝑐𝑜𝑠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𝜋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  <m:r>
                      <a:rPr lang="en-GB" b="0" i="1" smtClean="0">
                        <a:latin typeface="Cambria Math"/>
                        <a:ea typeface="Cambria Math"/>
                      </a:rPr>
                      <m:t>𝑠𝑖𝑛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/>
                              </a:rPr>
                              <m:t>2</m:t>
                            </m:r>
                            <m:r>
                              <a:rPr lang="en-GB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r>
                              <a:rPr lang="en-GB" i="1">
                                <a:latin typeface="Cambria Math"/>
                                <a:ea typeface="Cambria Math"/>
                              </a:rPr>
                              <m:t>𝑗𝑡</m:t>
                            </m:r>
                          </m:num>
                          <m:den>
                            <m:r>
                              <a:rPr lang="en-GB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e>
                    </m:d>
                    <m:r>
                      <a:rPr lang="en-GB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en-GB" b="0" i="1" dirty="0" smtClean="0">
                  <a:latin typeface="Cambria Math"/>
                  <a:ea typeface="Cambria Math"/>
                </a:endParaRPr>
              </a:p>
              <a:p>
                <a:pPr marL="514350" indent="-514350">
                  <a:buFontTx/>
                  <a:buAutoNum type="arabicParenR"/>
                </a:pPr>
                <a14:m>
                  <m:oMath xmlns:m="http://schemas.openxmlformats.org/officeDocument/2006/math">
                    <m:r>
                      <a:rPr lang="en-GB" sz="3100" i="1">
                        <a:latin typeface="Cambria Math"/>
                      </a:rPr>
                      <m:t>𝑐𝑜𝑠</m:t>
                    </m:r>
                    <m:d>
                      <m:dPr>
                        <m:ctrlPr>
                          <a:rPr lang="en-GB" sz="3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sz="3100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GB" sz="3100" b="0" i="1" smtClean="0">
                            <a:latin typeface="Cambria Math"/>
                            <a:ea typeface="Cambria Math"/>
                          </a:rPr>
                          <m:t>±</m:t>
                        </m:r>
                        <m:r>
                          <a:rPr lang="en-GB" sz="3100" b="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</m:d>
                    <m:r>
                      <a:rPr lang="en-GB" sz="3100" b="0" i="1" smtClean="0">
                        <a:latin typeface="Cambria Math"/>
                        <a:ea typeface="Cambria Math"/>
                      </a:rPr>
                      <m:t>=</m:t>
                    </m:r>
                    <m:func>
                      <m:funcPr>
                        <m:ctrlPr>
                          <a:rPr lang="en-GB" sz="3100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a:rPr lang="en-GB" sz="3100" b="0" i="1" smtClean="0">
                            <a:latin typeface="Cambria Math"/>
                            <a:ea typeface="Cambria Math"/>
                          </a:rPr>
                          <m:t>𝑐𝑜𝑠</m:t>
                        </m:r>
                      </m:fName>
                      <m:e>
                        <m:d>
                          <m:dPr>
                            <m:ctrlPr>
                              <a:rPr lang="en-GB" sz="31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GB" sz="310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</m:d>
                      </m:e>
                    </m:func>
                    <m:r>
                      <a:rPr lang="en-GB" sz="3100" b="0" i="1" smtClean="0">
                        <a:latin typeface="Cambria Math"/>
                        <a:ea typeface="Cambria Math"/>
                      </a:rPr>
                      <m:t>𝑐𝑜𝑠</m:t>
                    </m:r>
                    <m:r>
                      <a:rPr lang="en-GB" sz="3100" b="0" i="1" smtClean="0">
                        <a:latin typeface="Cambria Math"/>
                        <a:ea typeface="Cambria Math"/>
                      </a:rPr>
                      <m:t>⁡(</m:t>
                    </m:r>
                    <m:r>
                      <a:rPr lang="en-GB" sz="3100" i="1">
                        <a:latin typeface="Cambria Math"/>
                        <a:ea typeface="Cambria Math"/>
                      </a:rPr>
                      <m:t>𝛽</m:t>
                    </m:r>
                    <m:r>
                      <a:rPr lang="en-GB" sz="3100" b="0" i="1" smtClean="0">
                        <a:latin typeface="Cambria Math"/>
                        <a:ea typeface="Cambria Math"/>
                      </a:rPr>
                      <m:t>)∓</m:t>
                    </m:r>
                    <m:r>
                      <a:rPr lang="en-GB" sz="3100" b="0" i="1" smtClean="0">
                        <a:latin typeface="Cambria Math"/>
                        <a:ea typeface="Cambria Math"/>
                      </a:rPr>
                      <m:t>𝑠𝑖𝑛</m:t>
                    </m:r>
                    <m:r>
                      <a:rPr lang="en-GB" sz="31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GB" sz="31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GB" sz="3100" b="0" i="1" smtClean="0">
                        <a:latin typeface="Cambria Math"/>
                        <a:ea typeface="Cambria Math"/>
                      </a:rPr>
                      <m:t>)</m:t>
                    </m:r>
                    <m:r>
                      <a:rPr lang="en-GB" sz="3100" b="0" i="1" smtClean="0">
                        <a:latin typeface="Cambria Math"/>
                        <a:ea typeface="Cambria Math"/>
                      </a:rPr>
                      <m:t>𝑠𝑖𝑛</m:t>
                    </m:r>
                    <m:r>
                      <a:rPr lang="en-GB" sz="3100" b="0" i="1" smtClean="0">
                        <a:latin typeface="Cambria Math"/>
                        <a:ea typeface="Cambria Math"/>
                      </a:rPr>
                      <m:t>⁡(</m:t>
                    </m:r>
                    <m:r>
                      <a:rPr lang="en-GB" sz="3100" i="1">
                        <a:latin typeface="Cambria Math"/>
                        <a:ea typeface="Cambria Math"/>
                      </a:rPr>
                      <m:t>𝛽</m:t>
                    </m:r>
                    <m:r>
                      <a:rPr lang="en-GB" sz="31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GB" sz="3100" b="0" i="1" dirty="0" smtClean="0">
                  <a:latin typeface="Cambria Math"/>
                  <a:ea typeface="Cambria Math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140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Useful Identities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Tx/>
                  <a:buAutoNum type="arabi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GB" b="0" i="1">
                            <a:latin typeface="Cambria Math"/>
                          </a:rPr>
                          <m:t>𝑒𝑥𝑝</m:t>
                        </m:r>
                      </m:fName>
                      <m:e>
                        <m:d>
                          <m:dPr>
                            <m:ctrlPr>
                              <a:rPr lang="en-GB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b="0" i="1">
                                <a:latin typeface="Cambria Math"/>
                              </a:rPr>
                              <m:t>𝑖</m:t>
                            </m:r>
                            <m:r>
                              <a:rPr lang="en-GB" b="0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</m:d>
                      </m:e>
                    </m:func>
                    <m:r>
                      <a:rPr lang="en-GB" b="0" i="1">
                        <a:latin typeface="Cambria Math"/>
                        <a:ea typeface="Cambria Math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a:rPr lang="en-GB" b="0" i="1">
                            <a:latin typeface="Cambria Math"/>
                            <a:ea typeface="Cambria Math"/>
                          </a:rPr>
                          <m:t>𝑐𝑜𝑠</m:t>
                        </m:r>
                      </m:fName>
                      <m:e>
                        <m:d>
                          <m:dPr>
                            <m:ctrlPr>
                              <a:rPr lang="en-GB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GB" b="0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</m:d>
                      </m:e>
                    </m:func>
                    <m:r>
                      <a:rPr lang="en-GB" b="0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GB" b="0" i="1">
                        <a:latin typeface="Cambria Math"/>
                        <a:ea typeface="Cambria Math"/>
                      </a:rPr>
                      <m:t>𝑖𝑠𝑖𝑛</m:t>
                    </m:r>
                    <m:d>
                      <m:dPr>
                        <m:ctrlPr>
                          <a:rPr lang="en-GB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GB" b="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</m:d>
                  </m:oMath>
                </a14:m>
                <a:endParaRPr lang="en-GB" i="1" dirty="0">
                  <a:ea typeface="Cambria Math"/>
                </a:endParaRPr>
              </a:p>
              <a:p>
                <a:pPr marL="514350" indent="-514350">
                  <a:buFontTx/>
                  <a:buAutoNum type="arabi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i="1">
                            <a:latin typeface="Cambria Math"/>
                          </a:rPr>
                        </m:ctrlPr>
                      </m:funcPr>
                      <m:fName>
                        <m:r>
                          <a:rPr lang="en-GB" b="0" i="1">
                            <a:latin typeface="Cambria Math"/>
                          </a:rPr>
                          <m:t>𝑐𝑜𝑠</m:t>
                        </m:r>
                      </m:fName>
                      <m:e>
                        <m:d>
                          <m:dPr>
                            <m:ctrlPr>
                              <a:rPr lang="en-GB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b="0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</m:d>
                      </m:e>
                    </m:func>
                    <m:r>
                      <a:rPr lang="en-GB" b="0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GB" i="1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a:rPr lang="en-GB" b="0" i="1">
                                <a:latin typeface="Cambria Math"/>
                                <a:ea typeface="Cambria Math"/>
                              </a:rPr>
                              <m:t>𝑒𝑥𝑝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GB" b="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GB" b="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</m:d>
                          </m:e>
                        </m:func>
                        <m:r>
                          <a:rPr lang="en-GB" b="0" i="1">
                            <a:latin typeface="Cambria Math"/>
                            <a:ea typeface="Cambria Math"/>
                          </a:rPr>
                          <m:t>+</m:t>
                        </m:r>
                        <m:func>
                          <m:funcPr>
                            <m:ctrlPr>
                              <a:rPr lang="en-GB" i="1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a:rPr lang="en-GB" b="0" i="1">
                                <a:latin typeface="Cambria Math"/>
                                <a:ea typeface="Cambria Math"/>
                              </a:rPr>
                              <m:t>𝑒𝑥𝑝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GB" b="0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GB" b="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GB" b="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GB" b="0" i="1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GB" i="1" dirty="0">
                  <a:ea typeface="Cambria Math"/>
                </a:endParaRPr>
              </a:p>
              <a:p>
                <a:pPr marL="514350" indent="-514350">
                  <a:buAutoNum type="arabi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i="1">
                            <a:latin typeface="Cambria Math"/>
                          </a:rPr>
                        </m:ctrlPr>
                      </m:funcPr>
                      <m:fName>
                        <m:r>
                          <a:rPr lang="en-GB" b="0" i="1">
                            <a:latin typeface="Cambria Math"/>
                          </a:rPr>
                          <m:t>𝑠𝑖𝑛</m:t>
                        </m:r>
                      </m:fName>
                      <m:e>
                        <m:d>
                          <m:dPr>
                            <m:ctrlPr>
                              <a:rPr lang="en-GB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b="0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</m:d>
                      </m:e>
                    </m:func>
                    <m:r>
                      <a:rPr lang="en-GB" b="0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GB" i="1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a:rPr lang="en-GB" b="0" i="1">
                                <a:latin typeface="Cambria Math"/>
                                <a:ea typeface="Cambria Math"/>
                              </a:rPr>
                              <m:t>𝑒𝑥𝑝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GB" b="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GB" b="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</m:d>
                          </m:e>
                        </m:func>
                        <m:r>
                          <a:rPr lang="en-GB" b="0" i="1">
                            <a:latin typeface="Cambria Math"/>
                            <a:ea typeface="Cambria Math"/>
                          </a:rPr>
                          <m:t>−</m:t>
                        </m:r>
                        <m:func>
                          <m:funcPr>
                            <m:ctrlPr>
                              <a:rPr lang="en-GB" i="1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a:rPr lang="en-GB" b="0" i="1">
                                <a:latin typeface="Cambria Math"/>
                                <a:ea typeface="Cambria Math"/>
                              </a:rPr>
                              <m:t>𝑒𝑥𝑝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GB" b="0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GB" b="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GB" b="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GB" b="0" i="1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GB" b="0" i="1">
                            <a:latin typeface="Cambria Math"/>
                            <a:ea typeface="Cambria Math"/>
                          </a:rPr>
                          <m:t>𝑖</m:t>
                        </m:r>
                      </m:den>
                    </m:f>
                  </m:oMath>
                </a14:m>
                <a:endParaRPr lang="en-GB" i="1" dirty="0" smtClean="0">
                  <a:ea typeface="Cambria Math"/>
                </a:endParaRPr>
              </a:p>
              <a:p>
                <a:pPr marL="514350" indent="-514350">
                  <a:buFontTx/>
                  <a:buAutoNum type="arabicParenR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|</m:t>
                        </m:r>
                        <m:r>
                          <a:rPr lang="en-GB" b="0" i="1" smtClean="0">
                            <a:latin typeface="Cambria Math"/>
                          </a:rPr>
                          <m:t>𝑧</m:t>
                        </m:r>
                        <m:r>
                          <a:rPr lang="en-GB" b="0" i="1" smtClean="0">
                            <a:latin typeface="Cambria Math"/>
                          </a:rPr>
                          <m:t>|</m:t>
                        </m:r>
                      </m:e>
                      <m:sup>
                        <m:r>
                          <a:rPr lang="en-GB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𝑅𝑒</m:t>
                        </m:r>
                      </m:e>
                      <m:sup>
                        <m:r>
                          <a:rPr lang="en-GB" i="1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GB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𝐼𝑚</m:t>
                        </m:r>
                      </m:e>
                      <m:sup>
                        <m:r>
                          <a:rPr lang="en-GB" i="1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GB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GB" i="1" dirty="0" smtClean="0">
                    <a:ea typeface="Cambria Math"/>
                  </a:rPr>
                  <a:t> </a:t>
                </a:r>
                <a:r>
                  <a:rPr lang="en-GB" dirty="0" smtClean="0">
                    <a:ea typeface="Cambria Math"/>
                  </a:rPr>
                  <a:t>for some complex number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𝑧</m:t>
                    </m:r>
                  </m:oMath>
                </a14:m>
                <a:endParaRPr lang="en-GB" i="1" dirty="0">
                  <a:ea typeface="Cambria Math"/>
                </a:endParaRPr>
              </a:p>
              <a:p>
                <a:endParaRPr lang="en-GB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28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544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Periodic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Periodic model with random coefficients:</a:t>
                </a: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/>
                            </a:rPr>
                            <m:t>𝐾</m:t>
                          </m:r>
                        </m:sup>
                        <m:e>
                          <m:r>
                            <a:rPr lang="en-GB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GB" b="0" i="1" smtClean="0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/>
                                          <a:ea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dirty="0"/>
                  <a:t>w</a:t>
                </a:r>
                <a:r>
                  <a:rPr lang="en-GB" dirty="0" smtClean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𝑘</m:t>
                        </m:r>
                        <m:r>
                          <a:rPr lang="en-GB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𝑘</m:t>
                        </m:r>
                        <m:r>
                          <a:rPr lang="en-GB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 smtClean="0"/>
                  <a:t> iid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(0,</m:t>
                    </m:r>
                    <m:sSubSup>
                      <m:sSubSupPr>
                        <m:ctrlPr>
                          <a:rPr lang="en-GB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GB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GB" i="1">
                        <a:latin typeface="Cambria Math"/>
                      </a:rPr>
                      <m:t>)</m:t>
                    </m:r>
                  </m:oMath>
                </a14:m>
                <a:r>
                  <a:rPr lang="en-GB" dirty="0" smtClean="0"/>
                  <a:t>.</a:t>
                </a: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What is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𝑉𝑎𝑟</m:t>
                    </m:r>
                    <m:r>
                      <a:rPr lang="en-GB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GB" i="1">
                        <a:latin typeface="Cambria Math"/>
                      </a:rPr>
                      <m:t>)</m:t>
                    </m:r>
                  </m:oMath>
                </a14:m>
                <a:r>
                  <a:rPr lang="en-GB" dirty="0" smtClean="0"/>
                  <a:t>?</a:t>
                </a:r>
                <a:r>
                  <a:rPr lang="en-GB" dirty="0" smtClean="0"/>
                  <a:t> What is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  <a:ea typeface="Cambria Math"/>
                      </a:rPr>
                      <m:t>𝛾</m:t>
                    </m:r>
                    <m:d>
                      <m:dPr>
                        <m:ctrlPr>
                          <a:rPr lang="en-GB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h</m:t>
                        </m:r>
                      </m:e>
                    </m:d>
                  </m:oMath>
                </a14:m>
                <a:r>
                  <a:rPr lang="en-GB" dirty="0" smtClean="0"/>
                  <a:t>?</a:t>
                </a: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GB" b="0" i="1" smtClean="0">
                          <a:latin typeface="Cambria Math"/>
                        </a:rPr>
                        <m:t>,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𝛾</m:t>
                      </m:r>
                      <m:d>
                        <m:dPr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h</m:t>
                          </m:r>
                        </m:e>
                      </m:d>
                      <m:r>
                        <a:rPr lang="en-GB" i="1">
                          <a:latin typeface="Cambria Math"/>
                          <a:ea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  <a:ea typeface="Cambria Math"/>
                            </a:rPr>
                            <m:t>cos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⁡(2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h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 b="-29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23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20246</TotalTime>
  <Words>1325</Words>
  <Application>Microsoft Office PowerPoint</Application>
  <PresentationFormat>On-screen Show (4:3)</PresentationFormat>
  <Paragraphs>156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Default Design</vt:lpstr>
      <vt:lpstr>ST414 – Spectral Analysis of Time Series Data</vt:lpstr>
      <vt:lpstr>Last Time</vt:lpstr>
      <vt:lpstr>Today’s Objectives</vt:lpstr>
      <vt:lpstr>Example</vt:lpstr>
      <vt:lpstr>Example</vt:lpstr>
      <vt:lpstr>Example</vt:lpstr>
      <vt:lpstr>Some Useful Identities</vt:lpstr>
      <vt:lpstr>Some Useful Identities</vt:lpstr>
      <vt:lpstr>Periodic Models</vt:lpstr>
      <vt:lpstr>Periodic Models</vt:lpstr>
      <vt:lpstr>Example</vt:lpstr>
      <vt:lpstr>Two Problems</vt:lpstr>
      <vt:lpstr>Problem 1</vt:lpstr>
      <vt:lpstr>Problem 1</vt:lpstr>
      <vt:lpstr>Problem 2</vt:lpstr>
      <vt:lpstr>Problem 2</vt:lpstr>
      <vt:lpstr>Problem 2</vt:lpstr>
      <vt:lpstr>Problem 2</vt:lpstr>
      <vt:lpstr>The Periodogram</vt:lpstr>
      <vt:lpstr>The Periodogram</vt:lpstr>
      <vt:lpstr>The Periodogram</vt:lpstr>
      <vt:lpstr>The Periodogram</vt:lpstr>
      <vt:lpstr>The Periodogram</vt:lpstr>
      <vt:lpstr>Example</vt:lpstr>
      <vt:lpstr>Example</vt:lpstr>
      <vt:lpstr>The Spectral Density</vt:lpstr>
      <vt:lpstr>The Spectral Density</vt:lpstr>
      <vt:lpstr>The Spectral Density</vt:lpstr>
      <vt:lpstr>The Spectral Density</vt:lpstr>
      <vt:lpstr>White Noise</vt:lpstr>
      <vt:lpstr>MA(1)</vt:lpstr>
      <vt:lpstr>MA(1)</vt:lpstr>
      <vt:lpstr>AR(1)</vt:lpstr>
      <vt:lpstr>AR(1)</vt:lpstr>
      <vt:lpstr>AR(1)</vt:lpstr>
      <vt:lpstr>AR(1)</vt:lpstr>
      <vt:lpstr>AR(1)</vt:lpstr>
      <vt:lpstr>AR(1)</vt:lpstr>
      <vt:lpstr>AR(1)</vt:lpstr>
      <vt:lpstr>Next Time</vt:lpstr>
    </vt:vector>
  </TitlesOfParts>
  <Company>University of Warwick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title style</dc:title>
  <dc:creator>omsiae</dc:creator>
  <cp:lastModifiedBy>Mark Fiecas</cp:lastModifiedBy>
  <cp:revision>129</cp:revision>
  <dcterms:created xsi:type="dcterms:W3CDTF">2009-05-19T09:42:16Z</dcterms:created>
  <dcterms:modified xsi:type="dcterms:W3CDTF">2015-01-16T03:30:21Z</dcterms:modified>
</cp:coreProperties>
</file>