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317" r:id="rId5"/>
    <p:sldId id="311" r:id="rId6"/>
    <p:sldId id="312" r:id="rId7"/>
    <p:sldId id="313" r:id="rId8"/>
    <p:sldId id="304" r:id="rId9"/>
    <p:sldId id="305" r:id="rId10"/>
    <p:sldId id="306" r:id="rId11"/>
    <p:sldId id="314" r:id="rId12"/>
    <p:sldId id="315" r:id="rId13"/>
    <p:sldId id="307" r:id="rId14"/>
    <p:sldId id="308" r:id="rId15"/>
    <p:sldId id="280" r:id="rId16"/>
    <p:sldId id="309" r:id="rId17"/>
    <p:sldId id="310" r:id="rId18"/>
    <p:sldId id="282" r:id="rId19"/>
    <p:sldId id="298" r:id="rId20"/>
    <p:sldId id="299" r:id="rId21"/>
    <p:sldId id="300" r:id="rId22"/>
    <p:sldId id="283" r:id="rId23"/>
    <p:sldId id="275" r:id="rId24"/>
    <p:sldId id="277" r:id="rId25"/>
    <p:sldId id="278" r:id="rId26"/>
    <p:sldId id="279" r:id="rId27"/>
    <p:sldId id="284" r:id="rId28"/>
    <p:sldId id="285" r:id="rId29"/>
    <p:sldId id="286" r:id="rId30"/>
    <p:sldId id="290" r:id="rId31"/>
    <p:sldId id="289" r:id="rId32"/>
    <p:sldId id="287" r:id="rId33"/>
    <p:sldId id="288" r:id="rId34"/>
    <p:sldId id="291" r:id="rId35"/>
    <p:sldId id="292" r:id="rId36"/>
    <p:sldId id="316" r:id="rId3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3</a:t>
            </a:r>
          </a:p>
          <a:p>
            <a:r>
              <a:rPr lang="en-US" dirty="0" smtClean="0"/>
              <a:t>22 January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1486338"/>
            <a:ext cx="8460432" cy="38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7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Discrete Fourier transform: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−1/2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  <a:ea typeface="Cambria Math"/>
                                    </a:rPr>
                                    <m:t>𝑖𝑡</m:t>
                                  </m:r>
                                  <m:d>
                                    <m:dPr>
                                      <m:ctrlP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num>
                                        <m:den>
                                          <m: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−1/2</m:t>
                          </m:r>
                        </m:sup>
                      </m:sSup>
                      <m:d>
                        <m:dPr>
                          <m:ctrlPr>
                            <a:rPr lang="en-GB" sz="2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4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 err="1" smtClean="0"/>
                  <a:t>periodogram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805"/>
            <a:ext cx="4649886" cy="46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5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99" y="1499118"/>
            <a:ext cx="4581401" cy="4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5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 </a:t>
            </a:r>
            <a:r>
              <a:rPr lang="en-GB" dirty="0" err="1" smtClean="0"/>
              <a:t>Periodogram</a:t>
            </a:r>
            <a:r>
              <a:rPr lang="en-GB" dirty="0" smtClean="0"/>
              <a:t> (Averaged)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422"/>
            <a:ext cx="4649886" cy="46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1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53" y="1344546"/>
            <a:ext cx="4721893" cy="47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423"/>
            <a:ext cx="4649885" cy="46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7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 </a:t>
            </a:r>
            <a:r>
              <a:rPr lang="en-GB" dirty="0" err="1" smtClean="0"/>
              <a:t>Periodogram</a:t>
            </a:r>
            <a:r>
              <a:rPr lang="en-GB" dirty="0" smtClean="0"/>
              <a:t> (Averaged)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61" y="1517711"/>
            <a:ext cx="4577878" cy="45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8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AR(1), T = 512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3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3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Periodic Models</a:t>
            </a:r>
          </a:p>
          <a:p>
            <a:r>
              <a:rPr lang="en-GB" dirty="0"/>
              <a:t>Introduce the spectral density function</a:t>
            </a:r>
          </a:p>
          <a:p>
            <a:r>
              <a:rPr lang="en-GB" dirty="0"/>
              <a:t>Derive the spectral density function for time domain models</a:t>
            </a:r>
          </a:p>
          <a:p>
            <a:r>
              <a:rPr lang="en-GB" dirty="0"/>
              <a:t>Notes: 2.1, 2.2, and 2.3.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1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AR(1), T = 2048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36411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AR(1), T = 8192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69" y="1628800"/>
            <a:ext cx="4433862" cy="442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r>
              <a:rPr lang="en-GB" dirty="0" smtClean="0"/>
              <a:t> is an (asymptotically) </a:t>
            </a:r>
            <a:r>
              <a:rPr lang="en-GB" dirty="0" smtClean="0">
                <a:solidFill>
                  <a:srgbClr val="FF0000"/>
                </a:solidFill>
              </a:rPr>
              <a:t>unbiased</a:t>
            </a:r>
            <a:r>
              <a:rPr lang="en-GB" dirty="0" smtClean="0"/>
              <a:t> estimator, but it is </a:t>
            </a:r>
            <a:r>
              <a:rPr lang="en-GB" dirty="0" smtClean="0">
                <a:solidFill>
                  <a:srgbClr val="FF0000"/>
                </a:solidFill>
              </a:rPr>
              <a:t>not </a:t>
            </a:r>
            <a:r>
              <a:rPr lang="en-GB" dirty="0" smtClean="0"/>
              <a:t>consistent.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5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Asymptotic Distribution of 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 smtClean="0"/>
                  <a:t> be Gaussian white noise </a:t>
                </a:r>
                <a:r>
                  <a:rPr lang="en-GB" dirty="0"/>
                  <a:t>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, and let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−1/2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−1/2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Distribution of the </a:t>
            </a:r>
            <a:r>
              <a:rPr lang="en-GB" dirty="0" err="1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Verify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</a:t>
                </a:r>
                <a:r>
                  <a:rPr lang="en-GB" dirty="0" smtClean="0"/>
                  <a:t>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4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Distribution of the </a:t>
            </a:r>
            <a:r>
              <a:rPr lang="en-GB" dirty="0" err="1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ea typeface="Cambria Math"/>
                  </a:rPr>
                  <a:t>for any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Distribution of the </a:t>
            </a:r>
            <a:r>
              <a:rPr lang="en-GB" dirty="0" err="1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2(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This holds under more general conditions (e.g., linearity, rapidly decaying </a:t>
                </a:r>
                <a:r>
                  <a:rPr lang="en-GB" dirty="0" err="1" smtClean="0"/>
                  <a:t>autocovariance</a:t>
                </a:r>
                <a:r>
                  <a:rPr lang="en-GB" dirty="0" smtClean="0"/>
                  <a:t> function)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Idea: borrow information from neighbouring frequencies.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2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7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appropriate conditions,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2(2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4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Resume discussion on the spectral density function</a:t>
            </a:r>
          </a:p>
          <a:p>
            <a:r>
              <a:rPr lang="en-GB" dirty="0" smtClean="0"/>
              <a:t>Discuss the </a:t>
            </a:r>
            <a:r>
              <a:rPr lang="en-GB" dirty="0" err="1" smtClean="0"/>
              <a:t>periodogram</a:t>
            </a:r>
            <a:r>
              <a:rPr lang="en-GB" dirty="0" smtClean="0"/>
              <a:t> and its properties</a:t>
            </a:r>
          </a:p>
          <a:p>
            <a:r>
              <a:rPr lang="en-GB" dirty="0" smtClean="0"/>
              <a:t>Discuss the smoothed </a:t>
            </a:r>
            <a:r>
              <a:rPr lang="en-GB" dirty="0" err="1" smtClean="0"/>
              <a:t>periodogram</a:t>
            </a:r>
            <a:r>
              <a:rPr lang="en-GB" dirty="0" smtClean="0"/>
              <a:t> and its properties</a:t>
            </a:r>
          </a:p>
          <a:p>
            <a:r>
              <a:rPr lang="en-GB" dirty="0" smtClean="0"/>
              <a:t>Notes: 2.1, 2.2, 2.3, and 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9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8"/>
            <a:ext cx="4505870" cy="44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48" y="1484784"/>
            <a:ext cx="4524751" cy="451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1" y="1528565"/>
            <a:ext cx="4522818" cy="451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0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61" y="1516021"/>
            <a:ext cx="4577878" cy="45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2(2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+1)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2(2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a</a:t>
                </a:r>
                <a:r>
                  <a:rPr lang="en-GB" dirty="0" smtClean="0"/>
                  <a:t>nd so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)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)</m:t>
                      </m:r>
                      <m:r>
                        <a:rPr lang="en-GB" b="0" i="1" smtClean="0">
                          <a:latin typeface="Cambria Math"/>
                        </a:rPr>
                        <m:t>/(2</m:t>
                      </m:r>
                      <m:r>
                        <a:rPr lang="en-GB" b="0" i="1" smtClean="0">
                          <a:latin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1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Asymptotic framework for consistency:</a:t>
                </a:r>
              </a:p>
              <a:p>
                <a:pPr marL="0" indent="0">
                  <a:buNone/>
                </a:pPr>
                <a:r>
                  <a:rPr lang="en-GB" b="0" dirty="0"/>
                  <a:t>1</a:t>
                </a:r>
                <a:r>
                  <a:rPr lang="en-GB" b="0" dirty="0" smtClean="0"/>
                  <a:t>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2)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3)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/</m:t>
                    </m:r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3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 smtClean="0"/>
          </a:p>
          <a:p>
            <a:r>
              <a:rPr lang="en-GB" dirty="0" smtClean="0"/>
              <a:t>Parametric estimates of the spectrum</a:t>
            </a:r>
          </a:p>
          <a:p>
            <a:r>
              <a:rPr lang="en-GB" dirty="0" smtClean="0"/>
              <a:t>Notes: 2.3, 2.4, and 2.5.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Identities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T be some positive even integer,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  <a:ea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GB" i="0">
                        <a:latin typeface="Cambria Math"/>
                        <a:ea typeface="Cambria Math"/>
                      </a:rPr>
                      <m:t>j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/2.</m:t>
                    </m:r>
                  </m:oMath>
                </a14:m>
                <a:endParaRPr lang="en-GB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𝑐𝑜𝑠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GB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GB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b="0" i="1" dirty="0" smtClean="0">
                  <a:ea typeface="Cambria Math"/>
                </a:endParaRPr>
              </a:p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GB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GB" i="1">
                                <a:latin typeface="Cambria Math"/>
                              </a:rPr>
                              <m:t>𝑐𝑜𝑠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𝑗𝑡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𝑠𝑖𝑛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𝑗𝑡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GB" b="0" i="1" dirty="0" smtClean="0">
                  <a:latin typeface="Cambria Math"/>
                  <a:ea typeface="Cambria Math"/>
                </a:endParaRPr>
              </a:p>
              <a:p>
                <a:pPr marL="514350" indent="-514350">
                  <a:buFontTx/>
                  <a:buAutoNum type="arabicParenR"/>
                </a:pPr>
                <a14:m>
                  <m:oMath xmlns:m="http://schemas.openxmlformats.org/officeDocument/2006/math">
                    <m:r>
                      <a:rPr lang="en-GB" sz="31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n-GB" sz="3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GB" sz="31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GB" sz="31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GB" sz="31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sz="31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31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GB" sz="3100" b="0" i="1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GB" sz="31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)∓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sz="31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GB" sz="31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31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sz="31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8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3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3000" b="0" i="1" smtClean="0">
                            <a:latin typeface="Cambria Math"/>
                          </a:rPr>
                          <m:t>h</m:t>
                        </m:r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m:rPr>
                            <m:brk m:alnAt="9"/>
                          </m:rPr>
                          <a:rPr lang="en-GB" sz="3000" b="1" i="1" smtClean="0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  <m:sup/>
                      <m:e>
                        <m:r>
                          <a:rPr lang="en-GB" sz="3000" b="0" i="1" smtClean="0">
                            <a:latin typeface="Cambria Math"/>
                          </a:rPr>
                          <m:t>|</m:t>
                        </m:r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ctrlPr>
                              <a:rPr lang="en-GB" sz="3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30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nary>
                    <m:r>
                      <a:rPr lang="en-GB" sz="3000" b="0" i="1" smtClean="0">
                        <a:latin typeface="Cambria Math"/>
                      </a:rPr>
                      <m:t>&lt;</m:t>
                    </m:r>
                    <m:r>
                      <a:rPr lang="en-GB" sz="3000" b="0" i="1" smtClean="0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r>
                  <a:rPr lang="en-GB" sz="3000" dirty="0" smtClean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0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m:rPr>
                              <m:brk m:alnAt="7"/>
                            </m:rPr>
                            <a:rPr lang="en-GB" sz="3000" b="1" i="1" smtClean="0"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3000">
                              <a:latin typeface="Cambria Math"/>
                              <a:ea typeface="Cambria Math"/>
                            </a:rPr>
                            <m:t>exp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⁡(−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0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sz="3000" dirty="0"/>
                  <a:t>is called the </a:t>
                </a:r>
                <a:r>
                  <a:rPr lang="en-GB" sz="3000" b="1" u="sng" dirty="0"/>
                  <a:t>spectral density function</a:t>
                </a:r>
                <a:r>
                  <a:rPr lang="en-GB" sz="3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sz="3000" dirty="0" smtClean="0"/>
                  <a:t>Moreover</a:t>
                </a:r>
                <a:r>
                  <a:rPr lang="en-GB" sz="3000" i="1" dirty="0" smtClean="0">
                    <a:latin typeface="Cambria Math"/>
                    <a:ea typeface="Cambria Math"/>
                  </a:rPr>
                  <a:t>,</a:t>
                </a:r>
                <a:endParaRPr lang="en-GB" sz="30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sz="30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3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  <m:e>
                          <m:func>
                            <m:func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00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GB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84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Noise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be white noise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0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MA(1)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𝜃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(0,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if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b="0" i="0" smtClean="0">
                                      <a:latin typeface="Cambria Math"/>
                                      <a:ea typeface="Cambria Math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b="0" i="0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|=1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&lt;1,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(0,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1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30" y="1412776"/>
            <a:ext cx="4653539" cy="46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0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30065</TotalTime>
  <Words>1165</Words>
  <Application>Microsoft Office PowerPoint</Application>
  <PresentationFormat>On-screen Show (4:3)</PresentationFormat>
  <Paragraphs>145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ST414 – Spectral Analysis of Time Series Data</vt:lpstr>
      <vt:lpstr>Last Time</vt:lpstr>
      <vt:lpstr>Today’s Objectives</vt:lpstr>
      <vt:lpstr>Some Useful Identities</vt:lpstr>
      <vt:lpstr>The Spectral Density</vt:lpstr>
      <vt:lpstr>White Noise</vt:lpstr>
      <vt:lpstr>MA(1)</vt:lpstr>
      <vt:lpstr>AR(1)</vt:lpstr>
      <vt:lpstr>AR(1)</vt:lpstr>
      <vt:lpstr>AR(1)</vt:lpstr>
      <vt:lpstr>The Periodogram</vt:lpstr>
      <vt:lpstr>The Periodogram</vt:lpstr>
      <vt:lpstr>AR(1)</vt:lpstr>
      <vt:lpstr>AR(1)</vt:lpstr>
      <vt:lpstr>AR(1) Periodogram (Averaged)</vt:lpstr>
      <vt:lpstr>AR(1)</vt:lpstr>
      <vt:lpstr>AR(1)</vt:lpstr>
      <vt:lpstr>AR(1) Periodogram (Averaged)</vt:lpstr>
      <vt:lpstr>AR(1), T = 512</vt:lpstr>
      <vt:lpstr>AR(1), T = 2048</vt:lpstr>
      <vt:lpstr>AR(1), T = 8192</vt:lpstr>
      <vt:lpstr>The Periodogram</vt:lpstr>
      <vt:lpstr>Asymptotic Distribution of the Periodogram</vt:lpstr>
      <vt:lpstr>Asymptotic Distribution of the Periodogram</vt:lpstr>
      <vt:lpstr>Asymptotic Distribution of the Periodogram</vt:lpstr>
      <vt:lpstr>Asymptotic Distribution of the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121</cp:revision>
  <dcterms:created xsi:type="dcterms:W3CDTF">2009-05-19T09:42:16Z</dcterms:created>
  <dcterms:modified xsi:type="dcterms:W3CDTF">2015-01-23T10:30:21Z</dcterms:modified>
</cp:coreProperties>
</file>