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318" r:id="rId4"/>
    <p:sldId id="311" r:id="rId5"/>
    <p:sldId id="331" r:id="rId6"/>
    <p:sldId id="330" r:id="rId7"/>
    <p:sldId id="315" r:id="rId8"/>
    <p:sldId id="283" r:id="rId9"/>
    <p:sldId id="279" r:id="rId10"/>
    <p:sldId id="332" r:id="rId11"/>
    <p:sldId id="284" r:id="rId12"/>
    <p:sldId id="285" r:id="rId13"/>
    <p:sldId id="291" r:id="rId14"/>
    <p:sldId id="292" r:id="rId15"/>
    <p:sldId id="319" r:id="rId16"/>
    <p:sldId id="320" r:id="rId17"/>
    <p:sldId id="321" r:id="rId18"/>
    <p:sldId id="347" r:id="rId19"/>
    <p:sldId id="323" r:id="rId20"/>
    <p:sldId id="324" r:id="rId21"/>
    <p:sldId id="325" r:id="rId22"/>
    <p:sldId id="328" r:id="rId23"/>
    <p:sldId id="329" r:id="rId24"/>
    <p:sldId id="327" r:id="rId25"/>
    <p:sldId id="344" r:id="rId26"/>
    <p:sldId id="345" r:id="rId27"/>
    <p:sldId id="350" r:id="rId28"/>
    <p:sldId id="346" r:id="rId29"/>
    <p:sldId id="348" r:id="rId30"/>
    <p:sldId id="349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26" r:id="rId4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6" autoAdjust="0"/>
    <p:restoredTop sz="94737" autoAdjust="0"/>
  </p:normalViewPr>
  <p:slideViewPr>
    <p:cSldViewPr>
      <p:cViewPr varScale="1">
        <p:scale>
          <a:sx n="66" d="100"/>
          <a:sy n="66" d="100"/>
        </p:scale>
        <p:origin x="-14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75CA-535E-4AB9-B896-FEF59792AD3B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517D-E583-4959-9B9D-B9391B35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7875"/>
            <a:ext cx="9144000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6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1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BF540-70E5-4212-A504-0791896049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44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6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3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87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CB4DF-5C4A-4086-B185-48DF37ACA98A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70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34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561666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61362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617636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C0B5677-3E1E-494E-B896-4505AE341BD1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2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3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F988-840F-43C6-BC23-13DDC6B6E23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620000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ST414 – Spectral Analysis of Time Series Data</a:t>
            </a:r>
            <a:endParaRPr lang="en-GB" sz="40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133600"/>
            <a:ext cx="7344816" cy="1752600"/>
          </a:xfrm>
          <a:noFill/>
          <a:ln/>
        </p:spPr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4</a:t>
            </a:r>
            <a:endParaRPr lang="en-US" dirty="0" smtClean="0"/>
          </a:p>
          <a:p>
            <a:r>
              <a:rPr lang="en-US" dirty="0" smtClean="0"/>
              <a:t>27 </a:t>
            </a:r>
            <a:r>
              <a:rPr lang="en-US" dirty="0" smtClean="0"/>
              <a:t>January 2015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Properties of 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regularity conditions:</a:t>
                </a: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Asymptotically unbiased, but not consistent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Approximately uncorrelated across different frequencies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The finite-sample variance is approximately the square of the true spectrum </a:t>
                </a:r>
                <a:r>
                  <a:rPr lang="en-GB" dirty="0"/>
                  <a:t>(</a:t>
                </a:r>
                <a:r>
                  <a:rPr lang="en-GB" dirty="0"/>
                  <a:t>for frequencies not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{0,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±0.5}</m:t>
                    </m:r>
                  </m:oMath>
                </a14:m>
                <a:r>
                  <a:rPr lang="en-GB" dirty="0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1185" b="-3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9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Idea: borrow information from neighbouring frequencies.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2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=−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7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2(2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+1)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2(2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  <m:r>
                            <a:rPr lang="en-GB" i="1">
                              <a:latin typeface="Cambria Math"/>
                            </a:rPr>
                            <m:t>+1)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a</a:t>
                </a:r>
                <a:r>
                  <a:rPr lang="en-GB" dirty="0" smtClean="0"/>
                  <a:t>nd so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𝑉𝑎𝑟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)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)</m:t>
                      </m:r>
                      <m:r>
                        <a:rPr lang="en-GB" b="0" i="1" smtClean="0">
                          <a:latin typeface="Cambria Math"/>
                        </a:rPr>
                        <m:t>/(2</m:t>
                      </m:r>
                      <m:r>
                        <a:rPr lang="en-GB" b="0" i="1" smtClean="0">
                          <a:latin typeface="Cambria Math"/>
                        </a:rPr>
                        <m:t>𝑀</m:t>
                      </m:r>
                      <m:r>
                        <a:rPr lang="en-GB" b="0" i="1" smtClean="0">
                          <a:latin typeface="Cambria Math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15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Asymptotic framework for consistency:</a:t>
                </a:r>
              </a:p>
              <a:p>
                <a:pPr marL="0" indent="0">
                  <a:buNone/>
                </a:pPr>
                <a:r>
                  <a:rPr lang="en-GB" b="0" dirty="0"/>
                  <a:t>1</a:t>
                </a:r>
                <a:r>
                  <a:rPr lang="en-GB" b="0" dirty="0" smtClean="0"/>
                  <a:t>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2)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3)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/</m:t>
                    </m:r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3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Smoothed </a:t>
            </a:r>
            <a:r>
              <a:rPr lang="en-GB" dirty="0" err="1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2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Smoothed </a:t>
            </a:r>
            <a:r>
              <a:rPr lang="en-GB" dirty="0" err="1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43134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Smoothed </a:t>
            </a:r>
            <a:r>
              <a:rPr lang="en-GB" dirty="0" err="1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0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Properties of 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Under regularity conditions: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Consistent estimator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Approximately uncorrelated across different frequencies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 smtClean="0"/>
                  <a:t>The finite-sample variance is approximately proportional to the square of the true spectrum (</a:t>
                </a:r>
                <a:r>
                  <a:rPr lang="en-GB" dirty="0"/>
                  <a:t>for </a:t>
                </a:r>
                <a:r>
                  <a:rPr lang="en-GB" dirty="0"/>
                  <a:t>frequencies not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{0,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±0.5}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3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7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More generally,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</a:rPr>
                            <m:t>𝑘</m:t>
                          </m:r>
                          <m:r>
                            <a:rPr lang="en-GB" i="1">
                              <a:latin typeface="Cambria Math"/>
                            </a:rPr>
                            <m:t>=−</m:t>
                          </m:r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GB" b="0" i="1" dirty="0" smtClean="0">
                    <a:latin typeface="Cambria Math"/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𝑘</m:t>
                        </m:r>
                        <m:r>
                          <a:rPr lang="en-GB" b="0" i="1" smtClean="0">
                            <a:latin typeface="Cambria Math"/>
                          </a:rPr>
                          <m:t>|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GB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1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Resume discussion on the spectral density function</a:t>
            </a:r>
          </a:p>
          <a:p>
            <a:r>
              <a:rPr lang="en-GB" dirty="0" smtClean="0"/>
              <a:t>Discuss the </a:t>
            </a:r>
            <a:r>
              <a:rPr lang="en-GB" dirty="0" err="1" smtClean="0"/>
              <a:t>periodogram</a:t>
            </a:r>
            <a:r>
              <a:rPr lang="en-GB" dirty="0" smtClean="0"/>
              <a:t> and its properties</a:t>
            </a:r>
          </a:p>
          <a:p>
            <a:r>
              <a:rPr lang="en-GB" dirty="0" smtClean="0"/>
              <a:t>Discuss the smoothed </a:t>
            </a:r>
            <a:r>
              <a:rPr lang="en-GB" dirty="0" err="1" smtClean="0"/>
              <a:t>periodogram</a:t>
            </a:r>
            <a:endParaRPr lang="en-GB" dirty="0" smtClean="0"/>
          </a:p>
          <a:p>
            <a:r>
              <a:rPr lang="en-GB" dirty="0" smtClean="0"/>
              <a:t>Notes: 2.1, 2.2, 2.3, and 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9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Smoothed </a:t>
            </a:r>
            <a:r>
              <a:rPr lang="en-GB" dirty="0" err="1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37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21</a:t>
            </a:fld>
            <a:endParaRPr lang="en-GB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44000" cy="43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2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Sunspots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90" y="1325734"/>
            <a:ext cx="4809219" cy="480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8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Sunspots Example – 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23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9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Sunspots Example – Estimates of the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12978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SOI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5" y="1412776"/>
            <a:ext cx="8708550" cy="42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4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 </a:t>
            </a:r>
            <a:r>
              <a:rPr lang="en-GB" dirty="0" smtClean="0"/>
              <a:t>Example - ACF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28800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9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 Example - </a:t>
            </a:r>
            <a:r>
              <a:rPr lang="en-GB" dirty="0" smtClean="0"/>
              <a:t>PACF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38" y="1610791"/>
            <a:ext cx="4437124" cy="44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5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 Example - Estimates of the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65" y="1560178"/>
            <a:ext cx="4505870" cy="44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1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 Example - Estimates of the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591" y="1543261"/>
            <a:ext cx="4522818" cy="451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0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smoothed </a:t>
            </a:r>
            <a:r>
              <a:rPr lang="en-GB" dirty="0" err="1" smtClean="0"/>
              <a:t>periodogram</a:t>
            </a:r>
            <a:endParaRPr lang="en-GB" dirty="0" smtClean="0"/>
          </a:p>
          <a:p>
            <a:r>
              <a:rPr lang="en-GB" dirty="0" smtClean="0"/>
              <a:t>Estimating AR parameters</a:t>
            </a:r>
            <a:endParaRPr lang="en-GB" dirty="0" smtClean="0"/>
          </a:p>
          <a:p>
            <a:r>
              <a:rPr lang="en-GB" dirty="0" smtClean="0"/>
              <a:t>Notes: </a:t>
            </a:r>
            <a:r>
              <a:rPr lang="en-GB" dirty="0" smtClean="0"/>
              <a:t>1.2, 2.3, and 2.4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68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Remarks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 smtClean="0"/>
              <a:t>Practical considerations: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The (sample) mean is removed so that the process is mean zero.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(Linear) Trends are often assumed to be part of the mean, and is hence removed, i.e., spectral analysis is performed on the residuals.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The FFT is very fast when the length of the time series is a highly composite number. To this end, we sometimes pad the time series with 0s.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In a future lecture, we will discuss tapering and filtering for improving the estimates of the spectral density.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AR(1)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is white </a:t>
                </a:r>
                <a:r>
                  <a:rPr lang="en-GB" dirty="0" smtClean="0"/>
                  <a:t>noise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(0,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ctr">
                  <a:buNone/>
                </a:pPr>
                <a:endParaRPr lang="en-GB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−2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acc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</m:e>
                              </m:d>
                            </m:e>
                          </m:func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04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Preliminaries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is an ARMA(</a:t>
                </a:r>
                <a:r>
                  <a:rPr lang="en-GB" sz="2800" dirty="0" err="1" smtClean="0"/>
                  <a:t>p,q</a:t>
                </a:r>
                <a:r>
                  <a:rPr lang="en-GB" sz="2800" dirty="0" smtClean="0"/>
                  <a:t>) process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is stationary and if for every 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GB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GB" sz="28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GB" sz="2800" dirty="0"/>
                  <a:t>w</a:t>
                </a:r>
                <a:r>
                  <a:rPr lang="en-GB" sz="28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is white noise (0,</a:t>
                </a:r>
                <a:r>
                  <a:rPr lang="en-GB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 smtClean="0"/>
                  <a:t>)</a:t>
                </a:r>
                <a:r>
                  <a:rPr lang="en-GB" sz="2800" dirty="0" smtClean="0"/>
                  <a:t>.</a:t>
                </a:r>
                <a:endParaRPr lang="en-GB" sz="2800" dirty="0"/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6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Preliminaries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An ARMA(</a:t>
                </a:r>
                <a:r>
                  <a:rPr lang="en-GB" dirty="0" err="1" smtClean="0"/>
                  <a:t>p,q</a:t>
                </a:r>
                <a:r>
                  <a:rPr lang="en-GB" dirty="0" smtClean="0"/>
                  <a:t>)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 smtClean="0"/>
                  <a:t> is said to be </a:t>
                </a:r>
                <a:r>
                  <a:rPr lang="en-GB" b="1" u="sng" dirty="0" smtClean="0"/>
                  <a:t>causal</a:t>
                </a:r>
                <a:r>
                  <a:rPr lang="en-GB" dirty="0" smtClean="0"/>
                  <a:t> if there exists a sequence of constants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𝜓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} </a:t>
                </a:r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=</m:t>
                        </m:r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|</m:t>
                            </m:r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/>
                            <a:ea typeface="Cambria Math"/>
                          </a:rPr>
                          <m:t>|&lt;∞</m:t>
                        </m:r>
                      </m:e>
                    </m:nary>
                  </m:oMath>
                </a14:m>
                <a:r>
                  <a:rPr lang="en-GB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 smtClean="0"/>
                  <a:t> for all t.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Sample Mean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</m:acc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𝑉𝑎𝑟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68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Sample </a:t>
            </a:r>
            <a:r>
              <a:rPr lang="en-GB" dirty="0" err="1" smtClean="0"/>
              <a:t>Autocovariance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A “natural”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−|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sup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+|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  <m:r>
                        <a:rPr lang="en-GB" b="0" i="1" smtClean="0">
                          <a:latin typeface="Cambria Math"/>
                        </a:rPr>
                        <m:t>&lt;</m:t>
                      </m:r>
                      <m:r>
                        <a:rPr lang="en-GB" b="0" i="1" smtClean="0">
                          <a:latin typeface="Cambria Math"/>
                        </a:rPr>
                        <m:t>h</m:t>
                      </m:r>
                      <m:r>
                        <a:rPr lang="en-GB" b="0" i="1" smtClean="0">
                          <a:latin typeface="Cambria Math"/>
                        </a:rPr>
                        <m:t>&lt;</m:t>
                      </m:r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The divisor by T (instead of T-h) ensures that the sample covariance matrix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</m:acc>
                    <m:r>
                      <a:rPr lang="en-GB" b="0" i="1" smtClean="0">
                        <a:latin typeface="Cambria Math"/>
                        <a:ea typeface="Cambria Math"/>
                      </a:rPr>
                      <m:t>=[</m:t>
                    </m:r>
                    <m:acc>
                      <m:accPr>
                        <m:chr m:val="̂"/>
                        <m:ctrlPr>
                          <a:rPr lang="en-GB" i="1">
                            <a:latin typeface="Cambria Math"/>
                          </a:rPr>
                        </m:ctrlPr>
                      </m:acc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 smtClean="0"/>
                  <a:t> is nonnegative definite.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50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Yule-Walker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For an AR(p) causal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l-GR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Γ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p>
                          </m:sSup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en-GB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,…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7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MLE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Consider a causal AR(1)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𝑖𝑖𝑑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Likelihood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)∙∙∙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GB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MLE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~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𝜙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f</a:t>
                </a:r>
                <a:r>
                  <a:rPr lang="en-GB" dirty="0" smtClean="0"/>
                  <a:t>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b="0" i="1" smtClean="0">
                        <a:latin typeface="Cambria Math"/>
                      </a:rPr>
                      <m:t>=2,…,</m:t>
                    </m:r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b="0" i="0" smtClean="0">
                        <a:latin typeface="Cambria Math"/>
                      </a:rPr>
                      <m:t>.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Then the conditional (on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 likelihood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−(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−1)/2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  <a:ea typeface="Cambria Math"/>
                        </a:rPr>
                        <m:t>exp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⁡(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b="-3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6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MLE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(2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−(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𝑇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−1)/2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>
                          <a:latin typeface="Cambria Math"/>
                          <a:ea typeface="Cambria Math"/>
                        </a:rPr>
                        <m:t>exp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⁡(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en-GB" dirty="0" smtClean="0"/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𝜙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</m:sub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𝜙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000" dirty="0" smtClean="0"/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3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3000" b="0" i="1" smtClean="0">
                            <a:latin typeface="Cambria Math"/>
                          </a:rPr>
                          <m:t>h</m:t>
                        </m:r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m:rPr>
                            <m:brk m:alnAt="9"/>
                          </m:rPr>
                          <a:rPr lang="en-GB" sz="3000" b="1" i="1" smtClean="0">
                            <a:latin typeface="Cambria Math"/>
                            <a:ea typeface="Cambria Math"/>
                          </a:rPr>
                          <m:t>𝒁</m:t>
                        </m:r>
                      </m:sub>
                      <m:sup/>
                      <m:e>
                        <m:r>
                          <a:rPr lang="en-GB" sz="3000" b="0" i="1" smtClean="0">
                            <a:latin typeface="Cambria Math"/>
                          </a:rPr>
                          <m:t>|</m:t>
                        </m:r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  <m:d>
                          <m:dPr>
                            <m:ctrlPr>
                              <a:rPr lang="en-GB" sz="3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GB" sz="30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GB" sz="30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nary>
                    <m:r>
                      <a:rPr lang="en-GB" sz="3000" b="0" i="1" smtClean="0">
                        <a:latin typeface="Cambria Math"/>
                      </a:rPr>
                      <m:t>&lt;</m:t>
                    </m:r>
                    <m:r>
                      <a:rPr lang="en-GB" sz="3000" b="0" i="1" smtClean="0">
                        <a:latin typeface="Cambria Math"/>
                        <a:ea typeface="Cambria Math"/>
                      </a:rPr>
                      <m:t>∞.</m:t>
                    </m:r>
                  </m:oMath>
                </a14:m>
                <a:r>
                  <a:rPr lang="en-GB" sz="3000" dirty="0" smtClean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d>
                      <m:r>
                        <a:rPr lang="en-GB" sz="30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0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30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m:rPr>
                              <m:brk m:alnAt="7"/>
                            </m:rPr>
                            <a:rPr lang="en-GB" sz="3000" b="1" i="1" smtClean="0">
                              <a:latin typeface="Cambria Math"/>
                              <a:ea typeface="Cambria Math"/>
                            </a:rPr>
                            <m:t>𝒁</m:t>
                          </m:r>
                        </m:sub>
                        <m:sup/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𝛾</m:t>
                          </m:r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GB" sz="3000">
                              <a:latin typeface="Cambria Math"/>
                              <a:ea typeface="Cambria Math"/>
                            </a:rPr>
                            <m:t>exp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⁡(−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𝜋𝜔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0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sz="3000" dirty="0"/>
                  <a:t>is called the </a:t>
                </a:r>
                <a:r>
                  <a:rPr lang="en-GB" sz="3000" b="1" u="sng" dirty="0"/>
                  <a:t>spectral density function</a:t>
                </a:r>
                <a:r>
                  <a:rPr lang="en-GB" sz="3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GB" sz="3000" dirty="0" smtClean="0"/>
                  <a:t>Moreover</a:t>
                </a:r>
                <a:r>
                  <a:rPr lang="en-GB" sz="3000" i="1" dirty="0" smtClean="0">
                    <a:latin typeface="Cambria Math"/>
                    <a:ea typeface="Cambria Math"/>
                  </a:rPr>
                  <a:t>,</a:t>
                </a:r>
                <a:endParaRPr lang="en-GB" sz="30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/>
                          <a:ea typeface="Cambria Math"/>
                        </a:rPr>
                        <m:t>𝛾</m:t>
                      </m:r>
                      <m:d>
                        <m:dPr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n-GB" sz="30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GB" sz="30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GB" sz="3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1/2</m:t>
                          </m:r>
                        </m:sub>
                        <m:sup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  <m:e>
                          <m:func>
                            <m:func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000"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𝜋𝜔</m:t>
                                  </m:r>
                                  <m:r>
                                    <a:rPr lang="en-GB" sz="3000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sz="3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GB" sz="3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GB" sz="3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9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8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MLE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conditional MLE approach reduces to a regression problem!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This approach can be generalised to the AR(p) model.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8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Resume discussion on </a:t>
            </a:r>
            <a:r>
              <a:rPr lang="en-GB" dirty="0" smtClean="0"/>
              <a:t>parametric estimates of the spectral </a:t>
            </a:r>
            <a:r>
              <a:rPr lang="en-GB" dirty="0" smtClean="0"/>
              <a:t>density </a:t>
            </a:r>
            <a:r>
              <a:rPr lang="en-GB" dirty="0" smtClean="0"/>
              <a:t>function</a:t>
            </a:r>
            <a:endParaRPr lang="en-GB" dirty="0" smtClean="0"/>
          </a:p>
          <a:p>
            <a:r>
              <a:rPr lang="en-GB" dirty="0" smtClean="0"/>
              <a:t>Notes</a:t>
            </a:r>
            <a:r>
              <a:rPr lang="en-GB" dirty="0" smtClean="0"/>
              <a:t>: </a:t>
            </a:r>
            <a:r>
              <a:rPr lang="en-GB" dirty="0" smtClean="0"/>
              <a:t>1.2, 2.5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6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Spectral Density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GB" dirty="0">
                  <a:ea typeface="Cambria Math"/>
                </a:endParaRPr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(1−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97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Discrete Fourier transform: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GB" sz="28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−1/2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GB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num>
                                        <m:den>
                                          <m:r>
                                            <a:rPr lang="en-GB" sz="28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sz="2800" i="1">
                              <a:latin typeface="Cambria Math"/>
                            </a:rPr>
                            <m:t>−1/2</m:t>
                          </m:r>
                        </m:sup>
                      </m:sSup>
                      <m:d>
                        <m:dPr>
                          <m:ctrlPr>
                            <a:rPr lang="en-GB" sz="28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sz="2800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 r="-4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3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The </a:t>
                </a:r>
                <a:r>
                  <a:rPr lang="en-GB" dirty="0" err="1" smtClean="0"/>
                  <a:t>periodogram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smtClea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err="1" smtClean="0"/>
              <a:t>periodogram</a:t>
            </a:r>
            <a:r>
              <a:rPr lang="en-GB" dirty="0" smtClean="0"/>
              <a:t> is an (asymptotically) </a:t>
            </a:r>
            <a:r>
              <a:rPr lang="en-GB" dirty="0" smtClean="0">
                <a:solidFill>
                  <a:srgbClr val="FF0000"/>
                </a:solidFill>
              </a:rPr>
              <a:t>unbiased</a:t>
            </a:r>
            <a:r>
              <a:rPr lang="en-GB" dirty="0" smtClean="0"/>
              <a:t> estimator, but it is </a:t>
            </a:r>
            <a:r>
              <a:rPr lang="en-GB" dirty="0" smtClean="0">
                <a:solidFill>
                  <a:srgbClr val="FF0000"/>
                </a:solidFill>
              </a:rPr>
              <a:t>not </a:t>
            </a:r>
            <a:r>
              <a:rPr lang="en-GB" dirty="0" smtClean="0"/>
              <a:t>consistent.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5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Asymptotic Distribution of the </a:t>
            </a:r>
            <a:r>
              <a:rPr lang="en-GB" dirty="0" err="1"/>
              <a:t>Periodogram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  <m:r>
                            <a:rPr lang="en-GB" i="1">
                              <a:latin typeface="Cambria Math"/>
                            </a:rPr>
                            <m:t>𝐼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/>
                            </a:rPr>
                            <m:t>~</m:t>
                          </m:r>
                        </m:e>
                      </m:acc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This holds under </a:t>
                </a:r>
                <a:r>
                  <a:rPr lang="en-GB" dirty="0" smtClean="0"/>
                  <a:t>general </a:t>
                </a:r>
                <a:r>
                  <a:rPr lang="en-GB" dirty="0" smtClean="0"/>
                  <a:t>conditions (e.g., linearity, rapidly decaying </a:t>
                </a:r>
                <a:r>
                  <a:rPr lang="en-GB" dirty="0" err="1" smtClean="0"/>
                  <a:t>autocovariance</a:t>
                </a:r>
                <a:r>
                  <a:rPr lang="en-GB" dirty="0" smtClean="0"/>
                  <a:t> function)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5677-3E1E-494E-B896-4505AE341BD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32292</TotalTime>
  <Words>1591</Words>
  <Application>Microsoft Office PowerPoint</Application>
  <PresentationFormat>On-screen Show (4:3)</PresentationFormat>
  <Paragraphs>178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ST414 – Spectral Analysis of Time Series Data</vt:lpstr>
      <vt:lpstr>Last Time</vt:lpstr>
      <vt:lpstr>Today’s Objectives</vt:lpstr>
      <vt:lpstr>The Spectral Density</vt:lpstr>
      <vt:lpstr>The Spectral Density</vt:lpstr>
      <vt:lpstr>The Periodogram</vt:lpstr>
      <vt:lpstr>The Periodogram</vt:lpstr>
      <vt:lpstr>The Periodogram</vt:lpstr>
      <vt:lpstr>Asymptotic Distribution of the Periodogram</vt:lpstr>
      <vt:lpstr>Theoretical Properties of the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 Smoothed Periodogram</vt:lpstr>
      <vt:lpstr>Theoretical Properties of the Smoothed Periodogram</vt:lpstr>
      <vt:lpstr>The Smoothed Periodogram</vt:lpstr>
      <vt:lpstr>The Smoothed Periodogram</vt:lpstr>
      <vt:lpstr>The Smoothed Periodogram</vt:lpstr>
      <vt:lpstr>Sunspots Example</vt:lpstr>
      <vt:lpstr>Sunspots Example – The Periodogram</vt:lpstr>
      <vt:lpstr>Sunspots Example – Estimates of the Spectrum</vt:lpstr>
      <vt:lpstr>SOI Example</vt:lpstr>
      <vt:lpstr>SOI Example - ACF</vt:lpstr>
      <vt:lpstr>SOI Example - PACF</vt:lpstr>
      <vt:lpstr>SOI Example - Estimates of the Spectrum</vt:lpstr>
      <vt:lpstr>SOI Example - Estimates of the Spectrum</vt:lpstr>
      <vt:lpstr>Remarks</vt:lpstr>
      <vt:lpstr>AR(1)</vt:lpstr>
      <vt:lpstr>Some Preliminaries</vt:lpstr>
      <vt:lpstr>Some Preliminaries</vt:lpstr>
      <vt:lpstr>The Sample Mean</vt:lpstr>
      <vt:lpstr>The Sample Autocovariance</vt:lpstr>
      <vt:lpstr>The Yule-Walker Equations</vt:lpstr>
      <vt:lpstr>Conditional MLE</vt:lpstr>
      <vt:lpstr>Conditional MLE</vt:lpstr>
      <vt:lpstr>Conditional MLE</vt:lpstr>
      <vt:lpstr>Conditional MLE</vt:lpstr>
      <vt:lpstr>Next Time</vt:lpstr>
    </vt:vector>
  </TitlesOfParts>
  <Company>University of Warwick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title style</dc:title>
  <dc:creator>omsiae</dc:creator>
  <cp:lastModifiedBy>Mark Fiecas</cp:lastModifiedBy>
  <cp:revision>141</cp:revision>
  <dcterms:created xsi:type="dcterms:W3CDTF">2009-05-19T09:42:16Z</dcterms:created>
  <dcterms:modified xsi:type="dcterms:W3CDTF">2015-01-26T10:10:43Z</dcterms:modified>
</cp:coreProperties>
</file>