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318" r:id="rId4"/>
    <p:sldId id="285" r:id="rId5"/>
    <p:sldId id="323" r:id="rId6"/>
    <p:sldId id="365" r:id="rId7"/>
    <p:sldId id="366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63" r:id="rId29"/>
    <p:sldId id="364" r:id="rId30"/>
    <p:sldId id="360" r:id="rId31"/>
    <p:sldId id="361" r:id="rId32"/>
    <p:sldId id="362" r:id="rId33"/>
    <p:sldId id="347" r:id="rId34"/>
    <p:sldId id="344" r:id="rId35"/>
    <p:sldId id="345" r:id="rId36"/>
    <p:sldId id="346" r:id="rId37"/>
    <p:sldId id="326" r:id="rId3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5</a:t>
            </a:r>
          </a:p>
          <a:p>
            <a:r>
              <a:rPr lang="en-US" dirty="0" smtClean="0"/>
              <a:t>5 February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 ARMA(</a:t>
                </a:r>
                <a:r>
                  <a:rPr lang="en-GB" dirty="0" err="1" smtClean="0"/>
                  <a:t>p,q</a:t>
                </a:r>
                <a:r>
                  <a:rPr lang="en-GB" dirty="0" smtClean="0"/>
                  <a:t>)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said to be </a:t>
                </a:r>
                <a:r>
                  <a:rPr lang="en-GB" b="1" u="sng" dirty="0" smtClean="0"/>
                  <a:t>causal</a:t>
                </a:r>
                <a:r>
                  <a:rPr lang="en-GB" dirty="0" smtClean="0"/>
                  <a:t> if there exists a sequence of constants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} </a:t>
                </a: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</m:t>
                        </m:r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  <a:ea typeface="Cambria Math"/>
                          </a:rPr>
                          <m:t>|&lt;∞</m:t>
                        </m:r>
                      </m:e>
                    </m:nary>
                  </m:oMath>
                </a14:m>
                <a:r>
                  <a:rPr lang="en-GB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 smtClean="0"/>
                  <a:t> for all 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Sample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6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Sample </a:t>
            </a:r>
            <a:r>
              <a:rPr lang="en-GB" dirty="0" err="1" smtClean="0"/>
              <a:t>Autocovariance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 “natural”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−|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+|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</a:rPr>
                        <m:t>&lt;</m:t>
                      </m:r>
                      <m:r>
                        <a:rPr lang="en-GB" b="0" i="1" smtClean="0">
                          <a:latin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</a:rPr>
                        <m:t>&lt;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 divisor by T (instead of T-h) ensures that the sample covariance matrix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</m:acc>
                    <m:r>
                      <a:rPr lang="en-GB" b="0" i="1" smtClean="0">
                        <a:latin typeface="Cambria Math"/>
                        <a:ea typeface="Cambria Math"/>
                      </a:rPr>
                      <m:t>=[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is nonnegative definite.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5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Yule-Walker 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For an AR(p) causal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l-GR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GB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,…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7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MLE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Consider a causal AR(1)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𝑖𝑖𝑑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Likelihood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)∙∙∙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MLE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~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f</a:t>
                </a:r>
                <a:r>
                  <a:rPr lang="en-GB" dirty="0" smtClean="0"/>
                  <a:t>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</a:rPr>
                      <m:t>=2,…,</m:t>
                    </m:r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Then the conditional (on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 likelihood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−1)/2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  <a:ea typeface="Cambria Math"/>
                        </a:rPr>
                        <m:t>exp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⁡(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3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−1)/2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>
                          <a:latin typeface="Cambria Math"/>
                          <a:ea typeface="Cambria Math"/>
                        </a:rPr>
                        <m:t>exp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⁡(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conditional MLE approach reduces to a regression problem!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approach can be generalised to the AR(p) model.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8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spectral density for an AR(p)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ea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𝜋𝜔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spectral density of </a:t>
            </a:r>
            <a:r>
              <a:rPr lang="en-GB" dirty="0" smtClean="0">
                <a:solidFill>
                  <a:srgbClr val="FF0000"/>
                </a:solidFill>
              </a:rPr>
              <a:t>any</a:t>
            </a:r>
            <a:r>
              <a:rPr lang="en-GB" dirty="0" smtClean="0"/>
              <a:t> weakly stationary process can be approximated arbitrarily close by the spectrum of an AR(p).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smoothed </a:t>
            </a:r>
            <a:r>
              <a:rPr lang="en-GB" dirty="0" err="1"/>
              <a:t>periodogram</a:t>
            </a:r>
            <a:endParaRPr lang="en-GB" dirty="0"/>
          </a:p>
          <a:p>
            <a:r>
              <a:rPr lang="en-GB" dirty="0" smtClean="0"/>
              <a:t>Notes</a:t>
            </a:r>
            <a:r>
              <a:rPr lang="en-GB" dirty="0"/>
              <a:t>: </a:t>
            </a:r>
            <a:r>
              <a:rPr lang="en-GB" dirty="0" smtClean="0"/>
              <a:t>2.3</a:t>
            </a:r>
            <a:r>
              <a:rPr lang="en-GB" dirty="0"/>
              <a:t>, and 2.4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9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Problem: how large must the order p be for the approximation to be reasonable?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Selection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PACF</a:t>
                </a:r>
              </a:p>
              <a:p>
                <a:r>
                  <a:rPr lang="en-GB" dirty="0" smtClean="0"/>
                  <a:t>AIC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𝐴𝐼𝐶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+2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)/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 K is the number of parameters</a:t>
                </a:r>
              </a:p>
              <a:p>
                <a:r>
                  <a:rPr lang="en-GB" dirty="0" smtClean="0"/>
                  <a:t>BIC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𝐼𝐶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GB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  <a:ea typeface="Cambria Math"/>
                        </a:rPr>
                        <m:t>log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))/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75292"/>
            <a:ext cx="4505869" cy="44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8" y="1556792"/>
            <a:ext cx="4509263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8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9"/>
            <a:ext cx="4505869" cy="44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2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9" y="1556792"/>
            <a:ext cx="4509262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Sunspots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369" y="1556792"/>
            <a:ext cx="4509261" cy="450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" y="1412776"/>
            <a:ext cx="8708550" cy="42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1079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Estimating AR parameters</a:t>
            </a:r>
          </a:p>
          <a:p>
            <a:r>
              <a:rPr lang="en-GB" dirty="0" smtClean="0"/>
              <a:t>Parametric estimates of the spectrum</a:t>
            </a:r>
          </a:p>
          <a:p>
            <a:r>
              <a:rPr lang="en-GB" dirty="0" smtClean="0"/>
              <a:t>Notes: 1.2, 2.5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43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 Spectrum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If the true underlying process is linear, then when the order p is “sufficiently large”,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Whittle Likelihood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GB" sz="3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GB" sz="3000" i="1">
                              <a:latin typeface="Cambria Math"/>
                            </a:rPr>
                            <m:t>𝑑</m:t>
                          </m:r>
                        </m:e>
                      </m:groupChr>
                      <m:sSup>
                        <m:sSupPr>
                          <m:ctrlPr>
                            <a:rPr lang="en-GB" sz="3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/>
                            </a:rPr>
                            <m:t>𝐶</m:t>
                          </m:r>
                        </m:sup>
                      </m:sSup>
                      <m:r>
                        <a:rPr lang="en-GB" sz="3000" i="1">
                          <a:latin typeface="Cambria Math"/>
                        </a:rPr>
                        <m:t>(0, </m:t>
                      </m:r>
                      <m:r>
                        <a:rPr lang="en-GB" sz="3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3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3000" dirty="0"/>
              </a:p>
              <a:p>
                <a:pPr marL="0" indent="0">
                  <a:buNone/>
                </a:pPr>
                <a:r>
                  <a:rPr lang="en-GB" sz="3000" dirty="0" smtClean="0"/>
                  <a:t>and </a:t>
                </a:r>
                <a:r>
                  <a:rPr lang="en-GB" sz="3000" dirty="0" smtClean="0"/>
                  <a:t>approximately uncorrelated at distinct frequencies.</a:t>
                </a:r>
                <a:endParaRPr lang="en-GB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4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Whittle Likelihood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Whittle Likelihood: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6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600" b="0" i="1" smtClean="0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GB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GB" sz="26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600" b="0" i="1" smtClean="0">
                          <a:latin typeface="Cambria Math"/>
                          <a:ea typeface="Cambria Math"/>
                        </a:rPr>
                        <m:t>≈−</m:t>
                      </m:r>
                      <m:f>
                        <m:fPr>
                          <m:ctrlPr>
                            <a:rPr lang="en-GB" sz="2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  <m:r>
                            <a:rPr lang="en-GB" sz="26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/>
                            </a:rPr>
                            <m:t>&lt;0.5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600" b="0" i="0" smtClean="0">
                                      <a:latin typeface="Cambria Math"/>
                                      <a:ea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6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6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en-GB" sz="2600" b="0" i="1" smtClean="0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GB" sz="26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GB" sz="2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2600" b="0" i="1" smtClean="0">
                                          <a:latin typeface="Cambria Math"/>
                                        </a:rPr>
                                        <m:t>;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  <m:r>
                                        <a:rPr lang="en-GB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GB" sz="26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GB" sz="2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6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GB" sz="2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GB" sz="26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sz="2600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GB" sz="2600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7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/>
              <a:t>AR spectrum</a:t>
            </a:r>
          </a:p>
          <a:p>
            <a:r>
              <a:rPr lang="en-GB" sz="2800" dirty="0" smtClean="0"/>
              <a:t>Good frequency resolution, even for low-order models</a:t>
            </a:r>
          </a:p>
          <a:p>
            <a:r>
              <a:rPr lang="en-GB" sz="2800" dirty="0" smtClean="0"/>
              <a:t>Potential for model misspecification</a:t>
            </a:r>
          </a:p>
          <a:p>
            <a:pPr marL="0" indent="0">
              <a:buNone/>
            </a:pPr>
            <a:r>
              <a:rPr lang="en-GB" sz="2800" dirty="0" err="1" smtClean="0"/>
              <a:t>Periodogram</a:t>
            </a:r>
            <a:endParaRPr lang="en-GB" sz="2800" dirty="0" smtClean="0"/>
          </a:p>
          <a:p>
            <a:r>
              <a:rPr lang="en-GB" sz="2800" dirty="0"/>
              <a:t>Frequency resolution is </a:t>
            </a:r>
            <a:r>
              <a:rPr lang="en-GB" sz="2800" dirty="0" smtClean="0"/>
              <a:t>a function of the </a:t>
            </a:r>
            <a:r>
              <a:rPr lang="en-GB" sz="2800" dirty="0"/>
              <a:t>length of the time series</a:t>
            </a:r>
          </a:p>
          <a:p>
            <a:r>
              <a:rPr lang="en-GB" sz="2800" dirty="0"/>
              <a:t>Some form of smoothing is necessary for a stable estimate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34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Bivariate time series</a:t>
            </a:r>
          </a:p>
          <a:p>
            <a:r>
              <a:rPr lang="en-GB" dirty="0" smtClean="0"/>
              <a:t>Notes: 3.1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7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More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=−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GB" b="0" i="1" dirty="0" smtClean="0"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SOI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" y="1412776"/>
            <a:ext cx="8708550" cy="42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7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 Example - Estimates of the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1" y="1543261"/>
            <a:ext cx="4522818" cy="451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−2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acc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04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Preliminaries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an </a:t>
                </a:r>
                <a:r>
                  <a:rPr lang="en-GB" sz="2800" b="1" u="sng" dirty="0" smtClean="0"/>
                  <a:t>ARMA(</a:t>
                </a:r>
                <a:r>
                  <a:rPr lang="en-GB" sz="2800" b="1" u="sng" dirty="0" err="1" smtClean="0"/>
                  <a:t>p,q</a:t>
                </a:r>
                <a:r>
                  <a:rPr lang="en-GB" sz="2800" b="1" u="sng" dirty="0" smtClean="0"/>
                  <a:t>) process</a:t>
                </a:r>
                <a:r>
                  <a:rPr lang="en-GB" sz="2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stationary and if for every 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GB" sz="2800" dirty="0"/>
                  <a:t>w</a:t>
                </a:r>
                <a:r>
                  <a:rPr lang="en-GB" sz="2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white noise (0,</a:t>
                </a:r>
                <a:r>
                  <a:rPr lang="en-GB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/>
                  <a:t>).</a:t>
                </a: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03" r="-22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6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34795</TotalTime>
  <Words>1321</Words>
  <Application>Microsoft Office PowerPoint</Application>
  <PresentationFormat>On-screen Show (4:3)</PresentationFormat>
  <Paragraphs>157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ST414 – Spectral Analysis of Time Series Data</vt:lpstr>
      <vt:lpstr>Last Time</vt:lpstr>
      <vt:lpstr>Today’s Objectives</vt:lpstr>
      <vt:lpstr>The Smoothed Periodogram</vt:lpstr>
      <vt:lpstr>The Smoothed Periodogram</vt:lpstr>
      <vt:lpstr>SOI Example</vt:lpstr>
      <vt:lpstr>SOI Example - Estimates of the Spectrum</vt:lpstr>
      <vt:lpstr>AR(1)</vt:lpstr>
      <vt:lpstr>Some Preliminaries</vt:lpstr>
      <vt:lpstr>Some Preliminaries</vt:lpstr>
      <vt:lpstr>The Sample Mean</vt:lpstr>
      <vt:lpstr>The Sample Autocovariance</vt:lpstr>
      <vt:lpstr>The Yule-Walker Equations</vt:lpstr>
      <vt:lpstr>Conditional MLE</vt:lpstr>
      <vt:lpstr>Conditional MLE</vt:lpstr>
      <vt:lpstr>Conditional MLE</vt:lpstr>
      <vt:lpstr>Conditional MLE</vt:lpstr>
      <vt:lpstr>The AR Spectrum</vt:lpstr>
      <vt:lpstr>The AR Spectrum</vt:lpstr>
      <vt:lpstr>The AR Spectrum</vt:lpstr>
      <vt:lpstr>Model Selection</vt:lpstr>
      <vt:lpstr>Example: Sunspots</vt:lpstr>
      <vt:lpstr>Example: Sunspots</vt:lpstr>
      <vt:lpstr>Example: Sunspots</vt:lpstr>
      <vt:lpstr>Example: Sunspots</vt:lpstr>
      <vt:lpstr>Example: Sunspots</vt:lpstr>
      <vt:lpstr>Example: Sunspots</vt:lpstr>
      <vt:lpstr>Example: SOI</vt:lpstr>
      <vt:lpstr>Example: SOI</vt:lpstr>
      <vt:lpstr>Example: SOI</vt:lpstr>
      <vt:lpstr>Example 2</vt:lpstr>
      <vt:lpstr>Example 2</vt:lpstr>
      <vt:lpstr>The AR Spectrum</vt:lpstr>
      <vt:lpstr>The Whittle Likelihood</vt:lpstr>
      <vt:lpstr>The Whittle Likelihood</vt:lpstr>
      <vt:lpstr>Comparisons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157</cp:revision>
  <dcterms:created xsi:type="dcterms:W3CDTF">2009-05-19T09:42:16Z</dcterms:created>
  <dcterms:modified xsi:type="dcterms:W3CDTF">2015-01-31T15:29:10Z</dcterms:modified>
</cp:coreProperties>
</file>