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318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63" r:id="rId15"/>
    <p:sldId id="364" r:id="rId16"/>
    <p:sldId id="360" r:id="rId17"/>
    <p:sldId id="361" r:id="rId18"/>
    <p:sldId id="362" r:id="rId19"/>
    <p:sldId id="347" r:id="rId20"/>
    <p:sldId id="344" r:id="rId21"/>
    <p:sldId id="345" r:id="rId22"/>
    <p:sldId id="346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26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6</a:t>
            </a:r>
          </a:p>
          <a:p>
            <a:r>
              <a:rPr lang="en-US" dirty="0" smtClean="0"/>
              <a:t>12 February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9"/>
            <a:ext cx="4505869" cy="44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2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9" y="1556792"/>
            <a:ext cx="4509262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9" y="1556792"/>
            <a:ext cx="4509261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" y="1412776"/>
            <a:ext cx="8708550" cy="42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1079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43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If the true underlying process is linear, then when the order p is “sufficiently large”,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Estimating AR parameters</a:t>
            </a:r>
          </a:p>
          <a:p>
            <a:r>
              <a:rPr lang="en-GB" dirty="0"/>
              <a:t>Parametric estimates of the spectrum</a:t>
            </a:r>
          </a:p>
          <a:p>
            <a:r>
              <a:rPr lang="en-GB" dirty="0"/>
              <a:t>Notes: 1.2, 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9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Whittle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GB" sz="3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3000" i="1">
                              <a:latin typeface="Cambria Math"/>
                            </a:rPr>
                            <m:t>𝑑</m:t>
                          </m:r>
                        </m:e>
                      </m:groupChr>
                      <m:sSup>
                        <m:sSupPr>
                          <m:ctrlPr>
                            <a:rPr lang="en-GB" sz="3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/>
                            </a:rPr>
                            <m:t>𝐶</m:t>
                          </m:r>
                        </m:sup>
                      </m:sSup>
                      <m:r>
                        <a:rPr lang="en-GB" sz="3000" i="1">
                          <a:latin typeface="Cambria Math"/>
                        </a:rPr>
                        <m:t>(0, </m:t>
                      </m:r>
                      <m:r>
                        <a:rPr lang="en-GB" sz="3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3000" dirty="0"/>
              </a:p>
              <a:p>
                <a:pPr marL="0" indent="0">
                  <a:buNone/>
                </a:pPr>
                <a:r>
                  <a:rPr lang="en-GB" sz="3000" dirty="0" smtClean="0"/>
                  <a:t>and approximately uncorrelated at distinct frequencies.</a:t>
                </a:r>
                <a:endParaRPr lang="en-GB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Whittle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Whittle Likelihood: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600" b="0" i="1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GB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GB" sz="26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600" b="0" i="1" smtClean="0">
                          <a:latin typeface="Cambria Math"/>
                          <a:ea typeface="Cambria Math"/>
                        </a:rPr>
                        <m:t>≈−</m:t>
                      </m:r>
                      <m:f>
                        <m:fPr>
                          <m:ctrlPr>
                            <a:rPr lang="en-GB" sz="2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/>
                            </a:rPr>
                            <m:t>&lt;0.5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600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GB" sz="26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GB" sz="26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2600" b="0" i="1" smtClean="0">
                                          <a:latin typeface="Cambria Math"/>
                                        </a:rPr>
                                        <m:t>;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GB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26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GB" sz="2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GB" sz="2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sz="2600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7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/>
              <a:t>AR spectrum</a:t>
            </a:r>
          </a:p>
          <a:p>
            <a:r>
              <a:rPr lang="en-GB" sz="2800" dirty="0" smtClean="0"/>
              <a:t>Good frequency resolution, even for low-order models</a:t>
            </a:r>
          </a:p>
          <a:p>
            <a:r>
              <a:rPr lang="en-GB" sz="2800" dirty="0" smtClean="0"/>
              <a:t>Potential for model misspecification</a:t>
            </a:r>
          </a:p>
          <a:p>
            <a:pPr marL="0" indent="0">
              <a:buNone/>
            </a:pPr>
            <a:r>
              <a:rPr lang="en-GB" sz="2800" dirty="0" err="1" smtClean="0"/>
              <a:t>Periodogram</a:t>
            </a:r>
            <a:endParaRPr lang="en-GB" sz="2800" dirty="0" smtClean="0"/>
          </a:p>
          <a:p>
            <a:r>
              <a:rPr lang="en-GB" sz="2800" dirty="0"/>
              <a:t>Frequency resolution is </a:t>
            </a:r>
            <a:r>
              <a:rPr lang="en-GB" sz="2800" dirty="0" smtClean="0"/>
              <a:t>a function of the </a:t>
            </a:r>
            <a:r>
              <a:rPr lang="en-GB" sz="2800" dirty="0"/>
              <a:t>length of the time series</a:t>
            </a:r>
          </a:p>
          <a:p>
            <a:r>
              <a:rPr lang="en-GB" sz="2800" dirty="0"/>
              <a:t>Some form of smoothing is necessary for a stable estimate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3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Bivariate Time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" y="1484784"/>
            <a:ext cx="7858247" cy="450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Bivariate Time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" y="1200515"/>
            <a:ext cx="8613051" cy="493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cross-covariance function</a:t>
                </a:r>
                <a:r>
                  <a:rPr lang="en-GB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𝐶𝑜𝑣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u="sng" dirty="0"/>
                  <a:t>cross-correlation function</a:t>
                </a:r>
                <a:r>
                  <a:rPr lang="en-GB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bivariate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 smtClean="0"/>
                  <a:t> is </a:t>
                </a:r>
                <a:r>
                  <a:rPr lang="en-GB" b="1" u="sng" dirty="0" smtClean="0"/>
                  <a:t>weakly stationary</a:t>
                </a:r>
                <a:r>
                  <a:rPr lang="en-GB" dirty="0" smtClean="0"/>
                  <a:t> if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weakly stationary and the cross-covariance function depends on only the lag,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𝑌</m:t>
                        </m:r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(−</m:t>
                    </m:r>
                    <m:r>
                      <a:rPr lang="en-GB" b="0" i="1" smtClean="0">
                        <a:latin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3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covariance matrix</a:t>
                </a:r>
                <a:r>
                  <a:rPr lang="en-GB" dirty="0" smtClean="0"/>
                  <a:t> of a weakly stationary bivariate time series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baseline="30000" dirty="0" smtClean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Γ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1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64896" cy="462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6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Bivariate White Noise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a bivariate white noise process (0,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GB" dirty="0" smtClean="0"/>
                  <a:t>) if it has mean the zero vector and 2x2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GB" dirty="0" smtClean="0"/>
                  <a:t> (assumed to be </a:t>
                </a:r>
                <a:r>
                  <a:rPr lang="en-GB" dirty="0" err="1" smtClean="0"/>
                  <a:t>nonsingular</a:t>
                </a:r>
                <a:r>
                  <a:rPr lang="en-GB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  <a:ea typeface="Cambria Math"/>
                      </a:rPr>
                      <m:t>E</m:t>
                    </m:r>
                    <m:r>
                      <a:rPr lang="en-GB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)=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3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Parametric estimates of the spectrum</a:t>
            </a:r>
          </a:p>
          <a:p>
            <a:r>
              <a:rPr lang="en-GB" dirty="0" smtClean="0"/>
              <a:t>Introduce bivariate (multivariate) models</a:t>
            </a:r>
          </a:p>
          <a:p>
            <a:r>
              <a:rPr lang="en-GB" dirty="0" smtClean="0"/>
              <a:t>Notes: 1.2, 2.5, 3.1, 3.2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VAR(p) process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VAR(p) model for a bivariate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GB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GB" dirty="0" smtClean="0"/>
                  <a:t> are </a:t>
                </a:r>
                <a:r>
                  <a:rPr lang="en-GB" dirty="0"/>
                  <a:t>fixed 2x2 matrices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bivariate white noise.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2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 bivariate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b="1" u="sng" dirty="0"/>
                  <a:t>linear process</a:t>
                </a:r>
                <a:r>
                  <a:rPr lang="en-GB" dirty="0"/>
                  <a:t> if it has the representation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𝑗</m:t>
                          </m:r>
                          <m:r>
                            <a:rPr lang="en-GB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  <a:ea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all 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bivariate white </a:t>
                </a:r>
                <a:r>
                  <a:rPr lang="en-GB" dirty="0"/>
                  <a:t>noise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} is a sequence of </a:t>
                </a:r>
                <a:r>
                  <a:rPr lang="en-GB" dirty="0" smtClean="0"/>
                  <a:t>matrices whose components are absolutely </a:t>
                </a:r>
                <a:r>
                  <a:rPr lang="en-GB" dirty="0" err="1" smtClean="0"/>
                  <a:t>summable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be weakly stationary with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and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 (0,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)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?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</a:rPr>
                        <m:t>h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𝐷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Cross-spectrum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3000" i="1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GB" sz="3000" b="0" i="1" smtClean="0">
                        <a:latin typeface="Cambria Math"/>
                      </a:rPr>
                      <m:t>(</m:t>
                    </m:r>
                    <m:r>
                      <a:rPr lang="en-GB" sz="3000" b="0" i="1" smtClean="0">
                        <a:latin typeface="Cambria Math"/>
                      </a:rPr>
                      <m:t>h</m:t>
                    </m:r>
                    <m:r>
                      <a:rPr lang="en-GB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000" dirty="0" smtClean="0"/>
                  <a:t> be the (absolutely </a:t>
                </a:r>
                <a:r>
                  <a:rPr lang="en-GB" sz="3000" dirty="0" err="1" smtClean="0"/>
                  <a:t>summable</a:t>
                </a:r>
                <a:r>
                  <a:rPr lang="en-GB" sz="3000" dirty="0" smtClean="0"/>
                  <a:t>) cross-covariance function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000" dirty="0" smtClean="0"/>
                  <a:t>. Then the </a:t>
                </a:r>
                <a:r>
                  <a:rPr lang="en-GB" sz="3000" b="1" u="sng" dirty="0" smtClean="0"/>
                  <a:t>cross-spectrum</a:t>
                </a:r>
                <a:r>
                  <a:rPr lang="en-GB" sz="3000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3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3000" i="1">
                              <a:latin typeface="Cambria Math"/>
                            </a:rPr>
                            <m:t>h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sz="3000" b="1" i="1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00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sz="3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3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GB" sz="3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3000" dirty="0"/>
              </a:p>
              <a:p>
                <a:pPr marL="0" indent="0">
                  <a:buNone/>
                </a:pPr>
                <a:r>
                  <a:rPr lang="en-GB" sz="3000" dirty="0" smtClean="0"/>
                  <a:t>Moreover,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GB" sz="3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0.5</m:t>
                          </m:r>
                        </m:sub>
                        <m:sup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0.5</m:t>
                          </m:r>
                        </m:sup>
                        <m:e>
                          <m:func>
                            <m:func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3000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GB" sz="300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3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sz="30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823" r="-1111" b="-2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8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spectral density matrix</a:t>
                </a:r>
                <a:r>
                  <a:rPr lang="en-GB" dirty="0" smtClean="0"/>
                  <a:t> of a bivariate process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en-GB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ba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4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If each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Γ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is absolutely </a:t>
                </a:r>
                <a:r>
                  <a:rPr lang="en-GB" dirty="0" err="1" smtClean="0"/>
                  <a:t>summable</a:t>
                </a:r>
                <a:r>
                  <a:rPr lang="en-GB" dirty="0" smtClean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b="1" i="1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/>
                  </a:rPr>
                  <a:t>a</a:t>
                </a:r>
                <a:r>
                  <a:rPr lang="en-GB" dirty="0" smtClean="0">
                    <a:ea typeface="Cambria Math"/>
                  </a:rPr>
                  <a:t>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1/2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  <m:e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coherence</a:t>
                </a:r>
                <a:r>
                  <a:rPr lang="en-GB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9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(smoothed) </a:t>
            </a:r>
            <a:r>
              <a:rPr lang="en-GB" dirty="0" err="1" smtClean="0"/>
              <a:t>periodogram</a:t>
            </a:r>
            <a:r>
              <a:rPr lang="en-GB" dirty="0" smtClean="0"/>
              <a:t> matrix</a:t>
            </a:r>
          </a:p>
          <a:p>
            <a:r>
              <a:rPr lang="en-GB" dirty="0" smtClean="0"/>
              <a:t>Notes: 3.2, 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spectral density for an AR(p)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ea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𝜋𝜔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spectral density of </a:t>
            </a:r>
            <a:r>
              <a:rPr lang="en-GB" dirty="0" smtClean="0">
                <a:solidFill>
                  <a:srgbClr val="FF0000"/>
                </a:solidFill>
              </a:rPr>
              <a:t>any</a:t>
            </a:r>
            <a:r>
              <a:rPr lang="en-GB" dirty="0" smtClean="0"/>
              <a:t> weakly stationary process can be approximated arbitrarily close by the spectrum of an AR(p).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Problem: how large must the order p be for the approximation to be reasonable?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PACF</a:t>
                </a:r>
              </a:p>
              <a:p>
                <a:r>
                  <a:rPr lang="en-GB" dirty="0" smtClean="0"/>
                  <a:t>AIC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𝐴𝐼𝐶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)/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K is the number of parameters</a:t>
                </a:r>
              </a:p>
              <a:p>
                <a:r>
                  <a:rPr lang="en-GB" dirty="0" smtClean="0"/>
                  <a:t>BIC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𝐼𝐶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GB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))/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75292"/>
            <a:ext cx="4505869" cy="44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8" y="1556792"/>
            <a:ext cx="4509263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42614</TotalTime>
  <Words>1240</Words>
  <Application>Microsoft Office PowerPoint</Application>
  <PresentationFormat>On-screen Show (4:3)</PresentationFormat>
  <Paragraphs>146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ST414 – Spectral Analysis of Time Series Data</vt:lpstr>
      <vt:lpstr>Last Time</vt:lpstr>
      <vt:lpstr>Today’s Objectives</vt:lpstr>
      <vt:lpstr>The AR Spectrum</vt:lpstr>
      <vt:lpstr>The AR Spectrum</vt:lpstr>
      <vt:lpstr>The AR Spectrum</vt:lpstr>
      <vt:lpstr>Model Selection</vt:lpstr>
      <vt:lpstr>Example: Sunspots</vt:lpstr>
      <vt:lpstr>Example: Sunspots</vt:lpstr>
      <vt:lpstr>Example: Sunspots</vt:lpstr>
      <vt:lpstr>Example: Sunspots</vt:lpstr>
      <vt:lpstr>Example: Sunspots</vt:lpstr>
      <vt:lpstr>Example: Sunspots</vt:lpstr>
      <vt:lpstr>Example: SOI</vt:lpstr>
      <vt:lpstr>Example: SOI</vt:lpstr>
      <vt:lpstr>Example: SOI</vt:lpstr>
      <vt:lpstr>Example: SOI</vt:lpstr>
      <vt:lpstr>Example: SOI</vt:lpstr>
      <vt:lpstr>The AR Spectrum</vt:lpstr>
      <vt:lpstr>The Whittle Likelihood</vt:lpstr>
      <vt:lpstr>The Whittle Likelihood</vt:lpstr>
      <vt:lpstr>Comparisons</vt:lpstr>
      <vt:lpstr>Bivariate Time Series</vt:lpstr>
      <vt:lpstr>Bivariate Time Series</vt:lpstr>
      <vt:lpstr>Preliminaries</vt:lpstr>
      <vt:lpstr>Preliminaries</vt:lpstr>
      <vt:lpstr>Preliminaries</vt:lpstr>
      <vt:lpstr>Example</vt:lpstr>
      <vt:lpstr>Bivariate White Noise</vt:lpstr>
      <vt:lpstr>The VAR(p) process</vt:lpstr>
      <vt:lpstr>Preliminaries</vt:lpstr>
      <vt:lpstr>Example</vt:lpstr>
      <vt:lpstr>The Cross-spectrum</vt:lpstr>
      <vt:lpstr>The Spectral Density Matrix</vt:lpstr>
      <vt:lpstr>The Spectral Density Matrix</vt:lpstr>
      <vt:lpstr>Coherence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170</cp:revision>
  <dcterms:created xsi:type="dcterms:W3CDTF">2009-05-19T09:42:16Z</dcterms:created>
  <dcterms:modified xsi:type="dcterms:W3CDTF">2015-02-12T16:08:27Z</dcterms:modified>
</cp:coreProperties>
</file>