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9" r:id="rId3"/>
    <p:sldId id="394" r:id="rId4"/>
    <p:sldId id="382" r:id="rId5"/>
    <p:sldId id="381" r:id="rId6"/>
    <p:sldId id="383" r:id="rId7"/>
    <p:sldId id="384" r:id="rId8"/>
    <p:sldId id="374" r:id="rId9"/>
    <p:sldId id="385" r:id="rId10"/>
    <p:sldId id="386" r:id="rId11"/>
    <p:sldId id="387" r:id="rId12"/>
    <p:sldId id="388" r:id="rId13"/>
    <p:sldId id="389" r:id="rId14"/>
    <p:sldId id="396" r:id="rId15"/>
    <p:sldId id="395" r:id="rId16"/>
    <p:sldId id="397" r:id="rId17"/>
    <p:sldId id="390" r:id="rId18"/>
    <p:sldId id="391" r:id="rId19"/>
    <p:sldId id="392" r:id="rId20"/>
    <p:sldId id="393" r:id="rId21"/>
    <p:sldId id="326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7</a:t>
            </a:r>
            <a:endParaRPr lang="en-US" dirty="0" smtClean="0"/>
          </a:p>
          <a:p>
            <a:r>
              <a:rPr lang="en-US" dirty="0" smtClean="0"/>
              <a:t>19 </a:t>
            </a:r>
            <a:r>
              <a:rPr lang="en-US" dirty="0" smtClean="0"/>
              <a:t>February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Nonparametric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err="1" smtClean="0"/>
                  <a:t>periodogram</a:t>
                </a:r>
                <a:r>
                  <a:rPr lang="en-GB" b="1" u="sng" dirty="0" smtClean="0"/>
                  <a:t> matrix</a:t>
                </a:r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2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smoothed </a:t>
                </a:r>
                <a:r>
                  <a:rPr lang="en-GB" b="1" u="sng" dirty="0" err="1" smtClean="0"/>
                  <a:t>periodogram</a:t>
                </a:r>
                <a:r>
                  <a:rPr lang="en-GB" b="1" u="sng" dirty="0" smtClean="0"/>
                  <a:t> matrix</a:t>
                </a:r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=−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GB" b="1" i="1">
                              <a:latin typeface="Cambria Math"/>
                            </a:rPr>
                            <m:t>𝑰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More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=−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1" i="1">
                              <a:latin typeface="Cambria Math"/>
                            </a:rPr>
                            <m:t>𝑰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GB" i="1" dirty="0"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/>
                          </a:rPr>
                          <m:t>|</m:t>
                        </m:r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i="1">
                            <a:latin typeface="Cambria Math"/>
                          </a:rPr>
                          <m:t>|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6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An estimate of coherence is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𝑋𝑌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2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" y="1484784"/>
            <a:ext cx="7858247" cy="450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5517232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 = 0.025</a:t>
            </a:r>
          </a:p>
          <a:p>
            <a:r>
              <a:rPr lang="en-GB" dirty="0"/>
              <a:t>p</a:t>
            </a:r>
            <a:r>
              <a:rPr lang="en-GB" dirty="0" smtClean="0"/>
              <a:t> = 0.298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42" y="1124744"/>
            <a:ext cx="6444716" cy="49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38" y="1124744"/>
            <a:ext cx="6415124" cy="497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Asymptotic Distributions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“regularity conditions”, the asymptotic distribution of the </a:t>
                </a:r>
                <a:r>
                  <a:rPr lang="en-GB" dirty="0" err="1" smtClean="0"/>
                  <a:t>periodogram</a:t>
                </a:r>
                <a:r>
                  <a:rPr lang="en-GB" dirty="0" smtClean="0"/>
                  <a:t> matrix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𝑰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is the complex </a:t>
                </a:r>
                <a:r>
                  <a:rPr lang="en-GB" dirty="0" err="1" smtClean="0"/>
                  <a:t>Wishart</a:t>
                </a:r>
                <a:r>
                  <a:rPr lang="en-GB" dirty="0" smtClean="0"/>
                  <a:t> distribution with 1 degree of freedom and parameter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GB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GB" b="1" i="1" smtClean="0">
                              <a:latin typeface="Cambria Math"/>
                            </a:rPr>
                            <m:t>𝑪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(1,</m:t>
                      </m:r>
                      <m:r>
                        <a:rPr lang="en-GB" b="1" i="1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GB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 err="1" smtClean="0"/>
                  <a:t>periodogram</a:t>
                </a:r>
                <a:r>
                  <a:rPr lang="en-GB" dirty="0" smtClean="0"/>
                  <a:t> matrix are approximately uncorrelated across different frequencies.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926" b="-5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7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Asymptotic Distributions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“regularity conditions”,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(2</m:t>
                      </m:r>
                      <m:r>
                        <a:rPr lang="en-GB" b="0" i="1" smtClean="0">
                          <a:latin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</a:rPr>
                        <m:t>+1)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𝑪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</a:rPr>
                        <m:t>+1,</m:t>
                      </m:r>
                      <m:r>
                        <a:rPr lang="en-GB" b="1" i="1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GB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Asymptotic Distributions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“regularity conditions”, 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1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GB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n-GB" b="1" dirty="0" smtClean="0"/>
              </a:p>
              <a:p>
                <a:pPr marL="514350" indent="-514350">
                  <a:buAutoNum type="arabicParenR"/>
                </a:pPr>
                <a:r>
                  <a:rPr lang="en-GB" dirty="0" smtClean="0">
                    <a:ea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0,±0.5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GB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+1)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𝐶𝑜𝑣</m:t>
                      </m:r>
                      <m:d>
                        <m:d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𝑝𝑞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𝑝𝑟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GB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𝑠𝑞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b="1" dirty="0" smtClean="0"/>
              </a:p>
              <a:p>
                <a:pPr marL="514350" indent="-514350">
                  <a:buAutoNum type="arabicParenR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2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</a:p>
          <a:p>
            <a:r>
              <a:rPr lang="en-GB" dirty="0" smtClean="0"/>
              <a:t>The (smoothed) </a:t>
            </a:r>
            <a:r>
              <a:rPr lang="en-GB" dirty="0" err="1" smtClean="0"/>
              <a:t>periodogram</a:t>
            </a:r>
            <a:endParaRPr lang="en-GB" dirty="0" smtClean="0"/>
          </a:p>
          <a:p>
            <a:r>
              <a:rPr lang="en-GB" dirty="0" smtClean="0"/>
              <a:t>Coherence analysis</a:t>
            </a:r>
          </a:p>
          <a:p>
            <a:r>
              <a:rPr lang="en-GB" dirty="0" smtClean="0"/>
              <a:t>Notes: 3.2, 3.3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12968" cy="434907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sz="28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+1)|</m:t>
                      </m:r>
                      <m:sSubSup>
                        <m:sSub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𝑋𝑌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GB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2800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𝐴𝑁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𝑋𝑌</m:t>
                                  </m:r>
                                </m:sub>
                                <m:sup/>
                              </m:sSubSup>
                              <m:d>
                                <m:d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/>
                                                </a:rPr>
                                                <m:t>𝑋𝑌</m:t>
                                              </m:r>
                                            </m:sub>
                                            <m:sup/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+1)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𝑡𝑎𝑛h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2800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𝑋𝑌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𝐴𝑁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𝑡𝑎𝑛h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𝑋𝑌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0.5)</m:t>
                      </m:r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12968" cy="434907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45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Filters</a:t>
            </a:r>
            <a:endParaRPr lang="en-GB" dirty="0" smtClean="0"/>
          </a:p>
          <a:p>
            <a:r>
              <a:rPr lang="en-GB" dirty="0" smtClean="0"/>
              <a:t>Notes: </a:t>
            </a:r>
            <a:r>
              <a:rPr lang="en-GB" dirty="0" smtClean="0"/>
              <a:t>2.6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(smoothed) </a:t>
            </a:r>
            <a:r>
              <a:rPr lang="en-GB" dirty="0" err="1" smtClean="0"/>
              <a:t>periodogram</a:t>
            </a:r>
            <a:endParaRPr lang="en-GB" dirty="0" smtClean="0"/>
          </a:p>
          <a:p>
            <a:r>
              <a:rPr lang="en-GB" dirty="0" smtClean="0"/>
              <a:t>Coherence </a:t>
            </a:r>
            <a:r>
              <a:rPr lang="en-GB" dirty="0" smtClean="0"/>
              <a:t>analysis</a:t>
            </a:r>
          </a:p>
          <a:p>
            <a:r>
              <a:rPr lang="en-GB" dirty="0" smtClean="0"/>
              <a:t>Asymptotic Properties</a:t>
            </a:r>
            <a:endParaRPr lang="en-GB" dirty="0" smtClean="0"/>
          </a:p>
          <a:p>
            <a:r>
              <a:rPr lang="en-GB" dirty="0" smtClean="0"/>
              <a:t>Notes: 3.2, </a:t>
            </a:r>
            <a:r>
              <a:rPr lang="en-GB" dirty="0" smtClean="0"/>
              <a:t>3.3, 3.4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8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If each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Γ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is absolutely </a:t>
                </a:r>
                <a:r>
                  <a:rPr lang="en-GB" dirty="0" err="1" smtClean="0"/>
                  <a:t>summable</a:t>
                </a:r>
                <a:r>
                  <a:rPr lang="en-GB" dirty="0" smtClean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m:rPr>
                              <m:brk m:alnAt="7"/>
                            </m:rPr>
                            <a:rPr lang="en-GB" b="1" i="1"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exp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⁡(−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/>
                  </a:rPr>
                  <a:t>a</a:t>
                </a:r>
                <a:r>
                  <a:rPr lang="en-GB" dirty="0" smtClean="0">
                    <a:ea typeface="Cambria Math"/>
                  </a:rPr>
                  <a:t>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1/2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  <m:e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0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spectral density matrix</a:t>
                </a:r>
                <a:r>
                  <a:rPr lang="en-GB" dirty="0" smtClean="0"/>
                  <a:t> of a bivariate process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</m:t>
                        </m:r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en-GB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ba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pPr marL="0" indent="0">
                  <a:buNone/>
                </a:pPr>
                <a:endParaRPr lang="en-GB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Coherence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coherence</a:t>
                </a:r>
                <a:r>
                  <a:rPr lang="en-GB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𝑋𝑌</m:t>
                          </m:r>
                        </m:sub>
                        <m:sup>
                          <m:r>
                            <a:rPr lang="en-GB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1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be weakly stationary with </a:t>
                </a:r>
                <a:r>
                  <a:rPr lang="en-GB" dirty="0" err="1" smtClean="0"/>
                  <a:t>autocovariance</a:t>
                </a:r>
                <a:r>
                  <a:rPr lang="en-GB" dirty="0" smtClean="0"/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and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white noise (0,</a:t>
                </a:r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)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. What is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  <a:ea typeface="Cambria Math"/>
                      </a:rPr>
                      <m:t>𝒇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?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700" b="1" i="1"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GB" sz="27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sz="27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sz="2700" i="1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ctrlPr>
                            <a:rPr lang="en-GB" sz="27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70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2700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GB" sz="2700" i="1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2700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GB" sz="2700">
                                    <a:latin typeface="Cambria Math"/>
                                    <a:ea typeface="Cambria Math"/>
                                  </a:rPr>
                                  <m:t>exp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⁡(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𝜋𝜔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700" i="1">
                                    <a:latin typeface="Cambria Math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2700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GB" sz="2700">
                                    <a:latin typeface="Cambria Math"/>
                                    <a:ea typeface="Cambria Math"/>
                                  </a:rPr>
                                  <m:t>exp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⁡(</m:t>
                                </m:r>
                                <m:r>
                                  <a:rPr lang="en-GB" sz="27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𝜋𝜔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7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GB" sz="27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2700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GB" sz="27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27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2700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GB" sz="27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GB" sz="2700" b="0" i="1" smtClean="0">
                                        <a:latin typeface="Cambria Math"/>
                                        <a:ea typeface="Cambria Math"/>
                                      </a:rPr>
                                      <m:t>𝑍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7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7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7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be weakly stationary with </a:t>
                </a:r>
                <a:r>
                  <a:rPr lang="en-GB" dirty="0" err="1" smtClean="0"/>
                  <a:t>autocovariance</a:t>
                </a:r>
                <a:r>
                  <a:rPr lang="en-GB" dirty="0" smtClean="0"/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h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and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white noise (0,</a:t>
                </a:r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)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. 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𝑋𝑌</m:t>
                        </m:r>
                      </m:sub>
                      <m:sup>
                        <m:r>
                          <a:rPr lang="en-GB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 smtClean="0"/>
                  <a:t>?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𝑋𝑌</m:t>
                          </m:r>
                        </m:sub>
                        <m:sup>
                          <m:r>
                            <a:rPr lang="en-GB" sz="280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/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/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7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Given a zero-mean stationary bivariate time series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/>
                        <a:ea typeface="Cambria Math"/>
                      </a:rPr>
                      <m:t>)′</m:t>
                    </m:r>
                  </m:oMath>
                </a14:m>
                <a:r>
                  <a:rPr lang="en-GB" dirty="0" smtClean="0"/>
                  <a:t>, construct the bivariate DFTs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)′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−1/2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𝑡𝑘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  <a:ea typeface="Cambria Math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51584</TotalTime>
  <Words>974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ST414 – Spectral Analysis of Time Series Data</vt:lpstr>
      <vt:lpstr>Last Time</vt:lpstr>
      <vt:lpstr>Today’s Objectives</vt:lpstr>
      <vt:lpstr>The Spectral Density Matrix</vt:lpstr>
      <vt:lpstr>The Spectral Density Matrix</vt:lpstr>
      <vt:lpstr>Coherence</vt:lpstr>
      <vt:lpstr>Example</vt:lpstr>
      <vt:lpstr>Example</vt:lpstr>
      <vt:lpstr>Nonparametric Estimation</vt:lpstr>
      <vt:lpstr>Nonparametric Estimation</vt:lpstr>
      <vt:lpstr>Nonparametric Estimation</vt:lpstr>
      <vt:lpstr>Nonparametric Estimation</vt:lpstr>
      <vt:lpstr>Nonparametric Estimation</vt:lpstr>
      <vt:lpstr>Example</vt:lpstr>
      <vt:lpstr>Example</vt:lpstr>
      <vt:lpstr>Example</vt:lpstr>
      <vt:lpstr>Asymptotic Distributions</vt:lpstr>
      <vt:lpstr>Asymptotic Distributions</vt:lpstr>
      <vt:lpstr>Asymptotic Distributions</vt:lpstr>
      <vt:lpstr>Nonparametric Estimation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189</cp:revision>
  <dcterms:created xsi:type="dcterms:W3CDTF">2009-05-19T09:42:16Z</dcterms:created>
  <dcterms:modified xsi:type="dcterms:W3CDTF">2015-02-19T10:24:07Z</dcterms:modified>
</cp:coreProperties>
</file>