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98" r:id="rId3"/>
    <p:sldId id="381" r:id="rId4"/>
    <p:sldId id="399" r:id="rId5"/>
    <p:sldId id="383" r:id="rId6"/>
    <p:sldId id="386" r:id="rId7"/>
    <p:sldId id="387" r:id="rId8"/>
    <p:sldId id="389" r:id="rId9"/>
    <p:sldId id="391" r:id="rId10"/>
    <p:sldId id="415" r:id="rId11"/>
    <p:sldId id="416" r:id="rId12"/>
    <p:sldId id="417" r:id="rId13"/>
    <p:sldId id="419" r:id="rId14"/>
    <p:sldId id="392" r:id="rId15"/>
    <p:sldId id="393" r:id="rId16"/>
    <p:sldId id="420" r:id="rId17"/>
    <p:sldId id="406" r:id="rId18"/>
    <p:sldId id="421" r:id="rId19"/>
    <p:sldId id="408" r:id="rId20"/>
    <p:sldId id="409" r:id="rId21"/>
    <p:sldId id="411" r:id="rId22"/>
    <p:sldId id="412" r:id="rId23"/>
    <p:sldId id="413" r:id="rId24"/>
    <p:sldId id="414" r:id="rId25"/>
    <p:sldId id="326" r:id="rId2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smtClean="0"/>
              <a:t>26 </a:t>
            </a:r>
            <a:r>
              <a:rPr lang="en-US" dirty="0" smtClean="0"/>
              <a:t>February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5" y="1350459"/>
            <a:ext cx="6455409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84" y="1268760"/>
            <a:ext cx="6660232" cy="482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6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1197048"/>
            <a:ext cx="4968552" cy="497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19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1159682"/>
            <a:ext cx="4896545" cy="490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054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Asymptotics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“regularity conditions”, 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1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1" i="1" smtClean="0"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GB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n-GB" b="1" dirty="0" smtClean="0"/>
              </a:p>
              <a:p>
                <a:pPr marL="514350" indent="-514350">
                  <a:buAutoNum type="arabicParenR"/>
                </a:pPr>
                <a:r>
                  <a:rPr lang="en-GB" dirty="0" smtClean="0">
                    <a:ea typeface="Cambria Math"/>
                  </a:rPr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0,±0.5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(2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+1)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𝐶𝑜𝑣</m:t>
                      </m:r>
                      <m:d>
                        <m:dPr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𝑝𝑞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𝑟𝑠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GB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𝑝𝑟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GB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/>
                              <a:ea typeface="Cambria Math"/>
                            </a:rPr>
                            <m:t>𝑠𝑞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b="1" dirty="0" smtClean="0"/>
              </a:p>
              <a:p>
                <a:pPr marL="514350" indent="-514350">
                  <a:buAutoNum type="arabicParenR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712968" cy="434907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sz="2800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e>
                      </m:rad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𝑋𝑌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GB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2800" i="1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𝐴𝑁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  <m:sup/>
                              </m:sSubSup>
                              <m:d>
                                <m:d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28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/>
                                                </a:rPr>
                                                <m:t>𝑋𝑌</m:t>
                                              </m:r>
                                            </m:sub>
                                            <m:sup/>
                                          </m:sSubSup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𝜔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sz="2800" i="1">
                              <a:latin typeface="Cambria Math"/>
                            </a:rPr>
                            <m:t>2</m:t>
                          </m:r>
                          <m:r>
                            <a:rPr lang="en-GB" sz="2800" i="1">
                              <a:latin typeface="Cambria Math"/>
                            </a:rPr>
                            <m:t>𝑀</m:t>
                          </m:r>
                          <m:r>
                            <a:rPr lang="en-GB" sz="2800" i="1">
                              <a:latin typeface="Cambria Math"/>
                            </a:rPr>
                            <m:t>+1</m:t>
                          </m:r>
                        </m:e>
                      </m:rad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𝑡𝑎𝑛h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2800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i="1">
                                      <a:latin typeface="Cambria Math"/>
                                      <a:ea typeface="Cambria Math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𝑋𝑌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latin typeface="Cambria Math"/>
                          <a:ea typeface="Cambria Math"/>
                        </a:rPr>
                        <m:t>)~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𝐴𝑁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𝑡𝑎𝑛h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𝑋𝑌</m:t>
                              </m:r>
                            </m:sub>
                            <m:sup/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0.5)</m:t>
                      </m:r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712968" cy="4349079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4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SOI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59543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7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Differencing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Consider the first difference: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r>
                  <a:rPr lang="en-GB" dirty="0"/>
                  <a:t>What is the </a:t>
                </a:r>
                <a:r>
                  <a:rPr lang="en-GB" dirty="0" smtClean="0"/>
                  <a:t>spectral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3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7" y="1208531"/>
            <a:ext cx="4722465" cy="48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69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Differencing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79" y="1430577"/>
            <a:ext cx="4506441" cy="463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2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Asymptotics</a:t>
            </a:r>
            <a:endParaRPr lang="en-GB" dirty="0" smtClean="0"/>
          </a:p>
          <a:p>
            <a:r>
              <a:rPr lang="en-GB" dirty="0" smtClean="0"/>
              <a:t>Linear Filters</a:t>
            </a:r>
            <a:endParaRPr lang="en-GB" dirty="0" smtClean="0"/>
          </a:p>
          <a:p>
            <a:r>
              <a:rPr lang="en-GB" dirty="0" smtClean="0"/>
              <a:t>Notes: </a:t>
            </a:r>
            <a:r>
              <a:rPr lang="en-GB" dirty="0" smtClean="0"/>
              <a:t>3.4, 2.6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7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Average 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Consider a moving average: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−6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=−5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What </a:t>
                </a:r>
                <a:r>
                  <a:rPr lang="en-GB" dirty="0"/>
                  <a:t>is the </a:t>
                </a:r>
                <a:r>
                  <a:rPr lang="en-GB" dirty="0" smtClean="0"/>
                  <a:t>spectral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8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59543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2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Average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9"/>
            <a:ext cx="4505869" cy="449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Average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3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Filters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be a weakly stationary process with spectrum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dirty="0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i="1" smtClean="0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b="1" i="1" smtClean="0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</m:sSub>
                  </m:oMath>
                </a14:m>
                <a:r>
                  <a:rPr lang="en-GB" dirty="0" smtClean="0"/>
                  <a:t> be a sequence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b="1" i="1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GB" b="0" i="1" smtClean="0">
                        <a:latin typeface="Cambria Math"/>
                      </a:rPr>
                      <m:t>&lt;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GB" dirty="0" smtClean="0"/>
                  <a:t>. Let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b="1" i="1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b="0" i="1" smtClean="0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dirty="0" smtClean="0"/>
                  <a:t>Then the spectral density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0" smtClean="0">
                        <a:latin typeface="Cambria Math"/>
                        <a:ea typeface="Cambria Math"/>
                      </a:rPr>
                      <m:t>=|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A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/>
                        <a:ea typeface="Cambria Math"/>
                      </a:rPr>
                      <m:t>A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0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GB" b="1" i="1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/>
                          </a:rPr>
                          <m:t>exp</m:t>
                        </m:r>
                        <m:r>
                          <a:rPr lang="en-GB" b="0" i="1" smtClean="0">
                            <a:latin typeface="Cambria Math"/>
                          </a:rPr>
                          <m:t>⁡(−</m:t>
                        </m:r>
                        <m:r>
                          <a:rPr lang="en-GB" b="0" i="1" smtClean="0">
                            <a:latin typeface="Cambria Math"/>
                          </a:rPr>
                          <m:t>𝑖</m:t>
                        </m:r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𝜋𝜔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Filters</a:t>
            </a:r>
          </a:p>
          <a:p>
            <a:r>
              <a:rPr lang="en-GB" dirty="0" smtClean="0"/>
              <a:t>The Spectral Representation Theorem</a:t>
            </a:r>
          </a:p>
          <a:p>
            <a:r>
              <a:rPr lang="en-GB" dirty="0" smtClean="0"/>
              <a:t>Notes: </a:t>
            </a:r>
            <a:r>
              <a:rPr lang="en-GB" dirty="0" smtClean="0"/>
              <a:t>2.6, 4.1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spectral density matrix</a:t>
                </a:r>
                <a:r>
                  <a:rPr lang="en-GB" dirty="0" smtClean="0"/>
                  <a:t> of a bivariate process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     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0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 Matrix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spectral density matrix</a:t>
                </a:r>
                <a:r>
                  <a:rPr lang="en-GB" dirty="0" smtClean="0"/>
                  <a:t> of a bivariate process </a:t>
                </a:r>
                <a14:m>
                  <m:oMath xmlns:m="http://schemas.openxmlformats.org/officeDocument/2006/math">
                    <m:r>
                      <a:rPr lang="en-GB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𝐶𝑜𝑣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GB" b="1" i="1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3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Coherence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coherence</a:t>
                </a:r>
                <a:r>
                  <a:rPr lang="en-GB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Nonparametric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err="1" smtClean="0"/>
                  <a:t>periodogram</a:t>
                </a:r>
                <a:r>
                  <a:rPr lang="en-GB" b="1" u="sng" dirty="0" smtClean="0"/>
                  <a:t> matrix</a:t>
                </a:r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/>
                        </a:rPr>
                        <m:t>𝑰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𝒅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2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b="1" u="sng" dirty="0" smtClean="0"/>
                  <a:t>smoothed </a:t>
                </a:r>
                <a:r>
                  <a:rPr lang="en-GB" b="1" u="sng" dirty="0" err="1" smtClean="0"/>
                  <a:t>periodogram</a:t>
                </a:r>
                <a:r>
                  <a:rPr lang="en-GB" b="1" u="sng" dirty="0" smtClean="0"/>
                  <a:t> matrix</a:t>
                </a:r>
                <a:r>
                  <a:rPr lang="en-GB" dirty="0" smtClean="0"/>
                  <a:t> is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=−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GB" b="1" i="1">
                              <a:latin typeface="Cambria Math"/>
                            </a:rPr>
                            <m:t>𝑰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Nonparametric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 estimate of coherence is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𝑋𝑌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2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Asymptotic Distributions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“regularity conditions”,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(2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+1)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GB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𝑪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+1,</m:t>
                      </m:r>
                      <m:r>
                        <a:rPr lang="en-GB" b="1" i="1"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GB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52555</TotalTime>
  <Words>672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ST414 – Spectral Analysis of Time Series Data</vt:lpstr>
      <vt:lpstr>Today’s Objectives</vt:lpstr>
      <vt:lpstr>The Spectral Density Matrix</vt:lpstr>
      <vt:lpstr>The Spectral Density Matrix</vt:lpstr>
      <vt:lpstr>Coherence</vt:lpstr>
      <vt:lpstr>Nonparametric Estimation</vt:lpstr>
      <vt:lpstr>Nonparametric Estimation</vt:lpstr>
      <vt:lpstr>Nonparametric Estimation</vt:lpstr>
      <vt:lpstr>Asymptotic Distributions</vt:lpstr>
      <vt:lpstr>Example</vt:lpstr>
      <vt:lpstr>Example</vt:lpstr>
      <vt:lpstr>Example</vt:lpstr>
      <vt:lpstr>Example</vt:lpstr>
      <vt:lpstr>Asymptotics</vt:lpstr>
      <vt:lpstr>Nonparametric Estimation</vt:lpstr>
      <vt:lpstr>SOI Example</vt:lpstr>
      <vt:lpstr>Differencing Example</vt:lpstr>
      <vt:lpstr>Differencing Example</vt:lpstr>
      <vt:lpstr>Differencing Example</vt:lpstr>
      <vt:lpstr>Moving Average Example</vt:lpstr>
      <vt:lpstr>Moving Average Example</vt:lpstr>
      <vt:lpstr>Moving Average Example</vt:lpstr>
      <vt:lpstr>Moving Average Example</vt:lpstr>
      <vt:lpstr>Linear Filters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199</cp:revision>
  <dcterms:created xsi:type="dcterms:W3CDTF">2009-05-19T09:42:16Z</dcterms:created>
  <dcterms:modified xsi:type="dcterms:W3CDTF">2015-02-26T10:29:23Z</dcterms:modified>
</cp:coreProperties>
</file>