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45"/>
  </p:notesMasterIdLst>
  <p:handoutMasterIdLst>
    <p:handoutMasterId r:id="rId46"/>
  </p:handoutMasterIdLst>
  <p:sldIdLst>
    <p:sldId id="257" r:id="rId2"/>
    <p:sldId id="261" r:id="rId3"/>
    <p:sldId id="262" r:id="rId4"/>
    <p:sldId id="263" r:id="rId5"/>
    <p:sldId id="264" r:id="rId6"/>
    <p:sldId id="266" r:id="rId7"/>
    <p:sldId id="267" r:id="rId8"/>
    <p:sldId id="265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90" r:id="rId27"/>
    <p:sldId id="291" r:id="rId28"/>
    <p:sldId id="292" r:id="rId29"/>
    <p:sldId id="285" r:id="rId30"/>
    <p:sldId id="293" r:id="rId31"/>
    <p:sldId id="294" r:id="rId32"/>
    <p:sldId id="286" r:id="rId33"/>
    <p:sldId id="287" r:id="rId34"/>
    <p:sldId id="288" r:id="rId35"/>
    <p:sldId id="295" r:id="rId36"/>
    <p:sldId id="296" r:id="rId37"/>
    <p:sldId id="297" r:id="rId38"/>
    <p:sldId id="289" r:id="rId39"/>
    <p:sldId id="298" r:id="rId40"/>
    <p:sldId id="304" r:id="rId41"/>
    <p:sldId id="299" r:id="rId42"/>
    <p:sldId id="301" r:id="rId43"/>
    <p:sldId id="303" r:id="rId44"/>
  </p:sldIdLst>
  <p:sldSz cx="12192000" cy="6858000"/>
  <p:notesSz cx="6858000" cy="9144000"/>
  <p:defaultTextStyle>
    <a:defPPr rtl="0"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CC6D6"/>
    <a:srgbClr val="344529"/>
    <a:srgbClr val="2B3922"/>
    <a:srgbClr val="2E3722"/>
    <a:srgbClr val="FCF7F1"/>
    <a:srgbClr val="B8D233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D7AC3CCA-C797-4891-BE02-D94E43425B78}" styleName="Stile medio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16DA210-FB5B-4158-B5E0-FEB733F419BA}" styleName="Stile chi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38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50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 rtlCol="0"/>
        <a:lstStyle/>
        <a:p>
          <a:pPr rtl="0"/>
          <a:endParaRPr lang="en-US"/>
        </a:p>
      </dgm:t>
    </dgm:pt>
    <dgm:pt modelId="{40FC4FFE-8987-4A26-B7F4-8A516F18ADAE}">
      <dgm:prSet/>
      <dgm:spPr/>
      <dgm:t>
        <a:bodyPr rtlCol="0"/>
        <a:lstStyle/>
        <a:p>
          <a:pPr rtl="0">
            <a:lnSpc>
              <a:spcPct val="100000"/>
            </a:lnSpc>
            <a:defRPr cap="all"/>
          </a:pPr>
          <a:r>
            <a:rPr lang="it"/>
            <a:t>Analisi di regressione di un semplice dataset </a:t>
          </a:r>
        </a:p>
      </dgm:t>
    </dgm:pt>
    <dgm:pt modelId="{CAD7EF86-FB23-41F6-BF42-040B36DEFDB1}" type="parTrans" cxnId="{C7AD8469-3C68-4AF9-AB82-79B0043AA120}">
      <dgm:prSet/>
      <dgm:spPr/>
      <dgm:t>
        <a:bodyPr rtlCol="0"/>
        <a:lstStyle/>
        <a:p>
          <a:pPr rtl="0"/>
          <a:endParaRPr lang="en-US"/>
        </a:p>
      </dgm:t>
    </dgm:pt>
    <dgm:pt modelId="{5B62599A-5C9B-48E7-896E-EA782AC60C8B}" type="sibTrans" cxnId="{C7AD8469-3C68-4AF9-AB82-79B0043AA120}">
      <dgm:prSet/>
      <dgm:spPr/>
      <dgm:t>
        <a:bodyPr rtlCol="0"/>
        <a:lstStyle/>
        <a:p>
          <a:pPr rtl="0"/>
          <a:endParaRPr lang="en-US"/>
        </a:p>
      </dgm:t>
    </dgm:pt>
    <dgm:pt modelId="{49225C73-1633-42F1-AB3B-7CB183E5F8B8}">
      <dgm:prSet/>
      <dgm:spPr/>
      <dgm:t>
        <a:bodyPr rtlCol="0"/>
        <a:lstStyle/>
        <a:p>
          <a:pPr rtl="0">
            <a:lnSpc>
              <a:spcPct val="100000"/>
            </a:lnSpc>
            <a:defRPr cap="all"/>
          </a:pPr>
          <a:r>
            <a:rPr lang="it" dirty="0"/>
            <a:t>Applicazione delle conoscenze acquisite</a:t>
          </a:r>
        </a:p>
      </dgm:t>
    </dgm:pt>
    <dgm:pt modelId="{1A0E2090-1D4F-438A-8766-B6030CE01ADD}" type="parTrans" cxnId="{A9154303-8225-4248-91DC-1B0156A35F07}">
      <dgm:prSet/>
      <dgm:spPr/>
      <dgm:t>
        <a:bodyPr rtlCol="0"/>
        <a:lstStyle/>
        <a:p>
          <a:pPr rtl="0"/>
          <a:endParaRPr lang="en-US"/>
        </a:p>
      </dgm:t>
    </dgm:pt>
    <dgm:pt modelId="{9646853A-8964-4519-A5B1-0B7D18B2983D}" type="sibTrans" cxnId="{A9154303-8225-4248-91DC-1B0156A35F07}">
      <dgm:prSet/>
      <dgm:spPr/>
      <dgm:t>
        <a:bodyPr rtlCol="0"/>
        <a:lstStyle/>
        <a:p>
          <a:pPr rtl="0"/>
          <a:endParaRPr lang="en-US"/>
        </a:p>
      </dgm:t>
    </dgm:pt>
    <dgm:pt modelId="{1C383F32-22E8-4F62-A3E0-BDC3D5F48992}">
      <dgm:prSet/>
      <dgm:spPr/>
      <dgm:t>
        <a:bodyPr rtlCol="0"/>
        <a:lstStyle/>
        <a:p>
          <a:pPr rtl="0">
            <a:lnSpc>
              <a:spcPct val="100000"/>
            </a:lnSpc>
            <a:defRPr cap="all"/>
          </a:pPr>
          <a:r>
            <a:rPr lang="it"/>
            <a:t>presentazione dei risultati </a:t>
          </a:r>
        </a:p>
      </dgm:t>
    </dgm:pt>
    <dgm:pt modelId="{A7920A2F-3244-4159-AF04-6A1D38B7B317}" type="parTrans" cxnId="{C4CCE57E-E871-46D6-BAD5-880252C95D22}">
      <dgm:prSet/>
      <dgm:spPr/>
      <dgm:t>
        <a:bodyPr rtlCol="0"/>
        <a:lstStyle/>
        <a:p>
          <a:pPr rtl="0"/>
          <a:endParaRPr lang="en-US"/>
        </a:p>
      </dgm:t>
    </dgm:pt>
    <dgm:pt modelId="{8500F72A-2C6D-4FDF-9C1D-CA691380EB0B}" type="sibTrans" cxnId="{C4CCE57E-E871-46D6-BAD5-880252C95D22}">
      <dgm:prSet/>
      <dgm:spPr/>
      <dgm:t>
        <a:bodyPr rtlCol="0"/>
        <a:lstStyle/>
        <a:p>
          <a:pPr rtl="0"/>
          <a:endParaRPr lang="en-US"/>
        </a:p>
      </dgm:t>
    </dgm:pt>
    <dgm:pt modelId="{50B3CE7C-E10B-4E23-BD93-03664997C932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</dgm:pt>
    <dgm:pt modelId="{DE9CE479-E4AE-4283-AEF1-10C1535B4324}" type="pres">
      <dgm:prSet presAssocID="{40FC4FFE-8987-4A26-B7F4-8A516F18ADAE}" presName="compNode" presStyleCnt="0"/>
      <dgm:spPr/>
    </dgm:pt>
    <dgm:pt modelId="{B59FCF02-CAD2-4D6F-9542-AD86711168CA}" type="pres">
      <dgm:prSet presAssocID="{40FC4FFE-8987-4A26-B7F4-8A516F18ADAE}" presName="iconBgRect" presStyleLbl="bgShp" presStyleIdx="0" presStyleCnt="3"/>
      <dgm:spPr/>
    </dgm:pt>
    <dgm:pt modelId="{7C175B98-93F4-4D7C-BB95-1514AB879CD5}" type="pres">
      <dgm:prSet presAssocID="{40FC4FFE-8987-4A26-B7F4-8A516F18ADAE}" presName="iconRect" presStyleLbl="node1" presStyleIdx="0" presStyleCnt="3"/>
      <dgm:spPr>
        <a:blipFill>
          <a:blip xmlns:r="http://schemas.openxmlformats.org/officeDocument/2006/relationships" r:embed="rId1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graph with downward trend"/>
        </a:ext>
      </dgm:extLst>
    </dgm:pt>
    <dgm:pt modelId="{677A3090-5F01-43FD-9FA6-C0420AD80FD6}" type="pres">
      <dgm:prSet presAssocID="{40FC4FFE-8987-4A26-B7F4-8A516F18ADAE}" presName="spaceRect" presStyleCnt="0"/>
      <dgm:spPr/>
    </dgm:pt>
    <dgm:pt modelId="{127117FB-F8A7-4A20-A8A7-EC686DDC76D0}" type="pres">
      <dgm:prSet presAssocID="{40FC4FFE-8987-4A26-B7F4-8A516F18ADAE}" presName="textRect" presStyleLbl="revTx" presStyleIdx="0" presStyleCnt="3">
        <dgm:presLayoutVars>
          <dgm:chMax val="1"/>
          <dgm:chPref val="1"/>
        </dgm:presLayoutVars>
      </dgm:prSet>
      <dgm:spPr/>
    </dgm:pt>
    <dgm:pt modelId="{FD1EED9C-83D3-41AD-A09B-D3B36354168F}" type="pres">
      <dgm:prSet presAssocID="{5B62599A-5C9B-48E7-896E-EA782AC60C8B}" presName="sibTrans" presStyleCnt="0"/>
      <dgm:spPr/>
    </dgm:pt>
    <dgm:pt modelId="{C998AB0A-577D-44AA-A068-F634DDE7BD47}" type="pres">
      <dgm:prSet presAssocID="{49225C73-1633-42F1-AB3B-7CB183E5F8B8}" presName="compNode" presStyleCnt="0"/>
      <dgm:spPr/>
    </dgm:pt>
    <dgm:pt modelId="{BCD8CDD9-0C56-4401-ADB1-8B48DAB2C96F}" type="pres">
      <dgm:prSet presAssocID="{49225C73-1633-42F1-AB3B-7CB183E5F8B8}" presName="iconBgRect" presStyleLbl="bgShp" presStyleIdx="1" presStyleCnt="3"/>
      <dgm:spPr/>
    </dgm:pt>
    <dgm:pt modelId="{DB4CA7C4-FCA1-4127-B20A-2A5C031A3CF4}" type="pres">
      <dgm:prSet presAssocID="{49225C73-1633-42F1-AB3B-7CB183E5F8B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9B0C8FBF-0BDD-48A5-967E-F3FE71659F6A}" type="pres">
      <dgm:prSet presAssocID="{49225C73-1633-42F1-AB3B-7CB183E5F8B8}" presName="spaceRect" presStyleCnt="0"/>
      <dgm:spPr/>
    </dgm:pt>
    <dgm:pt modelId="{7E6FE37A-5DB0-4899-9FCB-0CE39BC185F8}" type="pres">
      <dgm:prSet presAssocID="{49225C73-1633-42F1-AB3B-7CB183E5F8B8}" presName="textRect" presStyleLbl="revTx" presStyleIdx="1" presStyleCnt="3">
        <dgm:presLayoutVars>
          <dgm:chMax val="1"/>
          <dgm:chPref val="1"/>
        </dgm:presLayoutVars>
      </dgm:prSet>
      <dgm:spPr/>
    </dgm:pt>
    <dgm:pt modelId="{5A266296-0042-402F-92EF-D59AB148E92E}" type="pres">
      <dgm:prSet presAssocID="{9646853A-8964-4519-A5B1-0B7D18B2983D}" presName="sibTrans" presStyleCnt="0"/>
      <dgm:spPr/>
    </dgm:pt>
    <dgm:pt modelId="{ECFA770B-DE2C-4683-A038-58D0FE44BC27}" type="pres">
      <dgm:prSet presAssocID="{1C383F32-22E8-4F62-A3E0-BDC3D5F48992}" presName="compNode" presStyleCnt="0"/>
      <dgm:spPr/>
    </dgm:pt>
    <dgm:pt modelId="{FF93E135-77D6-48A0-8871-9BC93D705D06}" type="pres">
      <dgm:prSet presAssocID="{1C383F32-22E8-4F62-A3E0-BDC3D5F48992}" presName="iconBgRect" presStyleLbl="bgShp" presStyleIdx="2" presStyleCnt="3"/>
      <dgm:spPr/>
    </dgm:pt>
    <dgm:pt modelId="{39509775-983E-4110-B989-EE2CD6514BE0}" type="pres">
      <dgm:prSet presAssocID="{1C383F32-22E8-4F62-A3E0-BDC3D5F4899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493B43B2-705C-4AE5-8A77-D8DEEDA1B5CF}" type="pres">
      <dgm:prSet presAssocID="{1C383F32-22E8-4F62-A3E0-BDC3D5F48992}" presName="spaceRect" presStyleCnt="0"/>
      <dgm:spPr/>
    </dgm:pt>
    <dgm:pt modelId="{1AEDC777-00B3-41D7-9AE1-23D741E941C3}" type="pres">
      <dgm:prSet presAssocID="{1C383F32-22E8-4F62-A3E0-BDC3D5F4899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7A710F69-5154-4855-ACF5-BC7C1BF85A80}" type="presOf" srcId="{49225C73-1633-42F1-AB3B-7CB183E5F8B8}" destId="{7E6FE37A-5DB0-4899-9FCB-0CE39BC185F8}" srcOrd="0" destOrd="0" presId="urn:microsoft.com/office/officeart/2018/5/layout/IconCircleLabelList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676D3A6A-6EA7-4483-BB12-0BD4A7D7AF9D}" type="presOf" srcId="{01A66772-F185-4D58-B8BB-E9370D7A7A2B}" destId="{50B3CE7C-E10B-4E23-BD93-03664997C932}" srcOrd="0" destOrd="0" presId="urn:microsoft.com/office/officeart/2018/5/layout/IconCircleLabelList"/>
    <dgm:cxn modelId="{1496FC70-DB8B-48D4-98DE-DD2856E389EE}" type="presOf" srcId="{1C383F32-22E8-4F62-A3E0-BDC3D5F48992}" destId="{1AEDC777-00B3-41D7-9AE1-23D741E941C3}" srcOrd="0" destOrd="0" presId="urn:microsoft.com/office/officeart/2018/5/layout/IconCircleLabelList"/>
    <dgm:cxn modelId="{C4CCE57E-E871-46D6-BAD5-880252C95D22}" srcId="{01A66772-F185-4D58-B8BB-E9370D7A7A2B}" destId="{1C383F32-22E8-4F62-A3E0-BDC3D5F48992}" srcOrd="2" destOrd="0" parTransId="{A7920A2F-3244-4159-AF04-6A1D38B7B317}" sibTransId="{8500F72A-2C6D-4FDF-9C1D-CA691380EB0B}"/>
    <dgm:cxn modelId="{355227E3-55E0-4343-BC8D-FC0EB1694F48}" type="presOf" srcId="{40FC4FFE-8987-4A26-B7F4-8A516F18ADAE}" destId="{127117FB-F8A7-4A20-A8A7-EC686DDC76D0}" srcOrd="0" destOrd="0" presId="urn:microsoft.com/office/officeart/2018/5/layout/IconCircleLabelList"/>
    <dgm:cxn modelId="{555498CB-3ED1-404E-A25F-EB243EFC5FB1}" type="presParOf" srcId="{50B3CE7C-E10B-4E23-BD93-03664997C932}" destId="{DE9CE479-E4AE-4283-AEF1-10C1535B4324}" srcOrd="0" destOrd="0" presId="urn:microsoft.com/office/officeart/2018/5/layout/IconCircleLabelList"/>
    <dgm:cxn modelId="{11F12D49-CD08-4D50-BD13-3ECBC3A476A4}" type="presParOf" srcId="{DE9CE479-E4AE-4283-AEF1-10C1535B4324}" destId="{B59FCF02-CAD2-4D6F-9542-AD86711168CA}" srcOrd="0" destOrd="0" presId="urn:microsoft.com/office/officeart/2018/5/layout/IconCircleLabelList"/>
    <dgm:cxn modelId="{F443A659-540B-487B-97F9-49219CF60D6B}" type="presParOf" srcId="{DE9CE479-E4AE-4283-AEF1-10C1535B4324}" destId="{7C175B98-93F4-4D7C-BB95-1514AB879CD5}" srcOrd="1" destOrd="0" presId="urn:microsoft.com/office/officeart/2018/5/layout/IconCircleLabelList"/>
    <dgm:cxn modelId="{A503D7AB-7D64-4163-93B5-1CEEDAE81823}" type="presParOf" srcId="{DE9CE479-E4AE-4283-AEF1-10C1535B4324}" destId="{677A3090-5F01-43FD-9FA6-C0420AD80FD6}" srcOrd="2" destOrd="0" presId="urn:microsoft.com/office/officeart/2018/5/layout/IconCircleLabelList"/>
    <dgm:cxn modelId="{780188ED-7DCE-45BB-B6AF-91BE48969612}" type="presParOf" srcId="{DE9CE479-E4AE-4283-AEF1-10C1535B4324}" destId="{127117FB-F8A7-4A20-A8A7-EC686DDC76D0}" srcOrd="3" destOrd="0" presId="urn:microsoft.com/office/officeart/2018/5/layout/IconCircleLabelList"/>
    <dgm:cxn modelId="{155719F8-A89B-4E96-BC49-C48BC717F480}" type="presParOf" srcId="{50B3CE7C-E10B-4E23-BD93-03664997C932}" destId="{FD1EED9C-83D3-41AD-A09B-D3B36354168F}" srcOrd="1" destOrd="0" presId="urn:microsoft.com/office/officeart/2018/5/layout/IconCircleLabelList"/>
    <dgm:cxn modelId="{2772E199-56B0-4310-A55E-67D00CA3E59E}" type="presParOf" srcId="{50B3CE7C-E10B-4E23-BD93-03664997C932}" destId="{C998AB0A-577D-44AA-A068-F634DDE7BD47}" srcOrd="2" destOrd="0" presId="urn:microsoft.com/office/officeart/2018/5/layout/IconCircleLabelList"/>
    <dgm:cxn modelId="{4E351D18-D97F-4B92-A608-2E9600B91C28}" type="presParOf" srcId="{C998AB0A-577D-44AA-A068-F634DDE7BD47}" destId="{BCD8CDD9-0C56-4401-ADB1-8B48DAB2C96F}" srcOrd="0" destOrd="0" presId="urn:microsoft.com/office/officeart/2018/5/layout/IconCircleLabelList"/>
    <dgm:cxn modelId="{B3DC724C-4569-4E9D-BD5A-49E4CD991FD0}" type="presParOf" srcId="{C998AB0A-577D-44AA-A068-F634DDE7BD47}" destId="{DB4CA7C4-FCA1-4127-B20A-2A5C031A3CF4}" srcOrd="1" destOrd="0" presId="urn:microsoft.com/office/officeart/2018/5/layout/IconCircleLabelList"/>
    <dgm:cxn modelId="{AD1AB552-CCE0-4911-BB9E-5D4A60B21F4F}" type="presParOf" srcId="{C998AB0A-577D-44AA-A068-F634DDE7BD47}" destId="{9B0C8FBF-0BDD-48A5-967E-F3FE71659F6A}" srcOrd="2" destOrd="0" presId="urn:microsoft.com/office/officeart/2018/5/layout/IconCircleLabelList"/>
    <dgm:cxn modelId="{8558F796-2D01-40FE-A21A-7530EEBC3BC3}" type="presParOf" srcId="{C998AB0A-577D-44AA-A068-F634DDE7BD47}" destId="{7E6FE37A-5DB0-4899-9FCB-0CE39BC185F8}" srcOrd="3" destOrd="0" presId="urn:microsoft.com/office/officeart/2018/5/layout/IconCircleLabelList"/>
    <dgm:cxn modelId="{1532E2BE-82E9-40A4-A6F7-40B60FC879AE}" type="presParOf" srcId="{50B3CE7C-E10B-4E23-BD93-03664997C932}" destId="{5A266296-0042-402F-92EF-D59AB148E92E}" srcOrd="3" destOrd="0" presId="urn:microsoft.com/office/officeart/2018/5/layout/IconCircleLabelList"/>
    <dgm:cxn modelId="{3A7F4DB9-1469-4F58-B633-24B7EEE084D1}" type="presParOf" srcId="{50B3CE7C-E10B-4E23-BD93-03664997C932}" destId="{ECFA770B-DE2C-4683-A038-58D0FE44BC27}" srcOrd="4" destOrd="0" presId="urn:microsoft.com/office/officeart/2018/5/layout/IconCircleLabelList"/>
    <dgm:cxn modelId="{91311827-CDAC-4BA8-B4A3-117AFD1CEE2D}" type="presParOf" srcId="{ECFA770B-DE2C-4683-A038-58D0FE44BC27}" destId="{FF93E135-77D6-48A0-8871-9BC93D705D06}" srcOrd="0" destOrd="0" presId="urn:microsoft.com/office/officeart/2018/5/layout/IconCircleLabelList"/>
    <dgm:cxn modelId="{83B7CA40-11B7-4507-8422-A40F02D469B2}" type="presParOf" srcId="{ECFA770B-DE2C-4683-A038-58D0FE44BC27}" destId="{39509775-983E-4110-B989-EE2CD6514BE0}" srcOrd="1" destOrd="0" presId="urn:microsoft.com/office/officeart/2018/5/layout/IconCircleLabelList"/>
    <dgm:cxn modelId="{A44BB251-01EB-4DEF-A28C-6D495183E4DC}" type="presParOf" srcId="{ECFA770B-DE2C-4683-A038-58D0FE44BC27}" destId="{493B43B2-705C-4AE5-8A77-D8DEEDA1B5CF}" srcOrd="2" destOrd="0" presId="urn:microsoft.com/office/officeart/2018/5/layout/IconCircleLabelList"/>
    <dgm:cxn modelId="{1EFA52DF-3C80-4DAA-BED6-AFE2F81796B2}" type="presParOf" srcId="{ECFA770B-DE2C-4683-A038-58D0FE44BC27}" destId="{1AEDC777-00B3-41D7-9AE1-23D741E941C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9FCF02-CAD2-4D6F-9542-AD86711168CA}">
      <dsp:nvSpPr>
        <dsp:cNvPr id="0" name=""/>
        <dsp:cNvSpPr/>
      </dsp:nvSpPr>
      <dsp:spPr>
        <a:xfrm>
          <a:off x="616949" y="310305"/>
          <a:ext cx="1818562" cy="181856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175B98-93F4-4D7C-BB95-1514AB879CD5}">
      <dsp:nvSpPr>
        <dsp:cNvPr id="0" name=""/>
        <dsp:cNvSpPr/>
      </dsp:nvSpPr>
      <dsp:spPr>
        <a:xfrm>
          <a:off x="1004512" y="697868"/>
          <a:ext cx="1043437" cy="1043437"/>
        </a:xfrm>
        <a:prstGeom prst="rect">
          <a:avLst/>
        </a:prstGeom>
        <a:blipFill>
          <a:blip xmlns:r="http://schemas.openxmlformats.org/officeDocument/2006/relationships" r:embed="rId1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7117FB-F8A7-4A20-A8A7-EC686DDC76D0}">
      <dsp:nvSpPr>
        <dsp:cNvPr id="0" name=""/>
        <dsp:cNvSpPr/>
      </dsp:nvSpPr>
      <dsp:spPr>
        <a:xfrm>
          <a:off x="35606" y="269530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8445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it" sz="1900" kern="1200"/>
            <a:t>Analisi di regressione di un semplice dataset </a:t>
          </a:r>
        </a:p>
      </dsp:txBody>
      <dsp:txXfrm>
        <a:off x="35606" y="2695306"/>
        <a:ext cx="2981250" cy="720000"/>
      </dsp:txXfrm>
    </dsp:sp>
    <dsp:sp modelId="{BCD8CDD9-0C56-4401-ADB1-8B48DAB2C96F}">
      <dsp:nvSpPr>
        <dsp:cNvPr id="0" name=""/>
        <dsp:cNvSpPr/>
      </dsp:nvSpPr>
      <dsp:spPr>
        <a:xfrm>
          <a:off x="4119918" y="310305"/>
          <a:ext cx="1818562" cy="181856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4CA7C4-FCA1-4127-B20A-2A5C031A3CF4}">
      <dsp:nvSpPr>
        <dsp:cNvPr id="0" name=""/>
        <dsp:cNvSpPr/>
      </dsp:nvSpPr>
      <dsp:spPr>
        <a:xfrm>
          <a:off x="4507481" y="697868"/>
          <a:ext cx="1043437" cy="10434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6FE37A-5DB0-4899-9FCB-0CE39BC185F8}">
      <dsp:nvSpPr>
        <dsp:cNvPr id="0" name=""/>
        <dsp:cNvSpPr/>
      </dsp:nvSpPr>
      <dsp:spPr>
        <a:xfrm>
          <a:off x="3538574" y="269530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8445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it" sz="1900" kern="1200" dirty="0"/>
            <a:t>Applicazione delle conoscenze acquisite</a:t>
          </a:r>
        </a:p>
      </dsp:txBody>
      <dsp:txXfrm>
        <a:off x="3538574" y="2695306"/>
        <a:ext cx="2981250" cy="720000"/>
      </dsp:txXfrm>
    </dsp:sp>
    <dsp:sp modelId="{FF93E135-77D6-48A0-8871-9BC93D705D06}">
      <dsp:nvSpPr>
        <dsp:cNvPr id="0" name=""/>
        <dsp:cNvSpPr/>
      </dsp:nvSpPr>
      <dsp:spPr>
        <a:xfrm>
          <a:off x="7622887" y="310305"/>
          <a:ext cx="1818562" cy="181856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509775-983E-4110-B989-EE2CD6514BE0}">
      <dsp:nvSpPr>
        <dsp:cNvPr id="0" name=""/>
        <dsp:cNvSpPr/>
      </dsp:nvSpPr>
      <dsp:spPr>
        <a:xfrm>
          <a:off x="8010450" y="697868"/>
          <a:ext cx="1043437" cy="10434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EDC777-00B3-41D7-9AE1-23D741E941C3}">
      <dsp:nvSpPr>
        <dsp:cNvPr id="0" name=""/>
        <dsp:cNvSpPr/>
      </dsp:nvSpPr>
      <dsp:spPr>
        <a:xfrm>
          <a:off x="7041543" y="269530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8445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it" sz="1900" kern="1200"/>
            <a:t>presentazione dei risultati </a:t>
          </a:r>
        </a:p>
      </dsp:txBody>
      <dsp:txXfrm>
        <a:off x="7041543" y="2695306"/>
        <a:ext cx="29812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27A3769-973A-471F-AE95-803ACD9DB45A}" type="datetime1">
              <a:rPr lang="it-IT" smtClean="0"/>
              <a:t>03/02/2022</a:t>
            </a:fld>
            <a:endParaRPr lang="en-US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7ACF5E7-ACB0-497B-A8C6-F2E617B4631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3396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8B562AB-E890-432E-8086-3C35B5B6BC74}" type="datetime1">
              <a:rPr lang="it-IT" smtClean="0"/>
              <a:t>03/02/2022</a:t>
            </a:fld>
            <a:endParaRPr lang="en-US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"/>
              <a:t>Fare clic per modificare gli stili del testo dello schema</a:t>
            </a:r>
            <a:endParaRPr lang="en-US"/>
          </a:p>
          <a:p>
            <a:pPr lvl="1" rtl="0"/>
            <a:r>
              <a:rPr lang="it"/>
              <a:t>Secondo livello</a:t>
            </a:r>
          </a:p>
          <a:p>
            <a:pPr lvl="2" rtl="0"/>
            <a:r>
              <a:rPr lang="it"/>
              <a:t>Terzo livello</a:t>
            </a:r>
          </a:p>
          <a:p>
            <a:pPr lvl="3" rtl="0"/>
            <a:r>
              <a:rPr lang="it"/>
              <a:t>Quarto livello</a:t>
            </a:r>
          </a:p>
          <a:p>
            <a:pPr lvl="4" rtl="0"/>
            <a:r>
              <a:rPr lang="it"/>
              <a:t>Quinto livello</a:t>
            </a:r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7A705E3-E620-489D-9973-6221209A4B3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58183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10" name="Rettangolo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ttangolo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ttangolo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uppo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Connettore diritto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ttore diritto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ttore diritto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rtlCol="0" anchor="ctr">
            <a:noAutofit/>
          </a:bodyPr>
          <a:lstStyle>
            <a:lvl1pPr algn="ctr">
              <a:lnSpc>
                <a:spcPct val="83000"/>
              </a:lnSpc>
              <a:defRPr lang="en-US" sz="5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20" name="Segnaposto data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 rtlCol="0"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fld id="{46B2AB89-642D-461B-88E3-BE7E49276E6D}" type="datetime1">
              <a:rPr lang="it-IT" smtClean="0"/>
              <a:t>03/02/2022</a:t>
            </a:fld>
            <a:endParaRPr lang="en-US" dirty="0"/>
          </a:p>
        </p:txBody>
      </p:sp>
      <p:sp>
        <p:nvSpPr>
          <p:cNvPr id="21" name="Segnaposto piè di pagina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22" name="Segnaposto numero diapositiva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B6DF1C0-0F0C-4064-ABD6-C9C1782C86AE}" type="datetime1">
              <a:rPr lang="it-IT" smtClean="0"/>
              <a:t>03/02/2022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 rtlCol="0"/>
          <a:lstStyle/>
          <a:p>
            <a:pPr rt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 rtlCol="0"/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D3A0FBA-A5A6-4E7F-AECA-E819E1A4206B}" type="datetime1">
              <a:rPr lang="it-IT" smtClean="0"/>
              <a:t>03/02/2022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5E0D28E-6F2F-4715-A424-3B01AC64AD4B}" type="datetime1">
              <a:rPr lang="it-IT" smtClean="0"/>
              <a:t>03/02/2022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23" name="Rettangolo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ttangolo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ttangolo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rtlCol="0" anchor="ctr">
            <a:normAutofit/>
          </a:bodyPr>
          <a:lstStyle>
            <a:lvl1pPr algn="ctr">
              <a:lnSpc>
                <a:spcPct val="83000"/>
              </a:lnSpc>
              <a:defRPr lang="en-US" sz="5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en-US" dirty="0"/>
          </a:p>
        </p:txBody>
      </p:sp>
      <p:grpSp>
        <p:nvGrpSpPr>
          <p:cNvPr id="16" name="Gruppo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Connettore diritto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ttore diritto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ttore diritto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rtlCol="0"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 rtlCol="0"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rtl="0"/>
            <a:fld id="{F953424F-4FD0-4DEA-A244-2F5A83926123}" type="datetime1">
              <a:rPr lang="it-IT" smtClean="0"/>
              <a:t>03/02/2022</a:t>
            </a:fld>
            <a:endParaRPr lang="en-US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D487A35-6EB2-4106-87BE-5998F37E93E7}" type="datetime1">
              <a:rPr lang="it-IT" smtClean="0"/>
              <a:t>03/02/2022</a:t>
            </a:fld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D0A2449-0E6F-4EC8-9AF5-127FFF9E4F17}" type="datetime1">
              <a:rPr lang="it-IT" smtClean="0"/>
              <a:t>03/02/2022</a:t>
            </a:fld>
            <a:endParaRPr lang="en-US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3ECC08F-3232-4266-A826-505EFF618F02}" type="datetime1">
              <a:rPr lang="it-IT" smtClean="0"/>
              <a:t>03/02/2022</a:t>
            </a:fld>
            <a:endParaRPr lang="en-US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CC19903-FCE7-40DD-9ABE-472E27EE3DF9}" type="datetime1">
              <a:rPr lang="it-IT" smtClean="0"/>
              <a:t>03/02/2022</a:t>
            </a:fld>
            <a:endParaRPr lang="en-US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tangolo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rtlCol="0"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 rtlCol="0"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8" name="Segnaposto data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24F848B3-DD0C-4C86-9703-1DC7B521FCF8}" type="datetime1">
              <a:rPr lang="it-IT" smtClean="0"/>
              <a:t>03/02/2022</a:t>
            </a:fld>
            <a:endParaRPr lang="en-US"/>
          </a:p>
        </p:txBody>
      </p:sp>
      <p:sp>
        <p:nvSpPr>
          <p:cNvPr id="9" name="Segnaposto piè di pagina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endParaRPr lang="en-US"/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tangolo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egnaposto immagine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 rtlCol="0"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rtl="0"/>
            <a:fld id="{711CFEF3-F103-4E31-9572-24F0BC84FDFF}" type="datetime1">
              <a:rPr lang="it-IT" smtClean="0"/>
              <a:t>03/02/2022</a:t>
            </a:fld>
            <a:endParaRPr lang="en-US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 rtlCol="0"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 rtl="0"/>
            <a:endParaRPr lang="en-US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 rtlCol="0"/>
          <a:lstStyle/>
          <a:p>
            <a:pPr rtl="0"/>
            <a:fld id="{34B7E4EF-A1BD-40F4-AB7B-04F084DD991D}" type="slidenum">
              <a:rPr lang="en-US" smtClean="0"/>
              <a:t>‹N›</a:t>
            </a:fld>
            <a:endParaRPr lang="en-US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2800" b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ttangolo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7" name="Rettangolo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ttangolo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it"/>
              <a:t>Fare clic per modificare lo stile del titolo dello schema</a:t>
            </a:r>
            <a:endParaRPr lang="en-US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it"/>
              <a:t>Fare clic per modificare gli stili del testo dello schema</a:t>
            </a:r>
          </a:p>
          <a:p>
            <a:pPr lvl="1" rtl="0"/>
            <a:r>
              <a:rPr lang="it"/>
              <a:t>Secondo livello</a:t>
            </a:r>
          </a:p>
          <a:p>
            <a:pPr lvl="2" rtl="0"/>
            <a:r>
              <a:rPr lang="it"/>
              <a:t>Terzo livello</a:t>
            </a:r>
          </a:p>
          <a:p>
            <a:pPr lvl="3" rtl="0"/>
            <a:r>
              <a:rPr lang="it"/>
              <a:t>Quarto livello</a:t>
            </a:r>
          </a:p>
          <a:p>
            <a:pPr lvl="4" rtl="0"/>
            <a:r>
              <a:rPr lang="it"/>
              <a:t>Quinto livello</a:t>
            </a:r>
            <a:endParaRPr lang="en-US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8A8228F9-9C50-4094-9999-09A1682E91E0}" type="datetime1">
              <a:rPr lang="it-IT" smtClean="0"/>
              <a:t>03/02/2022</a:t>
            </a:fld>
            <a:endParaRPr lang="en-US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0.png"/><Relationship Id="rId2" Type="http://schemas.openxmlformats.org/officeDocument/2006/relationships/image" Target="../media/image38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sv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sv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sv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sv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sv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svg"/><Relationship Id="rId3" Type="http://schemas.openxmlformats.org/officeDocument/2006/relationships/image" Target="../media/image13.svg"/><Relationship Id="rId7" Type="http://schemas.openxmlformats.org/officeDocument/2006/relationships/image" Target="../media/image17.svg"/><Relationship Id="rId12" Type="http://schemas.openxmlformats.org/officeDocument/2006/relationships/image" Target="../media/image2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svg"/><Relationship Id="rId5" Type="http://schemas.openxmlformats.org/officeDocument/2006/relationships/image" Target="../media/image15.sv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sv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9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70.wmf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 descr="Primo piano di un logo&#10;&#10;Descrizione generata automaticament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82" name="Rettangolo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ttangolo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 rtlCol="0">
            <a:normAutofit fontScale="90000"/>
          </a:bodyPr>
          <a:lstStyle/>
          <a:p>
            <a:pPr rtl="0"/>
            <a:r>
              <a:rPr lang="it" sz="4400" dirty="0">
                <a:solidFill>
                  <a:schemeClr val="tx1"/>
                </a:solidFill>
              </a:rPr>
              <a:t>ANALISI DI REGRESIONE DI UN DATASET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73195" y="3986365"/>
            <a:ext cx="4775075" cy="559656"/>
          </a:xfrm>
        </p:spPr>
        <p:txBody>
          <a:bodyPr rtlCol="0">
            <a:normAutofit/>
          </a:bodyPr>
          <a:lstStyle/>
          <a:p>
            <a:pPr rtl="0">
              <a:spcAft>
                <a:spcPts val="600"/>
              </a:spcAft>
            </a:pPr>
            <a:r>
              <a:rPr lang="it" dirty="0">
                <a:solidFill>
                  <a:schemeClr val="tx1"/>
                </a:solidFill>
              </a:rPr>
              <a:t>Tramite l’impiego del software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9ED745FE-AB82-464D-AE18-68697E9C9A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55358" y="4044726"/>
            <a:ext cx="259936" cy="259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>
            <a:extLst>
              <a:ext uri="{FF2B5EF4-FFF2-40B4-BE49-F238E27FC236}">
                <a16:creationId xmlns:a16="http://schemas.microsoft.com/office/drawing/2014/main" id="{395B170D-E161-45F7-8EED-2C7144F5C5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752" y="237744"/>
            <a:ext cx="6771895" cy="6382512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itle 3">
            <a:extLst>
              <a:ext uri="{FF2B5EF4-FFF2-40B4-BE49-F238E27FC236}">
                <a16:creationId xmlns:a16="http://schemas.microsoft.com/office/drawing/2014/main" id="{D7B4FA0C-B83A-4D22-A12C-85C8BA4FA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7250" y="603503"/>
            <a:ext cx="3144774" cy="1663835"/>
          </a:xfrm>
        </p:spPr>
        <p:txBody>
          <a:bodyPr/>
          <a:lstStyle/>
          <a:p>
            <a:r>
              <a:rPr lang="it-IT" sz="2600" dirty="0"/>
              <a:t>Rappresentazione tramite istogrammi</a:t>
            </a:r>
            <a:endParaRPr lang="en-US" sz="2600" dirty="0"/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682E5D62-8DFD-4492-8FDE-AB640880CA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/>
          <a:lstStyle/>
          <a:p>
            <a:r>
              <a:rPr lang="en-US" dirty="0" err="1"/>
              <a:t>Istogramma</a:t>
            </a:r>
            <a:r>
              <a:rPr lang="en-US" dirty="0"/>
              <a:t> </a:t>
            </a:r>
            <a:r>
              <a:rPr lang="en-US" dirty="0" err="1"/>
              <a:t>relativo</a:t>
            </a:r>
            <a:r>
              <a:rPr lang="en-US" dirty="0"/>
              <a:t> </a:t>
            </a:r>
            <a:r>
              <a:rPr lang="en-US" dirty="0" err="1"/>
              <a:t>alla</a:t>
            </a:r>
            <a:r>
              <a:rPr lang="en-US" dirty="0"/>
              <a:t> </a:t>
            </a:r>
            <a:r>
              <a:rPr lang="en-US" b="1" dirty="0" err="1">
                <a:solidFill>
                  <a:srgbClr val="FF0000"/>
                </a:solidFill>
              </a:rPr>
              <a:t>velocità</a:t>
            </a:r>
            <a:r>
              <a:rPr lang="en-US" b="1" dirty="0">
                <a:solidFill>
                  <a:srgbClr val="FF0000"/>
                </a:solidFill>
              </a:rPr>
              <a:t> di </a:t>
            </a:r>
            <a:r>
              <a:rPr lang="en-US" b="1" i="1" dirty="0">
                <a:solidFill>
                  <a:srgbClr val="FF0000"/>
                </a:solidFill>
              </a:rPr>
              <a:t>CPU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Non è </a:t>
            </a:r>
            <a:r>
              <a:rPr lang="en-US" dirty="0" err="1"/>
              <a:t>presente</a:t>
            </a:r>
            <a:r>
              <a:rPr lang="en-US" dirty="0"/>
              <a:t> un </a:t>
            </a:r>
            <a:r>
              <a:rPr lang="en-US" dirty="0" err="1"/>
              <a:t>andamento</a:t>
            </a:r>
            <a:r>
              <a:rPr lang="en-US" dirty="0"/>
              <a:t> </a:t>
            </a:r>
            <a:r>
              <a:rPr lang="en-US" dirty="0" err="1"/>
              <a:t>gaussiano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313331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8FC9D467-437F-4441-8962-ACB295123E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751" y="237744"/>
            <a:ext cx="6771896" cy="6382512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itle 3">
            <a:extLst>
              <a:ext uri="{FF2B5EF4-FFF2-40B4-BE49-F238E27FC236}">
                <a16:creationId xmlns:a16="http://schemas.microsoft.com/office/drawing/2014/main" id="{9F64B2FD-8100-400A-AE51-963E3D885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/>
          <a:lstStyle/>
          <a:p>
            <a:r>
              <a:rPr lang="it-IT" sz="2600" dirty="0"/>
              <a:t>Rappresentazione tramite istogrammi</a:t>
            </a:r>
            <a:endParaRPr lang="en-US" sz="2600" dirty="0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D26C999E-EC9C-4A51-AEA1-8283AF7300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/>
          <a:lstStyle/>
          <a:p>
            <a:r>
              <a:rPr lang="en-US" dirty="0" err="1"/>
              <a:t>Istogramma</a:t>
            </a:r>
            <a:r>
              <a:rPr lang="en-US" dirty="0"/>
              <a:t> </a:t>
            </a:r>
            <a:r>
              <a:rPr lang="en-US" dirty="0" err="1"/>
              <a:t>relativo</a:t>
            </a:r>
            <a:r>
              <a:rPr lang="en-US" dirty="0"/>
              <a:t> </a:t>
            </a:r>
            <a:r>
              <a:rPr lang="en-US" dirty="0" err="1"/>
              <a:t>alla</a:t>
            </a:r>
            <a:r>
              <a:rPr lang="en-US" dirty="0"/>
              <a:t> </a:t>
            </a:r>
            <a:r>
              <a:rPr lang="en-US" b="1" dirty="0" err="1">
                <a:solidFill>
                  <a:schemeClr val="accent4">
                    <a:lumMod val="75000"/>
                  </a:schemeClr>
                </a:solidFill>
              </a:rPr>
              <a:t>dimensione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 di </a:t>
            </a:r>
            <a:r>
              <a:rPr lang="en-US" b="1" i="1" dirty="0">
                <a:solidFill>
                  <a:schemeClr val="accent4">
                    <a:lumMod val="75000"/>
                  </a:schemeClr>
                </a:solidFill>
              </a:rPr>
              <a:t>HD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Non è </a:t>
            </a:r>
            <a:r>
              <a:rPr lang="en-US" dirty="0" err="1"/>
              <a:t>presente</a:t>
            </a:r>
            <a:r>
              <a:rPr lang="en-US" dirty="0"/>
              <a:t> un </a:t>
            </a:r>
            <a:r>
              <a:rPr lang="en-US" dirty="0" err="1"/>
              <a:t>andamento</a:t>
            </a:r>
            <a:r>
              <a:rPr lang="en-US" dirty="0"/>
              <a:t> </a:t>
            </a:r>
            <a:r>
              <a:rPr lang="en-US" dirty="0" err="1"/>
              <a:t>gaussiano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158749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D216C20A-6373-4991-9149-F0C1708F3D91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tretch/>
        </p:blipFill>
        <p:spPr>
          <a:xfrm>
            <a:off x="672693" y="237744"/>
            <a:ext cx="6808012" cy="6382512"/>
          </a:xfrm>
          <a:prstGeom prst="rect">
            <a:avLst/>
          </a:prstGeom>
          <a:noFill/>
        </p:spPr>
      </p:pic>
      <p:sp>
        <p:nvSpPr>
          <p:cNvPr id="10" name="Title 3">
            <a:extLst>
              <a:ext uri="{FF2B5EF4-FFF2-40B4-BE49-F238E27FC236}">
                <a16:creationId xmlns:a16="http://schemas.microsoft.com/office/drawing/2014/main" id="{C9F777FC-08A4-4A07-A452-CE4F31C2A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/>
          <a:lstStyle/>
          <a:p>
            <a:r>
              <a:rPr lang="it-IT" sz="2600" dirty="0"/>
              <a:t>Rappresentazione tramite istogrammi</a:t>
            </a:r>
            <a:endParaRPr lang="en-US" sz="2600" dirty="0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E0496153-0D19-444D-BE91-85D20B269E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/>
          <a:lstStyle/>
          <a:p>
            <a:r>
              <a:rPr lang="en-US" dirty="0" err="1"/>
              <a:t>Istogramma</a:t>
            </a:r>
            <a:r>
              <a:rPr lang="en-US" dirty="0"/>
              <a:t> </a:t>
            </a:r>
            <a:r>
              <a:rPr lang="en-US" dirty="0" err="1"/>
              <a:t>relativo</a:t>
            </a:r>
            <a:r>
              <a:rPr lang="en-US" dirty="0"/>
              <a:t> al </a:t>
            </a:r>
            <a:r>
              <a:rPr lang="en-US" b="1" dirty="0" err="1">
                <a:solidFill>
                  <a:srgbClr val="7030A0"/>
                </a:solidFill>
              </a:rPr>
              <a:t>numero</a:t>
            </a:r>
            <a:r>
              <a:rPr lang="en-US" b="1" dirty="0">
                <a:solidFill>
                  <a:srgbClr val="7030A0"/>
                </a:solidFill>
              </a:rPr>
              <a:t> di </a:t>
            </a:r>
            <a:r>
              <a:rPr lang="en-US" b="1" dirty="0" err="1">
                <a:solidFill>
                  <a:srgbClr val="7030A0"/>
                </a:solidFill>
              </a:rPr>
              <a:t>processi</a:t>
            </a:r>
            <a:r>
              <a:rPr lang="en-US" b="1" dirty="0">
                <a:solidFill>
                  <a:srgbClr val="7030A0"/>
                </a:solidFill>
              </a:rPr>
              <a:t> di </a:t>
            </a:r>
            <a:r>
              <a:rPr lang="en-US" b="1" i="1" dirty="0">
                <a:solidFill>
                  <a:srgbClr val="7030A0"/>
                </a:solidFill>
              </a:rPr>
              <a:t>SW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Non è </a:t>
            </a:r>
            <a:r>
              <a:rPr lang="en-US" dirty="0" err="1"/>
              <a:t>presente</a:t>
            </a:r>
            <a:r>
              <a:rPr lang="en-US" dirty="0"/>
              <a:t> un </a:t>
            </a:r>
            <a:r>
              <a:rPr lang="en-US" dirty="0" err="1"/>
              <a:t>andamento</a:t>
            </a:r>
            <a:r>
              <a:rPr lang="en-US" dirty="0"/>
              <a:t> </a:t>
            </a:r>
            <a:r>
              <a:rPr lang="en-US" dirty="0" err="1"/>
              <a:t>gaussiano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176233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39DC5B02-8C13-4A7E-A388-96CAAC9941D0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tretch/>
        </p:blipFill>
        <p:spPr>
          <a:xfrm>
            <a:off x="681746" y="237744"/>
            <a:ext cx="6789906" cy="6382512"/>
          </a:xfrm>
          <a:prstGeom prst="rect">
            <a:avLst/>
          </a:prstGeom>
          <a:noFill/>
        </p:spPr>
      </p:pic>
      <p:sp>
        <p:nvSpPr>
          <p:cNvPr id="10" name="Title 3">
            <a:extLst>
              <a:ext uri="{FF2B5EF4-FFF2-40B4-BE49-F238E27FC236}">
                <a16:creationId xmlns:a16="http://schemas.microsoft.com/office/drawing/2014/main" id="{B71CF705-3064-4BB1-B2FB-737230D9B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/>
          <a:lstStyle/>
          <a:p>
            <a:r>
              <a:rPr lang="it-IT" sz="2600" dirty="0"/>
              <a:t>Rappresentazione tramite istogrammi</a:t>
            </a:r>
            <a:endParaRPr lang="en-US" sz="2600" dirty="0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766AEEC3-681D-4227-951E-7D0C4A87F4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/>
          <a:lstStyle/>
          <a:p>
            <a:r>
              <a:rPr lang="en-US" dirty="0" err="1"/>
              <a:t>Istogramma</a:t>
            </a:r>
            <a:r>
              <a:rPr lang="en-US" dirty="0"/>
              <a:t> </a:t>
            </a:r>
            <a:r>
              <a:rPr lang="en-US" dirty="0" err="1"/>
              <a:t>relativo</a:t>
            </a:r>
            <a:r>
              <a:rPr lang="en-US" dirty="0"/>
              <a:t> </a:t>
            </a:r>
            <a:r>
              <a:rPr lang="en-US" dirty="0" err="1"/>
              <a:t>all’</a:t>
            </a:r>
            <a:r>
              <a:rPr lang="en-US" b="1" dirty="0" err="1">
                <a:solidFill>
                  <a:srgbClr val="00B050"/>
                </a:solidFill>
              </a:rPr>
              <a:t>aging</a:t>
            </a:r>
            <a:r>
              <a:rPr lang="en-US" b="1" dirty="0">
                <a:solidFill>
                  <a:srgbClr val="00B050"/>
                </a:solidFill>
              </a:rPr>
              <a:t> di </a:t>
            </a:r>
            <a:r>
              <a:rPr lang="en-US" b="1" i="1" dirty="0">
                <a:solidFill>
                  <a:srgbClr val="00B050"/>
                </a:solidFill>
              </a:rPr>
              <a:t>SW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Non è </a:t>
            </a:r>
            <a:r>
              <a:rPr lang="en-US" dirty="0" err="1"/>
              <a:t>presente</a:t>
            </a:r>
            <a:r>
              <a:rPr lang="en-US" dirty="0"/>
              <a:t> un </a:t>
            </a:r>
            <a:r>
              <a:rPr lang="en-US" dirty="0" err="1"/>
              <a:t>andamento</a:t>
            </a:r>
            <a:r>
              <a:rPr lang="en-US" dirty="0"/>
              <a:t> </a:t>
            </a:r>
            <a:r>
              <a:rPr lang="en-US" dirty="0" err="1"/>
              <a:t>gaussiano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862517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35010A71-F1F9-42E4-A541-2D53F112C3B3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tretch/>
        </p:blipFill>
        <p:spPr>
          <a:xfrm>
            <a:off x="635992" y="237744"/>
            <a:ext cx="6881415" cy="6382512"/>
          </a:xfrm>
          <a:prstGeom prst="rect">
            <a:avLst/>
          </a:prstGeom>
          <a:noFill/>
        </p:spPr>
      </p:pic>
      <p:sp>
        <p:nvSpPr>
          <p:cNvPr id="10" name="Title 3">
            <a:extLst>
              <a:ext uri="{FF2B5EF4-FFF2-40B4-BE49-F238E27FC236}">
                <a16:creationId xmlns:a16="http://schemas.microsoft.com/office/drawing/2014/main" id="{179526E2-04C2-489D-8CE4-02ECF59E5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/>
          <a:lstStyle/>
          <a:p>
            <a:r>
              <a:rPr lang="it-IT" sz="2600" dirty="0"/>
              <a:t>Rappresentazione tramite istogrammi</a:t>
            </a:r>
            <a:endParaRPr lang="en-US" sz="2600" dirty="0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328E68DC-E3A2-4997-B9F8-474C5A8FFB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/>
          <a:lstStyle/>
          <a:p>
            <a:r>
              <a:rPr lang="en-US" dirty="0" err="1"/>
              <a:t>Istogramma</a:t>
            </a:r>
            <a:r>
              <a:rPr lang="en-US" dirty="0"/>
              <a:t> </a:t>
            </a:r>
            <a:r>
              <a:rPr lang="en-US" dirty="0" err="1"/>
              <a:t>relativo</a:t>
            </a:r>
            <a:r>
              <a:rPr lang="en-US" dirty="0"/>
              <a:t> alle </a:t>
            </a:r>
            <a:r>
              <a:rPr lang="en-US" b="1" dirty="0" err="1">
                <a:solidFill>
                  <a:srgbClr val="FFC000"/>
                </a:solidFill>
              </a:rPr>
              <a:t>prestazioni</a:t>
            </a:r>
            <a:r>
              <a:rPr lang="en-US" b="1" dirty="0">
                <a:solidFill>
                  <a:srgbClr val="FFC000"/>
                </a:solidFill>
              </a:rPr>
              <a:t> </a:t>
            </a:r>
            <a:r>
              <a:rPr lang="en-US" b="1" dirty="0" err="1">
                <a:solidFill>
                  <a:srgbClr val="FFC000"/>
                </a:solidFill>
              </a:rPr>
              <a:t>della</a:t>
            </a:r>
            <a:r>
              <a:rPr lang="en-US" b="1" dirty="0">
                <a:solidFill>
                  <a:srgbClr val="FFC000"/>
                </a:solidFill>
              </a:rPr>
              <a:t> </a:t>
            </a:r>
            <a:r>
              <a:rPr lang="en-US" b="1" dirty="0" err="1">
                <a:solidFill>
                  <a:srgbClr val="FFC000"/>
                </a:solidFill>
              </a:rPr>
              <a:t>scheda</a:t>
            </a:r>
            <a:r>
              <a:rPr lang="en-US" b="1" dirty="0">
                <a:solidFill>
                  <a:srgbClr val="FFC000"/>
                </a:solidFill>
              </a:rPr>
              <a:t> audio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Non è </a:t>
            </a:r>
            <a:r>
              <a:rPr lang="en-US" dirty="0" err="1"/>
              <a:t>presente</a:t>
            </a:r>
            <a:r>
              <a:rPr lang="en-US" dirty="0"/>
              <a:t> un </a:t>
            </a:r>
            <a:r>
              <a:rPr lang="en-US" dirty="0" err="1"/>
              <a:t>andamento</a:t>
            </a:r>
            <a:r>
              <a:rPr lang="en-US" dirty="0"/>
              <a:t> </a:t>
            </a:r>
            <a:r>
              <a:rPr lang="en-US" dirty="0" err="1"/>
              <a:t>gaussiano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320842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30356677-9638-460A-AC93-058DE8725946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tretch/>
        </p:blipFill>
        <p:spPr>
          <a:xfrm>
            <a:off x="654441" y="237744"/>
            <a:ext cx="6844517" cy="6382512"/>
          </a:xfrm>
          <a:prstGeom prst="rect">
            <a:avLst/>
          </a:prstGeom>
          <a:noFill/>
        </p:spPr>
      </p:pic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0771CC5-BB02-48CC-B352-66FDD2A87A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 anchor="b">
            <a:normAutofit/>
          </a:bodyPr>
          <a:lstStyle/>
          <a:p>
            <a:pPr rtl="0">
              <a:spcAft>
                <a:spcPts val="600"/>
              </a:spcAft>
            </a:pPr>
            <a:endParaRPr lang="en-US" dirty="0"/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BD9C01D1-4DA5-47D7-A1CF-B7C397BB0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/>
          <a:lstStyle/>
          <a:p>
            <a:r>
              <a:rPr lang="it-IT" sz="2600" dirty="0"/>
              <a:t>Rappresentazione tramite istogrammi</a:t>
            </a:r>
            <a:endParaRPr lang="en-US" sz="2600" dirty="0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D3B2BB6B-A747-4FAF-A54C-3E3F4FEBD0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/>
          <a:lstStyle/>
          <a:p>
            <a:r>
              <a:rPr lang="en-US" dirty="0" err="1"/>
              <a:t>Istogramma</a:t>
            </a:r>
            <a:r>
              <a:rPr lang="en-US" dirty="0"/>
              <a:t> </a:t>
            </a:r>
            <a:r>
              <a:rPr lang="en-US" dirty="0" err="1"/>
              <a:t>relativo</a:t>
            </a:r>
            <a:r>
              <a:rPr lang="en-US" dirty="0"/>
              <a:t> alle </a:t>
            </a:r>
            <a:r>
              <a:rPr lang="en-US" b="1" dirty="0" err="1">
                <a:solidFill>
                  <a:srgbClr val="5CC6D6"/>
                </a:solidFill>
              </a:rPr>
              <a:t>prestazioni</a:t>
            </a:r>
            <a:r>
              <a:rPr lang="en-US" b="1" dirty="0">
                <a:solidFill>
                  <a:srgbClr val="5CC6D6"/>
                </a:solidFill>
              </a:rPr>
              <a:t> </a:t>
            </a:r>
            <a:r>
              <a:rPr lang="en-US" b="1" dirty="0" err="1">
                <a:solidFill>
                  <a:srgbClr val="5CC6D6"/>
                </a:solidFill>
              </a:rPr>
              <a:t>della</a:t>
            </a:r>
            <a:r>
              <a:rPr lang="en-US" b="1" dirty="0">
                <a:solidFill>
                  <a:srgbClr val="5CC6D6"/>
                </a:solidFill>
              </a:rPr>
              <a:t> </a:t>
            </a:r>
            <a:r>
              <a:rPr lang="en-US" b="1">
                <a:solidFill>
                  <a:srgbClr val="5CC6D6"/>
                </a:solidFill>
              </a:rPr>
              <a:t>memoria </a:t>
            </a:r>
            <a:r>
              <a:rPr lang="en-US" b="1" i="1" dirty="0">
                <a:solidFill>
                  <a:srgbClr val="5CC6D6"/>
                </a:solidFill>
              </a:rPr>
              <a:t>RAM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Non è </a:t>
            </a:r>
            <a:r>
              <a:rPr lang="en-US" dirty="0" err="1"/>
              <a:t>presente</a:t>
            </a:r>
            <a:r>
              <a:rPr lang="en-US" dirty="0"/>
              <a:t> un </a:t>
            </a:r>
            <a:r>
              <a:rPr lang="en-US" dirty="0" err="1"/>
              <a:t>andamento</a:t>
            </a:r>
            <a:r>
              <a:rPr lang="en-US" dirty="0"/>
              <a:t> </a:t>
            </a:r>
            <a:r>
              <a:rPr lang="en-US" dirty="0" err="1"/>
              <a:t>gaussiano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520262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8CC3355-5C21-4230-8364-19B659700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anchor="ctr">
            <a:normAutofit/>
          </a:bodyPr>
          <a:lstStyle/>
          <a:p>
            <a:pPr algn="ctr"/>
            <a:r>
              <a:rPr lang="it-IT" dirty="0"/>
              <a:t>Rappresentazione tramite </a:t>
            </a:r>
            <a:r>
              <a:rPr lang="it-IT" dirty="0" err="1"/>
              <a:t>boxplot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D2D897E-262D-4781-8E4B-75A768B0D4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7510" y="2103120"/>
            <a:ext cx="4663440" cy="3749040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it-IT" sz="1500" dirty="0"/>
              <a:t>Un’altra rappresentazione dei dati in forma grafica è possibile grazie ai </a:t>
            </a:r>
            <a:r>
              <a:rPr lang="it-IT" sz="1500" b="1" dirty="0" err="1"/>
              <a:t>boxplot</a:t>
            </a:r>
            <a:r>
              <a:rPr lang="it-IT" sz="1500" dirty="0"/>
              <a:t>, detti anche </a:t>
            </a:r>
            <a:r>
              <a:rPr lang="it-IT" sz="1500" i="1" dirty="0"/>
              <a:t>diagrammi a scatola e baffi</a:t>
            </a:r>
            <a:r>
              <a:rPr lang="it-IT" sz="1500" dirty="0"/>
              <a:t>. Essi permettono di evidenziare il primo, il secondo e il terzo quartile insieme ai valori estremanti.</a:t>
            </a:r>
          </a:p>
          <a:p>
            <a:pPr marL="0" indent="0">
              <a:lnSpc>
                <a:spcPct val="100000"/>
              </a:lnSpc>
              <a:buNone/>
            </a:pPr>
            <a:endParaRPr lang="it-IT" sz="1500" dirty="0"/>
          </a:p>
          <a:p>
            <a:pPr marL="0" indent="0">
              <a:lnSpc>
                <a:spcPct val="100000"/>
              </a:lnSpc>
              <a:buNone/>
            </a:pPr>
            <a:r>
              <a:rPr lang="it-IT" sz="1500" b="0" i="0" u="none" strike="noStrike" baseline="0" dirty="0"/>
              <a:t>La linea centrale della “scatola” rappresenta la </a:t>
            </a:r>
            <a:r>
              <a:rPr lang="it-IT" sz="1500" b="1" i="0" u="none" strike="noStrike" baseline="0" dirty="0"/>
              <a:t>mediana </a:t>
            </a:r>
            <a:r>
              <a:rPr lang="it-IT" sz="1500" b="0" i="0" u="none" strike="noStrike" baseline="0" dirty="0"/>
              <a:t>degli stessi dati. Se questi sono simmetrici, allora la mediana è al centro della scatola; altrimenti è posizionata più vicina alla parte inferiore o superiore in caso di asimmetria.</a:t>
            </a:r>
            <a:endParaRPr lang="it-IT" sz="1500" dirty="0"/>
          </a:p>
        </p:txBody>
      </p:sp>
      <p:pic>
        <p:nvPicPr>
          <p:cNvPr id="3074" name="Picture 2" descr="Box plot | Introduzione alla statistica | JMP">
            <a:extLst>
              <a:ext uri="{FF2B5EF4-FFF2-40B4-BE49-F238E27FC236}">
                <a16:creationId xmlns:a16="http://schemas.microsoft.com/office/drawing/2014/main" id="{0B9BE405-0914-4BB2-B934-91E9B7884B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0240" y="2103120"/>
            <a:ext cx="5936223" cy="2944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56986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AB880068-59D6-47F3-9F3B-B24C7E3D8907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tretch/>
        </p:blipFill>
        <p:spPr>
          <a:xfrm>
            <a:off x="228599" y="1200890"/>
            <a:ext cx="7696201" cy="4456220"/>
          </a:xfrm>
          <a:prstGeom prst="rect">
            <a:avLst/>
          </a:prstGeom>
          <a:noFill/>
        </p:spPr>
      </p:pic>
      <p:sp>
        <p:nvSpPr>
          <p:cNvPr id="10" name="Title 3">
            <a:extLst>
              <a:ext uri="{FF2B5EF4-FFF2-40B4-BE49-F238E27FC236}">
                <a16:creationId xmlns:a16="http://schemas.microsoft.com/office/drawing/2014/main" id="{F327308E-C170-4DBA-ABCD-89178952E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7592" y="2595310"/>
            <a:ext cx="3545632" cy="1667380"/>
          </a:xfrm>
        </p:spPr>
        <p:txBody>
          <a:bodyPr/>
          <a:lstStyle/>
          <a:p>
            <a:pPr algn="ctr"/>
            <a:r>
              <a:rPr lang="en-US" sz="2600" dirty="0"/>
              <a:t>Boxplot </a:t>
            </a:r>
            <a:r>
              <a:rPr lang="en-US" sz="2600" dirty="0" err="1"/>
              <a:t>della</a:t>
            </a:r>
            <a:r>
              <a:rPr lang="en-US" sz="2600" dirty="0"/>
              <a:t> </a:t>
            </a:r>
            <a:r>
              <a:rPr lang="en-US" sz="2600" dirty="0" err="1"/>
              <a:t>variabile</a:t>
            </a:r>
            <a:r>
              <a:rPr lang="en-US" sz="2600" dirty="0"/>
              <a:t> </a:t>
            </a:r>
            <a:r>
              <a:rPr lang="en-US" sz="2600" dirty="0" err="1"/>
              <a:t>dipendente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41739165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5ACF0954-D774-48C7-8382-21958AD5FF24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tretch/>
        </p:blipFill>
        <p:spPr>
          <a:xfrm>
            <a:off x="228599" y="427482"/>
            <a:ext cx="7696201" cy="6003036"/>
          </a:xfrm>
          <a:prstGeom prst="rect">
            <a:avLst/>
          </a:prstGeom>
          <a:noFill/>
        </p:spPr>
      </p:pic>
      <p:sp>
        <p:nvSpPr>
          <p:cNvPr id="10" name="Title 3">
            <a:extLst>
              <a:ext uri="{FF2B5EF4-FFF2-40B4-BE49-F238E27FC236}">
                <a16:creationId xmlns:a16="http://schemas.microsoft.com/office/drawing/2014/main" id="{A3E007CD-7066-468B-92E9-F7F724AD8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6922" y="2599974"/>
            <a:ext cx="3545633" cy="1658051"/>
          </a:xfrm>
        </p:spPr>
        <p:txBody>
          <a:bodyPr/>
          <a:lstStyle/>
          <a:p>
            <a:pPr algn="ctr"/>
            <a:r>
              <a:rPr lang="en-US" sz="2600" dirty="0"/>
              <a:t>Boxplot </a:t>
            </a:r>
            <a:r>
              <a:rPr lang="en-US" sz="2600" dirty="0" err="1"/>
              <a:t>delle</a:t>
            </a:r>
            <a:r>
              <a:rPr lang="en-US" sz="2600" dirty="0"/>
              <a:t> </a:t>
            </a:r>
            <a:r>
              <a:rPr lang="en-US" sz="2600" dirty="0" err="1"/>
              <a:t>variabili</a:t>
            </a:r>
            <a:r>
              <a:rPr lang="en-US" sz="2600" dirty="0"/>
              <a:t> </a:t>
            </a:r>
            <a:r>
              <a:rPr lang="en-US" sz="2600" dirty="0" err="1"/>
              <a:t>indipendenti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7131971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80B5E92-EDD9-4415-A0E4-9C89D2E41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Regressione polinomiale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ella 8">
                <a:extLst>
                  <a:ext uri="{FF2B5EF4-FFF2-40B4-BE49-F238E27FC236}">
                    <a16:creationId xmlns:a16="http://schemas.microsoft.com/office/drawing/2014/main" id="{F7E7085D-6BE4-4858-A35D-D85E41DC169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16012588"/>
                  </p:ext>
                </p:extLst>
              </p:nvPr>
            </p:nvGraphicFramePr>
            <p:xfrm>
              <a:off x="513185" y="1845608"/>
              <a:ext cx="11159413" cy="1854200"/>
            </p:xfrm>
            <a:graphic>
              <a:graphicData uri="http://schemas.openxmlformats.org/drawingml/2006/table">
                <a:tbl>
                  <a:tblPr firstRow="1" bandRow="1">
                    <a:tableStyleId>{616DA210-FB5B-4158-B5E0-FEB733F419BA}</a:tableStyleId>
                  </a:tblPr>
                  <a:tblGrid>
                    <a:gridCol w="2341648">
                      <a:extLst>
                        <a:ext uri="{9D8B030D-6E8A-4147-A177-3AD203B41FA5}">
                          <a16:colId xmlns:a16="http://schemas.microsoft.com/office/drawing/2014/main" val="2329357654"/>
                        </a:ext>
                      </a:extLst>
                    </a:gridCol>
                    <a:gridCol w="1518412">
                      <a:extLst>
                        <a:ext uri="{9D8B030D-6E8A-4147-A177-3AD203B41FA5}">
                          <a16:colId xmlns:a16="http://schemas.microsoft.com/office/drawing/2014/main" val="1770204498"/>
                        </a:ext>
                      </a:extLst>
                    </a:gridCol>
                    <a:gridCol w="1454382">
                      <a:extLst>
                        <a:ext uri="{9D8B030D-6E8A-4147-A177-3AD203B41FA5}">
                          <a16:colId xmlns:a16="http://schemas.microsoft.com/office/drawing/2014/main" val="426700124"/>
                        </a:ext>
                      </a:extLst>
                    </a:gridCol>
                    <a:gridCol w="1472677">
                      <a:extLst>
                        <a:ext uri="{9D8B030D-6E8A-4147-A177-3AD203B41FA5}">
                          <a16:colId xmlns:a16="http://schemas.microsoft.com/office/drawing/2014/main" val="2234121923"/>
                        </a:ext>
                      </a:extLst>
                    </a:gridCol>
                    <a:gridCol w="1445235">
                      <a:extLst>
                        <a:ext uri="{9D8B030D-6E8A-4147-A177-3AD203B41FA5}">
                          <a16:colId xmlns:a16="http://schemas.microsoft.com/office/drawing/2014/main" val="337363116"/>
                        </a:ext>
                      </a:extLst>
                    </a:gridCol>
                    <a:gridCol w="1417795">
                      <a:extLst>
                        <a:ext uri="{9D8B030D-6E8A-4147-A177-3AD203B41FA5}">
                          <a16:colId xmlns:a16="http://schemas.microsoft.com/office/drawing/2014/main" val="564693780"/>
                        </a:ext>
                      </a:extLst>
                    </a:gridCol>
                    <a:gridCol w="1509264">
                      <a:extLst>
                        <a:ext uri="{9D8B030D-6E8A-4147-A177-3AD203B41FA5}">
                          <a16:colId xmlns:a16="http://schemas.microsoft.com/office/drawing/2014/main" val="163073687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p-</a:t>
                          </a:r>
                          <a:r>
                            <a:rPr lang="it-IT" dirty="0" err="1"/>
                            <a:t>value</a:t>
                          </a:r>
                          <a:endParaRPr lang="it-IT" i="1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it-IT" sz="1800" b="1" kern="1200" dirty="0">
                              <a:solidFill>
                                <a:schemeClr val="tx1"/>
                              </a:solidFill>
                              <a:effectLst/>
                            </a:rPr>
                            <a:t>x</a:t>
                          </a:r>
                          <a:r>
                            <a:rPr lang="it-IT" sz="1800" b="1" kern="1200" baseline="-25000" dirty="0">
                              <a:solidFill>
                                <a:schemeClr val="tx1"/>
                              </a:solidFill>
                              <a:effectLst/>
                            </a:rPr>
                            <a:t>1</a:t>
                          </a:r>
                          <a:endParaRPr lang="it-IT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it-IT" sz="1800" b="1" kern="1200" dirty="0">
                              <a:solidFill>
                                <a:schemeClr val="tx1"/>
                              </a:solidFill>
                              <a:effectLst/>
                            </a:rPr>
                            <a:t>x</a:t>
                          </a:r>
                          <a:r>
                            <a:rPr lang="it-IT" sz="1800" b="1" kern="1200" baseline="-25000" dirty="0">
                              <a:solidFill>
                                <a:schemeClr val="tx1"/>
                              </a:solidFill>
                              <a:effectLst/>
                            </a:rPr>
                            <a:t>2</a:t>
                          </a:r>
                          <a:endParaRPr lang="it-IT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it-IT" sz="1800" b="1" kern="1200" dirty="0">
                              <a:solidFill>
                                <a:schemeClr val="tx1"/>
                              </a:solidFill>
                              <a:effectLst/>
                            </a:rPr>
                            <a:t>x</a:t>
                          </a:r>
                          <a:r>
                            <a:rPr lang="it-IT" sz="1800" b="1" kern="1200" baseline="-25000" dirty="0">
                              <a:solidFill>
                                <a:schemeClr val="tx1"/>
                              </a:solidFill>
                              <a:effectLst/>
                            </a:rPr>
                            <a:t>3</a:t>
                          </a:r>
                          <a:endParaRPr lang="it-IT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it-IT" sz="1800" b="1" kern="1200" dirty="0">
                              <a:solidFill>
                                <a:schemeClr val="tx1"/>
                              </a:solidFill>
                              <a:effectLst/>
                            </a:rPr>
                            <a:t>x</a:t>
                          </a:r>
                          <a:r>
                            <a:rPr lang="it-IT" sz="1800" b="1" kern="1200" baseline="-25000" dirty="0">
                              <a:solidFill>
                                <a:schemeClr val="tx1"/>
                              </a:solidFill>
                              <a:effectLst/>
                            </a:rPr>
                            <a:t>4</a:t>
                          </a:r>
                          <a:endParaRPr lang="it-IT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it-IT" sz="1800" b="1" kern="1200" dirty="0">
                              <a:solidFill>
                                <a:schemeClr val="tx1"/>
                              </a:solidFill>
                              <a:effectLst/>
                            </a:rPr>
                            <a:t>x</a:t>
                          </a:r>
                          <a:r>
                            <a:rPr lang="it-IT" sz="1800" b="1" kern="1200" baseline="-25000" dirty="0">
                              <a:solidFill>
                                <a:schemeClr val="tx1"/>
                              </a:solidFill>
                              <a:effectLst/>
                            </a:rPr>
                            <a:t>5</a:t>
                          </a:r>
                          <a:endParaRPr lang="it-IT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it-IT" sz="1800" b="1" kern="1200" dirty="0">
                              <a:solidFill>
                                <a:schemeClr val="tx1"/>
                              </a:solidFill>
                              <a:effectLst/>
                            </a:rPr>
                            <a:t>x</a:t>
                          </a:r>
                          <a:r>
                            <a:rPr lang="it-IT" sz="1800" b="1" kern="1200" baseline="-25000" dirty="0">
                              <a:solidFill>
                                <a:schemeClr val="tx1"/>
                              </a:solidFill>
                              <a:effectLst/>
                            </a:rPr>
                            <a:t>6</a:t>
                          </a:r>
                          <a:endParaRPr lang="it-IT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15210222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800" b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it-IT" i="1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3,49e-11</a:t>
                          </a: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0,5981</a:t>
                          </a: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7,962e-06</a:t>
                          </a: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2,239e-09</a:t>
                          </a: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0,01521</a:t>
                          </a: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0,3734</a:t>
                          </a:r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38981794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800" b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it-IT" sz="1800" b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it-IT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it-IT" sz="1800" b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it-IT" sz="1800" b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4,419e-9</a:t>
                          </a: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0,8702</a:t>
                          </a: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3,49e-11</a:t>
                          </a: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9,936e-09</a:t>
                          </a: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0,2311</a:t>
                          </a: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0,6655</a:t>
                          </a:r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7679925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800" b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it-IT" sz="1800" b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it-IT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it-IT" sz="1800" b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it-IT" sz="1800" b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it-IT" sz="1800" b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it-IT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it-IT" sz="1800" b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it-IT" sz="1800" b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2,473e-08</a:t>
                          </a: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0,9306</a:t>
                          </a: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1,049e-10</a:t>
                          </a: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5,28e-08</a:t>
                          </a: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0,345</a:t>
                          </a: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0,1255</a:t>
                          </a:r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33110547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800" b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it-IT" sz="1800" b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it-IT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it-IT" sz="1800" b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it-IT" sz="1800" b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it-IT" sz="1800" b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it-IT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it-IT" sz="1800" b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it-IT" sz="1800" b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  <m:r>
                                  <a:rPr lang="it-IT" sz="1800" b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it-IT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it-IT" sz="1800" b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it-IT" sz="1800" b="0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9,654e-08</a:t>
                          </a: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0,9101</a:t>
                          </a: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2,423e-10</a:t>
                          </a: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2,246e-07</a:t>
                          </a: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0,2702</a:t>
                          </a: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0,01137</a:t>
                          </a:r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272037763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ella 8">
                <a:extLst>
                  <a:ext uri="{FF2B5EF4-FFF2-40B4-BE49-F238E27FC236}">
                    <a16:creationId xmlns:a16="http://schemas.microsoft.com/office/drawing/2014/main" id="{F7E7085D-6BE4-4858-A35D-D85E41DC169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16012588"/>
                  </p:ext>
                </p:extLst>
              </p:nvPr>
            </p:nvGraphicFramePr>
            <p:xfrm>
              <a:off x="513185" y="1845608"/>
              <a:ext cx="11159413" cy="1857440"/>
            </p:xfrm>
            <a:graphic>
              <a:graphicData uri="http://schemas.openxmlformats.org/drawingml/2006/table">
                <a:tbl>
                  <a:tblPr firstRow="1" bandRow="1">
                    <a:tableStyleId>{616DA210-FB5B-4158-B5E0-FEB733F419BA}</a:tableStyleId>
                  </a:tblPr>
                  <a:tblGrid>
                    <a:gridCol w="2341648">
                      <a:extLst>
                        <a:ext uri="{9D8B030D-6E8A-4147-A177-3AD203B41FA5}">
                          <a16:colId xmlns:a16="http://schemas.microsoft.com/office/drawing/2014/main" val="2329357654"/>
                        </a:ext>
                      </a:extLst>
                    </a:gridCol>
                    <a:gridCol w="1518412">
                      <a:extLst>
                        <a:ext uri="{9D8B030D-6E8A-4147-A177-3AD203B41FA5}">
                          <a16:colId xmlns:a16="http://schemas.microsoft.com/office/drawing/2014/main" val="1770204498"/>
                        </a:ext>
                      </a:extLst>
                    </a:gridCol>
                    <a:gridCol w="1454382">
                      <a:extLst>
                        <a:ext uri="{9D8B030D-6E8A-4147-A177-3AD203B41FA5}">
                          <a16:colId xmlns:a16="http://schemas.microsoft.com/office/drawing/2014/main" val="426700124"/>
                        </a:ext>
                      </a:extLst>
                    </a:gridCol>
                    <a:gridCol w="1472677">
                      <a:extLst>
                        <a:ext uri="{9D8B030D-6E8A-4147-A177-3AD203B41FA5}">
                          <a16:colId xmlns:a16="http://schemas.microsoft.com/office/drawing/2014/main" val="2234121923"/>
                        </a:ext>
                      </a:extLst>
                    </a:gridCol>
                    <a:gridCol w="1445235">
                      <a:extLst>
                        <a:ext uri="{9D8B030D-6E8A-4147-A177-3AD203B41FA5}">
                          <a16:colId xmlns:a16="http://schemas.microsoft.com/office/drawing/2014/main" val="337363116"/>
                        </a:ext>
                      </a:extLst>
                    </a:gridCol>
                    <a:gridCol w="1417795">
                      <a:extLst>
                        <a:ext uri="{9D8B030D-6E8A-4147-A177-3AD203B41FA5}">
                          <a16:colId xmlns:a16="http://schemas.microsoft.com/office/drawing/2014/main" val="564693780"/>
                        </a:ext>
                      </a:extLst>
                    </a:gridCol>
                    <a:gridCol w="1509264">
                      <a:extLst>
                        <a:ext uri="{9D8B030D-6E8A-4147-A177-3AD203B41FA5}">
                          <a16:colId xmlns:a16="http://schemas.microsoft.com/office/drawing/2014/main" val="163073687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p-</a:t>
                          </a:r>
                          <a:r>
                            <a:rPr lang="it-IT" dirty="0" err="1"/>
                            <a:t>value</a:t>
                          </a:r>
                          <a:endParaRPr lang="it-IT" i="1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it-IT" sz="1800" b="1" kern="1200" dirty="0">
                              <a:solidFill>
                                <a:schemeClr val="tx1"/>
                              </a:solidFill>
                              <a:effectLst/>
                            </a:rPr>
                            <a:t>x</a:t>
                          </a:r>
                          <a:r>
                            <a:rPr lang="it-IT" sz="1800" b="1" kern="1200" baseline="-25000" dirty="0">
                              <a:solidFill>
                                <a:schemeClr val="tx1"/>
                              </a:solidFill>
                              <a:effectLst/>
                            </a:rPr>
                            <a:t>1</a:t>
                          </a:r>
                          <a:endParaRPr lang="it-IT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it-IT" sz="1800" b="1" kern="1200" dirty="0">
                              <a:solidFill>
                                <a:schemeClr val="tx1"/>
                              </a:solidFill>
                              <a:effectLst/>
                            </a:rPr>
                            <a:t>x</a:t>
                          </a:r>
                          <a:r>
                            <a:rPr lang="it-IT" sz="1800" b="1" kern="1200" baseline="-25000" dirty="0">
                              <a:solidFill>
                                <a:schemeClr val="tx1"/>
                              </a:solidFill>
                              <a:effectLst/>
                            </a:rPr>
                            <a:t>2</a:t>
                          </a:r>
                          <a:endParaRPr lang="it-IT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it-IT" sz="1800" b="1" kern="1200" dirty="0">
                              <a:solidFill>
                                <a:schemeClr val="tx1"/>
                              </a:solidFill>
                              <a:effectLst/>
                            </a:rPr>
                            <a:t>x</a:t>
                          </a:r>
                          <a:r>
                            <a:rPr lang="it-IT" sz="1800" b="1" kern="1200" baseline="-25000" dirty="0">
                              <a:solidFill>
                                <a:schemeClr val="tx1"/>
                              </a:solidFill>
                              <a:effectLst/>
                            </a:rPr>
                            <a:t>3</a:t>
                          </a:r>
                          <a:endParaRPr lang="it-IT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it-IT" sz="1800" b="1" kern="1200" dirty="0">
                              <a:solidFill>
                                <a:schemeClr val="tx1"/>
                              </a:solidFill>
                              <a:effectLst/>
                            </a:rPr>
                            <a:t>x</a:t>
                          </a:r>
                          <a:r>
                            <a:rPr lang="it-IT" sz="1800" b="1" kern="1200" baseline="-25000" dirty="0">
                              <a:solidFill>
                                <a:schemeClr val="tx1"/>
                              </a:solidFill>
                              <a:effectLst/>
                            </a:rPr>
                            <a:t>4</a:t>
                          </a:r>
                          <a:endParaRPr lang="it-IT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it-IT" sz="1800" b="1" kern="1200" dirty="0">
                              <a:solidFill>
                                <a:schemeClr val="tx1"/>
                              </a:solidFill>
                              <a:effectLst/>
                            </a:rPr>
                            <a:t>x</a:t>
                          </a:r>
                          <a:r>
                            <a:rPr lang="it-IT" sz="1800" b="1" kern="1200" baseline="-25000" dirty="0">
                              <a:solidFill>
                                <a:schemeClr val="tx1"/>
                              </a:solidFill>
                              <a:effectLst/>
                            </a:rPr>
                            <a:t>5</a:t>
                          </a:r>
                          <a:endParaRPr lang="it-IT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it-IT" sz="1800" b="1" kern="1200" dirty="0">
                              <a:solidFill>
                                <a:schemeClr val="tx1"/>
                              </a:solidFill>
                              <a:effectLst/>
                            </a:rPr>
                            <a:t>x</a:t>
                          </a:r>
                          <a:r>
                            <a:rPr lang="it-IT" sz="1800" b="1" kern="1200" baseline="-25000" dirty="0">
                              <a:solidFill>
                                <a:schemeClr val="tx1"/>
                              </a:solidFill>
                              <a:effectLst/>
                            </a:rPr>
                            <a:t>6</a:t>
                          </a:r>
                          <a:endParaRPr lang="it-IT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15210222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anchor="ctr" anchorCtr="1">
                        <a:blipFill>
                          <a:blip r:embed="rId2"/>
                          <a:stretch>
                            <a:fillRect l="-260" t="-106557" r="-377604" b="-3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3,49e-11</a:t>
                          </a: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0,5981</a:t>
                          </a: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7,962e-06</a:t>
                          </a: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2,239e-09</a:t>
                          </a: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0,01521</a:t>
                          </a: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0,3734</a:t>
                          </a:r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3898179411"/>
                      </a:ext>
                    </a:extLst>
                  </a:tr>
                  <a:tr h="371920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anchor="ctr" anchorCtr="1">
                        <a:blipFill>
                          <a:blip r:embed="rId2"/>
                          <a:stretch>
                            <a:fillRect l="-260" t="-206557" r="-377604" b="-2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4,419e-9</a:t>
                          </a: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0,8702</a:t>
                          </a: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3,49e-11</a:t>
                          </a: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9,936e-09</a:t>
                          </a: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0,2311</a:t>
                          </a: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0,6655</a:t>
                          </a:r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767992598"/>
                      </a:ext>
                    </a:extLst>
                  </a:tr>
                  <a:tr h="371920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anchor="ctr" anchorCtr="1">
                        <a:blipFill>
                          <a:blip r:embed="rId2"/>
                          <a:stretch>
                            <a:fillRect l="-260" t="-301613" r="-377604" b="-1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2,473e-08</a:t>
                          </a: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0,9306</a:t>
                          </a: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1,049e-10</a:t>
                          </a: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5,28e-08</a:t>
                          </a: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0,345</a:t>
                          </a: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0,1255</a:t>
                          </a:r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3311054753"/>
                      </a:ext>
                    </a:extLst>
                  </a:tr>
                  <a:tr h="371920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anchor="ctr" anchorCtr="1">
                        <a:blipFill>
                          <a:blip r:embed="rId2"/>
                          <a:stretch>
                            <a:fillRect l="-260" t="-408197" r="-377604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9,654e-08</a:t>
                          </a: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0,9101</a:t>
                          </a: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2,423e-10</a:t>
                          </a: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2,246e-07</a:t>
                          </a: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0,2702</a:t>
                          </a: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0,01137</a:t>
                          </a:r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272037763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ella 8">
                <a:extLst>
                  <a:ext uri="{FF2B5EF4-FFF2-40B4-BE49-F238E27FC236}">
                    <a16:creationId xmlns:a16="http://schemas.microsoft.com/office/drawing/2014/main" id="{D3B4B125-35E6-41F1-ADA5-CB839829B05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4564685"/>
                  </p:ext>
                </p:extLst>
              </p:nvPr>
            </p:nvGraphicFramePr>
            <p:xfrm>
              <a:off x="513184" y="4105478"/>
              <a:ext cx="11159414" cy="1854200"/>
            </p:xfrm>
            <a:graphic>
              <a:graphicData uri="http://schemas.openxmlformats.org/drawingml/2006/table">
                <a:tbl>
                  <a:tblPr firstRow="1" bandRow="1">
                    <a:tableStyleId>{616DA210-FB5B-4158-B5E0-FEB733F419BA}</a:tableStyleId>
                  </a:tblPr>
                  <a:tblGrid>
                    <a:gridCol w="2344358">
                      <a:extLst>
                        <a:ext uri="{9D8B030D-6E8A-4147-A177-3AD203B41FA5}">
                          <a16:colId xmlns:a16="http://schemas.microsoft.com/office/drawing/2014/main" val="2329357654"/>
                        </a:ext>
                      </a:extLst>
                    </a:gridCol>
                    <a:gridCol w="1517946">
                      <a:extLst>
                        <a:ext uri="{9D8B030D-6E8A-4147-A177-3AD203B41FA5}">
                          <a16:colId xmlns:a16="http://schemas.microsoft.com/office/drawing/2014/main" val="1770204498"/>
                        </a:ext>
                      </a:extLst>
                    </a:gridCol>
                    <a:gridCol w="1453935">
                      <a:extLst>
                        <a:ext uri="{9D8B030D-6E8A-4147-A177-3AD203B41FA5}">
                          <a16:colId xmlns:a16="http://schemas.microsoft.com/office/drawing/2014/main" val="426700124"/>
                        </a:ext>
                      </a:extLst>
                    </a:gridCol>
                    <a:gridCol w="1472225">
                      <a:extLst>
                        <a:ext uri="{9D8B030D-6E8A-4147-A177-3AD203B41FA5}">
                          <a16:colId xmlns:a16="http://schemas.microsoft.com/office/drawing/2014/main" val="2234121923"/>
                        </a:ext>
                      </a:extLst>
                    </a:gridCol>
                    <a:gridCol w="1444790">
                      <a:extLst>
                        <a:ext uri="{9D8B030D-6E8A-4147-A177-3AD203B41FA5}">
                          <a16:colId xmlns:a16="http://schemas.microsoft.com/office/drawing/2014/main" val="337363116"/>
                        </a:ext>
                      </a:extLst>
                    </a:gridCol>
                    <a:gridCol w="1417359">
                      <a:extLst>
                        <a:ext uri="{9D8B030D-6E8A-4147-A177-3AD203B41FA5}">
                          <a16:colId xmlns:a16="http://schemas.microsoft.com/office/drawing/2014/main" val="564693780"/>
                        </a:ext>
                      </a:extLst>
                    </a:gridCol>
                    <a:gridCol w="1508801">
                      <a:extLst>
                        <a:ext uri="{9D8B030D-6E8A-4147-A177-3AD203B41FA5}">
                          <a16:colId xmlns:a16="http://schemas.microsoft.com/office/drawing/2014/main" val="163073687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err="1"/>
                            <a:t>Adjusted</a:t>
                          </a:r>
                          <a:r>
                            <a:rPr lang="it-IT" dirty="0"/>
                            <a:t> </a:t>
                          </a:r>
                          <a:r>
                            <a:rPr lang="it-IT" sz="1800" i="1" dirty="0"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R</a:t>
                          </a:r>
                          <a:r>
                            <a:rPr lang="it-IT" sz="1800" i="1" baseline="30000" dirty="0"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it-IT" i="1" dirty="0">
                            <a:latin typeface="+mn-lt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it-IT" sz="1800" b="1" kern="1200" dirty="0">
                              <a:solidFill>
                                <a:schemeClr val="tx1"/>
                              </a:solidFill>
                              <a:effectLst/>
                            </a:rPr>
                            <a:t>x</a:t>
                          </a:r>
                          <a:r>
                            <a:rPr lang="it-IT" sz="1800" b="1" kern="1200" baseline="-25000" dirty="0">
                              <a:solidFill>
                                <a:schemeClr val="tx1"/>
                              </a:solidFill>
                              <a:effectLst/>
                            </a:rPr>
                            <a:t>1</a:t>
                          </a:r>
                          <a:endParaRPr lang="it-IT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it-IT" sz="1800" b="1" kern="1200" dirty="0">
                              <a:solidFill>
                                <a:schemeClr val="tx1"/>
                              </a:solidFill>
                              <a:effectLst/>
                            </a:rPr>
                            <a:t>x</a:t>
                          </a:r>
                          <a:r>
                            <a:rPr lang="it-IT" sz="1800" b="1" kern="1200" baseline="-25000" dirty="0">
                              <a:solidFill>
                                <a:schemeClr val="tx1"/>
                              </a:solidFill>
                              <a:effectLst/>
                            </a:rPr>
                            <a:t>2</a:t>
                          </a:r>
                          <a:endParaRPr lang="it-IT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it-IT" sz="1800" b="1" kern="1200" dirty="0">
                              <a:solidFill>
                                <a:schemeClr val="tx1"/>
                              </a:solidFill>
                              <a:effectLst/>
                            </a:rPr>
                            <a:t>x</a:t>
                          </a:r>
                          <a:r>
                            <a:rPr lang="it-IT" sz="1800" b="1" kern="1200" baseline="-25000" dirty="0">
                              <a:solidFill>
                                <a:schemeClr val="tx1"/>
                              </a:solidFill>
                              <a:effectLst/>
                            </a:rPr>
                            <a:t>3</a:t>
                          </a:r>
                          <a:endParaRPr lang="it-IT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it-IT" sz="1800" b="1" kern="1200" dirty="0">
                              <a:solidFill>
                                <a:schemeClr val="tx1"/>
                              </a:solidFill>
                              <a:effectLst/>
                            </a:rPr>
                            <a:t>x</a:t>
                          </a:r>
                          <a:r>
                            <a:rPr lang="it-IT" sz="1800" b="1" kern="1200" baseline="-25000" dirty="0">
                              <a:solidFill>
                                <a:schemeClr val="tx1"/>
                              </a:solidFill>
                              <a:effectLst/>
                            </a:rPr>
                            <a:t>4</a:t>
                          </a:r>
                          <a:endParaRPr lang="it-IT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it-IT" sz="1800" b="1" kern="1200" dirty="0">
                              <a:solidFill>
                                <a:schemeClr val="tx1"/>
                              </a:solidFill>
                              <a:effectLst/>
                            </a:rPr>
                            <a:t>x</a:t>
                          </a:r>
                          <a:r>
                            <a:rPr lang="it-IT" sz="1800" b="1" kern="1200" baseline="-25000" dirty="0">
                              <a:solidFill>
                                <a:schemeClr val="tx1"/>
                              </a:solidFill>
                              <a:effectLst/>
                            </a:rPr>
                            <a:t>5</a:t>
                          </a:r>
                          <a:endParaRPr lang="it-IT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it-IT" sz="1800" b="1" kern="1200" dirty="0">
                              <a:solidFill>
                                <a:schemeClr val="tx1"/>
                              </a:solidFill>
                              <a:effectLst/>
                            </a:rPr>
                            <a:t>x</a:t>
                          </a:r>
                          <a:r>
                            <a:rPr lang="it-IT" sz="1800" b="1" kern="1200" baseline="-25000" dirty="0">
                              <a:solidFill>
                                <a:schemeClr val="tx1"/>
                              </a:solidFill>
                              <a:effectLst/>
                            </a:rPr>
                            <a:t>6</a:t>
                          </a:r>
                          <a:endParaRPr lang="it-IT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15210222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800" b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it-IT" i="1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0,3788</a:t>
                          </a: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-0,00733</a:t>
                          </a: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0,1767</a:t>
                          </a: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0,2999 </a:t>
                          </a: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0,115</a:t>
                          </a: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-0,00203</a:t>
                          </a:r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38981794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800" b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it-IT" sz="1800" b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it-IT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it-IT" sz="1800" b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it-IT" sz="1800" b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0,2903</a:t>
                          </a: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-0,0177</a:t>
                          </a: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0,3788</a:t>
                          </a: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0,302</a:t>
                          </a: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0,009745</a:t>
                          </a: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-0,01208</a:t>
                          </a:r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7679925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800" b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it-IT" sz="1800" b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it-IT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it-IT" sz="1800" b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it-IT" sz="1800" b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it-IT" sz="1800" b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it-IT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it-IT" sz="1800" b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it-IT" sz="1800" b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0,3064</a:t>
                          </a: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-0,0265</a:t>
                          </a: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0,3823</a:t>
                          </a: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0,2952 </a:t>
                          </a: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0,003617</a:t>
                          </a: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0,0282 </a:t>
                          </a:r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33110547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800" b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it-IT" sz="1800" b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it-IT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it-IT" sz="1800" b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it-IT" sz="1800" b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it-IT" sz="1800" b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it-IT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it-IT" sz="1800" b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it-IT" sz="1800" b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  <m:r>
                                  <a:rPr lang="it-IT" sz="1800" b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it-IT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it-IT" sz="1800" b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it-IT" sz="1800" b="0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0,3009</a:t>
                          </a: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-0,03133</a:t>
                          </a: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0,3865</a:t>
                          </a: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0,2879</a:t>
                          </a: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0,01254</a:t>
                          </a: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0,08972</a:t>
                          </a:r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272037763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ella 8">
                <a:extLst>
                  <a:ext uri="{FF2B5EF4-FFF2-40B4-BE49-F238E27FC236}">
                    <a16:creationId xmlns:a16="http://schemas.microsoft.com/office/drawing/2014/main" id="{D3B4B125-35E6-41F1-ADA5-CB839829B05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4564685"/>
                  </p:ext>
                </p:extLst>
              </p:nvPr>
            </p:nvGraphicFramePr>
            <p:xfrm>
              <a:off x="513184" y="4105478"/>
              <a:ext cx="11159414" cy="1857440"/>
            </p:xfrm>
            <a:graphic>
              <a:graphicData uri="http://schemas.openxmlformats.org/drawingml/2006/table">
                <a:tbl>
                  <a:tblPr firstRow="1" bandRow="1">
                    <a:tableStyleId>{616DA210-FB5B-4158-B5E0-FEB733F419BA}</a:tableStyleId>
                  </a:tblPr>
                  <a:tblGrid>
                    <a:gridCol w="2344358">
                      <a:extLst>
                        <a:ext uri="{9D8B030D-6E8A-4147-A177-3AD203B41FA5}">
                          <a16:colId xmlns:a16="http://schemas.microsoft.com/office/drawing/2014/main" val="2329357654"/>
                        </a:ext>
                      </a:extLst>
                    </a:gridCol>
                    <a:gridCol w="1517946">
                      <a:extLst>
                        <a:ext uri="{9D8B030D-6E8A-4147-A177-3AD203B41FA5}">
                          <a16:colId xmlns:a16="http://schemas.microsoft.com/office/drawing/2014/main" val="1770204498"/>
                        </a:ext>
                      </a:extLst>
                    </a:gridCol>
                    <a:gridCol w="1453935">
                      <a:extLst>
                        <a:ext uri="{9D8B030D-6E8A-4147-A177-3AD203B41FA5}">
                          <a16:colId xmlns:a16="http://schemas.microsoft.com/office/drawing/2014/main" val="426700124"/>
                        </a:ext>
                      </a:extLst>
                    </a:gridCol>
                    <a:gridCol w="1472225">
                      <a:extLst>
                        <a:ext uri="{9D8B030D-6E8A-4147-A177-3AD203B41FA5}">
                          <a16:colId xmlns:a16="http://schemas.microsoft.com/office/drawing/2014/main" val="2234121923"/>
                        </a:ext>
                      </a:extLst>
                    </a:gridCol>
                    <a:gridCol w="1444790">
                      <a:extLst>
                        <a:ext uri="{9D8B030D-6E8A-4147-A177-3AD203B41FA5}">
                          <a16:colId xmlns:a16="http://schemas.microsoft.com/office/drawing/2014/main" val="337363116"/>
                        </a:ext>
                      </a:extLst>
                    </a:gridCol>
                    <a:gridCol w="1417359">
                      <a:extLst>
                        <a:ext uri="{9D8B030D-6E8A-4147-A177-3AD203B41FA5}">
                          <a16:colId xmlns:a16="http://schemas.microsoft.com/office/drawing/2014/main" val="564693780"/>
                        </a:ext>
                      </a:extLst>
                    </a:gridCol>
                    <a:gridCol w="1508801">
                      <a:extLst>
                        <a:ext uri="{9D8B030D-6E8A-4147-A177-3AD203B41FA5}">
                          <a16:colId xmlns:a16="http://schemas.microsoft.com/office/drawing/2014/main" val="163073687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err="1"/>
                            <a:t>Adjusted</a:t>
                          </a:r>
                          <a:r>
                            <a:rPr lang="it-IT" dirty="0"/>
                            <a:t> </a:t>
                          </a:r>
                          <a:r>
                            <a:rPr lang="it-IT" sz="1800" i="1" dirty="0"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R</a:t>
                          </a:r>
                          <a:r>
                            <a:rPr lang="it-IT" sz="1800" i="1" baseline="30000" dirty="0"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it-IT" i="1" dirty="0">
                            <a:latin typeface="+mn-lt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it-IT" sz="1800" b="1" kern="1200" dirty="0">
                              <a:solidFill>
                                <a:schemeClr val="tx1"/>
                              </a:solidFill>
                              <a:effectLst/>
                            </a:rPr>
                            <a:t>x</a:t>
                          </a:r>
                          <a:r>
                            <a:rPr lang="it-IT" sz="1800" b="1" kern="1200" baseline="-25000" dirty="0">
                              <a:solidFill>
                                <a:schemeClr val="tx1"/>
                              </a:solidFill>
                              <a:effectLst/>
                            </a:rPr>
                            <a:t>1</a:t>
                          </a:r>
                          <a:endParaRPr lang="it-IT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it-IT" sz="1800" b="1" kern="1200" dirty="0">
                              <a:solidFill>
                                <a:schemeClr val="tx1"/>
                              </a:solidFill>
                              <a:effectLst/>
                            </a:rPr>
                            <a:t>x</a:t>
                          </a:r>
                          <a:r>
                            <a:rPr lang="it-IT" sz="1800" b="1" kern="1200" baseline="-25000" dirty="0">
                              <a:solidFill>
                                <a:schemeClr val="tx1"/>
                              </a:solidFill>
                              <a:effectLst/>
                            </a:rPr>
                            <a:t>2</a:t>
                          </a:r>
                          <a:endParaRPr lang="it-IT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it-IT" sz="1800" b="1" kern="1200" dirty="0">
                              <a:solidFill>
                                <a:schemeClr val="tx1"/>
                              </a:solidFill>
                              <a:effectLst/>
                            </a:rPr>
                            <a:t>x</a:t>
                          </a:r>
                          <a:r>
                            <a:rPr lang="it-IT" sz="1800" b="1" kern="1200" baseline="-25000" dirty="0">
                              <a:solidFill>
                                <a:schemeClr val="tx1"/>
                              </a:solidFill>
                              <a:effectLst/>
                            </a:rPr>
                            <a:t>3</a:t>
                          </a:r>
                          <a:endParaRPr lang="it-IT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it-IT" sz="1800" b="1" kern="1200" dirty="0">
                              <a:solidFill>
                                <a:schemeClr val="tx1"/>
                              </a:solidFill>
                              <a:effectLst/>
                            </a:rPr>
                            <a:t>x</a:t>
                          </a:r>
                          <a:r>
                            <a:rPr lang="it-IT" sz="1800" b="1" kern="1200" baseline="-25000" dirty="0">
                              <a:solidFill>
                                <a:schemeClr val="tx1"/>
                              </a:solidFill>
                              <a:effectLst/>
                            </a:rPr>
                            <a:t>4</a:t>
                          </a:r>
                          <a:endParaRPr lang="it-IT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it-IT" sz="1800" b="1" kern="1200" dirty="0">
                              <a:solidFill>
                                <a:schemeClr val="tx1"/>
                              </a:solidFill>
                              <a:effectLst/>
                            </a:rPr>
                            <a:t>x</a:t>
                          </a:r>
                          <a:r>
                            <a:rPr lang="it-IT" sz="1800" b="1" kern="1200" baseline="-25000" dirty="0">
                              <a:solidFill>
                                <a:schemeClr val="tx1"/>
                              </a:solidFill>
                              <a:effectLst/>
                            </a:rPr>
                            <a:t>5</a:t>
                          </a:r>
                          <a:endParaRPr lang="it-IT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it-IT" sz="1800" b="1" kern="1200" dirty="0">
                              <a:solidFill>
                                <a:schemeClr val="tx1"/>
                              </a:solidFill>
                              <a:effectLst/>
                            </a:rPr>
                            <a:t>x</a:t>
                          </a:r>
                          <a:r>
                            <a:rPr lang="it-IT" sz="1800" b="1" kern="1200" baseline="-25000" dirty="0">
                              <a:solidFill>
                                <a:schemeClr val="tx1"/>
                              </a:solidFill>
                              <a:effectLst/>
                            </a:rPr>
                            <a:t>6</a:t>
                          </a:r>
                          <a:endParaRPr lang="it-IT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15210222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anchor="ctr" anchorCtr="1">
                        <a:blipFill>
                          <a:blip r:embed="rId3"/>
                          <a:stretch>
                            <a:fillRect l="-260" t="-108197" r="-376364" b="-3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0,3788</a:t>
                          </a: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-0,00733</a:t>
                          </a: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0,1767</a:t>
                          </a: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0,2999 </a:t>
                          </a: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0,115</a:t>
                          </a: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-0,00203</a:t>
                          </a:r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3898179411"/>
                      </a:ext>
                    </a:extLst>
                  </a:tr>
                  <a:tr h="371920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anchor="ctr" anchorCtr="1">
                        <a:blipFill>
                          <a:blip r:embed="rId3"/>
                          <a:stretch>
                            <a:fillRect l="-260" t="-208197" r="-376364" b="-2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0,2903</a:t>
                          </a: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-0,0177</a:t>
                          </a: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0,3788</a:t>
                          </a: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0,302</a:t>
                          </a: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0,009745</a:t>
                          </a: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-0,01208</a:t>
                          </a:r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767992598"/>
                      </a:ext>
                    </a:extLst>
                  </a:tr>
                  <a:tr h="371920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anchor="ctr" anchorCtr="1">
                        <a:blipFill>
                          <a:blip r:embed="rId3"/>
                          <a:stretch>
                            <a:fillRect l="-260" t="-303226" r="-376364" b="-1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0,3064</a:t>
                          </a: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-0,0265</a:t>
                          </a: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0,3823</a:t>
                          </a: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0,2952 </a:t>
                          </a: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0,003617</a:t>
                          </a: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0,0282 </a:t>
                          </a:r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3311054753"/>
                      </a:ext>
                    </a:extLst>
                  </a:tr>
                  <a:tr h="371920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anchor="ctr" anchorCtr="1">
                        <a:blipFill>
                          <a:blip r:embed="rId3"/>
                          <a:stretch>
                            <a:fillRect l="-260" t="-409836" r="-376364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0,3009</a:t>
                          </a: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-0,03133</a:t>
                          </a: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0,3865</a:t>
                          </a: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0,2879</a:t>
                          </a: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0,01254</a:t>
                          </a: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0,08972</a:t>
                          </a:r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272037763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0737547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rtlCol="0">
            <a:normAutofit/>
          </a:bodyPr>
          <a:lstStyle/>
          <a:p>
            <a:pPr algn="ctr" rtl="0"/>
            <a:r>
              <a:rPr lang="it" dirty="0"/>
              <a:t>Overview del progetto</a:t>
            </a:r>
          </a:p>
        </p:txBody>
      </p:sp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91DB1382-7276-49FA-9632-38D558F457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97709812"/>
              </p:ext>
            </p:extLst>
          </p:nvPr>
        </p:nvGraphicFramePr>
        <p:xfrm>
          <a:off x="1066800" y="2310063"/>
          <a:ext cx="10058400" cy="3725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32431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C175B98-93F4-4D7C-BB95-1514AB879CD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7C175B98-93F4-4D7C-BB95-1514AB879CD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59FCF02-CAD2-4D6F-9542-AD86711168C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graphicEl>
                                              <a:dgm id="{B59FCF02-CAD2-4D6F-9542-AD86711168C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27117FB-F8A7-4A20-A8A7-EC686DDC76D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graphicEl>
                                              <a:dgm id="{127117FB-F8A7-4A20-A8A7-EC686DDC76D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B4CA7C4-FCA1-4127-B20A-2A5C031A3CF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graphicEl>
                                              <a:dgm id="{DB4CA7C4-FCA1-4127-B20A-2A5C031A3CF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CD8CDD9-0C56-4401-ADB1-8B48DAB2C96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graphicEl>
                                              <a:dgm id="{BCD8CDD9-0C56-4401-ADB1-8B48DAB2C96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E6FE37A-5DB0-4899-9FCB-0CE39BC185F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graphicEl>
                                              <a:dgm id="{7E6FE37A-5DB0-4899-9FCB-0CE39BC185F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9509775-983E-4110-B989-EE2CD6514BE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graphicEl>
                                              <a:dgm id="{39509775-983E-4110-B989-EE2CD6514BE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F93E135-77D6-48A0-8871-9BC93D705D0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graphicEl>
                                              <a:dgm id="{FF93E135-77D6-48A0-8871-9BC93D705D0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AEDC777-00B3-41D7-9AE1-23D741E941C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graphicEl>
                                              <a:dgm id="{1AEDC777-00B3-41D7-9AE1-23D741E941C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642E321D-A0F5-49C7-A880-DE26DD7853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99" y="1620393"/>
            <a:ext cx="7696201" cy="361721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9B8BEF61-065C-4B65-9BB5-CE666800F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rmAutofit/>
          </a:bodyPr>
          <a:lstStyle/>
          <a:p>
            <a:r>
              <a:rPr lang="it-IT" sz="2600" dirty="0"/>
              <a:t>Regressione lineare multipla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17FF8E46-CFA7-446B-A8FB-4264DBCFED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/>
          <a:lstStyle/>
          <a:p>
            <a:r>
              <a:rPr lang="en-US" b="1" dirty="0"/>
              <a:t>Primo </a:t>
            </a:r>
            <a:r>
              <a:rPr lang="en-US" b="1" dirty="0" err="1"/>
              <a:t>modello</a:t>
            </a:r>
            <a:r>
              <a:rPr lang="en-US" dirty="0"/>
              <a:t>:</a:t>
            </a:r>
          </a:p>
          <a:p>
            <a:r>
              <a:rPr lang="it-IT" sz="1800" dirty="0"/>
              <a:t>Basato su tutti i </a:t>
            </a:r>
            <a:r>
              <a:rPr lang="it-IT" sz="1800" dirty="0" err="1"/>
              <a:t>regressori</a:t>
            </a:r>
            <a:r>
              <a:rPr lang="it-IT" sz="1800" dirty="0"/>
              <a:t> e la variabile dipendente.</a:t>
            </a:r>
            <a:br>
              <a:rPr lang="it-IT" sz="1800" dirty="0"/>
            </a:br>
            <a:r>
              <a:rPr lang="it-IT" sz="1800" dirty="0"/>
              <a:t>Se ne notano alcuni </a:t>
            </a:r>
            <a:r>
              <a:rPr lang="it-IT" sz="1800" b="1" dirty="0">
                <a:solidFill>
                  <a:srgbClr val="FF0000"/>
                </a:solidFill>
              </a:rPr>
              <a:t>più influenti </a:t>
            </a:r>
            <a:r>
              <a:rPr lang="it-IT" sz="1800" dirty="0"/>
              <a:t>di altri grazie al quantitativo differente di asterischi presenti.</a:t>
            </a:r>
          </a:p>
        </p:txBody>
      </p:sp>
    </p:spTree>
    <p:extLst>
      <p:ext uri="{BB962C8B-B14F-4D97-AF65-F5344CB8AC3E}">
        <p14:creationId xmlns:p14="http://schemas.microsoft.com/office/powerpoint/2010/main" val="37184899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A1D2E096-8FCB-4583-ADE7-78438B036C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99" y="821912"/>
            <a:ext cx="7696201" cy="521417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itle 3">
            <a:extLst>
              <a:ext uri="{FF2B5EF4-FFF2-40B4-BE49-F238E27FC236}">
                <a16:creationId xmlns:a16="http://schemas.microsoft.com/office/drawing/2014/main" id="{C2D43922-FBE8-4E1D-B386-C935F6AF9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/>
          <a:lstStyle/>
          <a:p>
            <a:r>
              <a:rPr lang="en-US" sz="2600" dirty="0" err="1"/>
              <a:t>Regressione</a:t>
            </a:r>
            <a:r>
              <a:rPr lang="en-US" sz="2600" dirty="0"/>
              <a:t> </a:t>
            </a:r>
            <a:r>
              <a:rPr lang="en-US" sz="2600" dirty="0" err="1"/>
              <a:t>lineare</a:t>
            </a:r>
            <a:r>
              <a:rPr lang="en-US" sz="2600" dirty="0"/>
              <a:t> </a:t>
            </a:r>
            <a:r>
              <a:rPr lang="en-US" sz="2600" dirty="0" err="1"/>
              <a:t>multipla</a:t>
            </a:r>
            <a:endParaRPr lang="en-US" sz="2600" dirty="0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B71C27EE-8DE9-486E-BABC-E57FCCDCA8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/>
          <a:lstStyle/>
          <a:p>
            <a:r>
              <a:rPr lang="en-US" b="1" dirty="0"/>
              <a:t>Secondo </a:t>
            </a:r>
            <a:r>
              <a:rPr lang="en-US" b="1" dirty="0" err="1"/>
              <a:t>modello</a:t>
            </a:r>
            <a:r>
              <a:rPr lang="en-US" dirty="0"/>
              <a:t>:</a:t>
            </a:r>
          </a:p>
          <a:p>
            <a:r>
              <a:rPr lang="it-IT" sz="1800" dirty="0"/>
              <a:t>Sono stati aggiunti dei </a:t>
            </a:r>
            <a:r>
              <a:rPr lang="it-IT" sz="1800" dirty="0" err="1"/>
              <a:t>regressori</a:t>
            </a:r>
            <a:r>
              <a:rPr lang="it-IT" sz="1800" dirty="0"/>
              <a:t> che hanno fatto </a:t>
            </a:r>
            <a:r>
              <a:rPr lang="it-IT" sz="1800" b="1" dirty="0">
                <a:solidFill>
                  <a:srgbClr val="FF0000"/>
                </a:solidFill>
              </a:rPr>
              <a:t>evincere</a:t>
            </a:r>
            <a:r>
              <a:rPr lang="it-IT" sz="1800" dirty="0"/>
              <a:t> l’incidenza di alcuni elevati a potenza.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207816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73F2209A-90F2-4292-8A5D-8B815A622C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99" y="1553051"/>
            <a:ext cx="7696201" cy="3751897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itle 3">
            <a:extLst>
              <a:ext uri="{FF2B5EF4-FFF2-40B4-BE49-F238E27FC236}">
                <a16:creationId xmlns:a16="http://schemas.microsoft.com/office/drawing/2014/main" id="{CB198053-B436-4B48-995D-99E7B9536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/>
          <a:lstStyle/>
          <a:p>
            <a:r>
              <a:rPr lang="en-US" sz="2600" dirty="0" err="1"/>
              <a:t>Regressione</a:t>
            </a:r>
            <a:r>
              <a:rPr lang="en-US" sz="2600" dirty="0"/>
              <a:t> </a:t>
            </a:r>
            <a:r>
              <a:rPr lang="en-US" sz="2600" dirty="0" err="1"/>
              <a:t>lineare</a:t>
            </a:r>
            <a:r>
              <a:rPr lang="en-US" sz="2600" dirty="0"/>
              <a:t> </a:t>
            </a:r>
            <a:r>
              <a:rPr lang="en-US" sz="2600" dirty="0" err="1"/>
              <a:t>multipla</a:t>
            </a:r>
            <a:endParaRPr lang="en-US" sz="2600" dirty="0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EE231C1D-5A03-47A5-98E4-7A3EDED718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/>
          <a:lstStyle/>
          <a:p>
            <a:r>
              <a:rPr lang="en-US" b="1" dirty="0" err="1"/>
              <a:t>Terzo</a:t>
            </a:r>
            <a:r>
              <a:rPr lang="en-US" b="1" dirty="0"/>
              <a:t> </a:t>
            </a:r>
            <a:r>
              <a:rPr lang="en-US" b="1" dirty="0" err="1"/>
              <a:t>modello</a:t>
            </a:r>
            <a:r>
              <a:rPr lang="en-US" dirty="0"/>
              <a:t>:</a:t>
            </a:r>
          </a:p>
          <a:p>
            <a:r>
              <a:rPr lang="it-IT" sz="1800" dirty="0"/>
              <a:t>Si è registrata un’incidenza per il </a:t>
            </a:r>
            <a:r>
              <a:rPr lang="it-IT" sz="1800" dirty="0" err="1"/>
              <a:t>regressore</a:t>
            </a:r>
            <a:r>
              <a:rPr lang="it-IT" sz="1800" dirty="0"/>
              <a:t> </a:t>
            </a:r>
            <a:r>
              <a:rPr lang="it-IT" sz="1800" i="1" dirty="0"/>
              <a:t>HD </a:t>
            </a:r>
            <a:r>
              <a:rPr lang="it-IT" sz="1800" dirty="0"/>
              <a:t>quasi </a:t>
            </a:r>
            <a:r>
              <a:rPr lang="it-IT" sz="1800" b="1" dirty="0">
                <a:solidFill>
                  <a:srgbClr val="FF0000"/>
                </a:solidFill>
              </a:rPr>
              <a:t>nulla</a:t>
            </a:r>
            <a:r>
              <a:rPr lang="it-IT" sz="1800" dirty="0"/>
              <a:t> e quindi </a:t>
            </a:r>
            <a:r>
              <a:rPr lang="it-IT" sz="1800" b="1" dirty="0">
                <a:solidFill>
                  <a:srgbClr val="FF0000"/>
                </a:solidFill>
              </a:rPr>
              <a:t>scartabile</a:t>
            </a:r>
            <a:r>
              <a:rPr lang="it-IT" sz="1800" dirty="0"/>
              <a:t>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657470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1FE5C3FA-5D9C-41A2-8D7E-7A419C752B34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tretch/>
        </p:blipFill>
        <p:spPr>
          <a:xfrm>
            <a:off x="228599" y="1658873"/>
            <a:ext cx="7696201" cy="3540253"/>
          </a:xfrm>
          <a:prstGeom prst="rect">
            <a:avLst/>
          </a:prstGeom>
          <a:noFill/>
        </p:spPr>
      </p:pic>
      <p:sp>
        <p:nvSpPr>
          <p:cNvPr id="10" name="Title 3">
            <a:extLst>
              <a:ext uri="{FF2B5EF4-FFF2-40B4-BE49-F238E27FC236}">
                <a16:creationId xmlns:a16="http://schemas.microsoft.com/office/drawing/2014/main" id="{8228D9BC-672F-4C27-846E-D35C717E5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/>
          <a:lstStyle/>
          <a:p>
            <a:r>
              <a:rPr lang="en-US" sz="2600" dirty="0" err="1"/>
              <a:t>Regressione</a:t>
            </a:r>
            <a:r>
              <a:rPr lang="en-US" sz="2600" dirty="0"/>
              <a:t> </a:t>
            </a:r>
            <a:r>
              <a:rPr lang="en-US" sz="2600" dirty="0" err="1"/>
              <a:t>lineare</a:t>
            </a:r>
            <a:r>
              <a:rPr lang="en-US" sz="2600" dirty="0"/>
              <a:t> </a:t>
            </a:r>
            <a:r>
              <a:rPr lang="en-US" sz="2600" dirty="0" err="1"/>
              <a:t>multipla</a:t>
            </a:r>
            <a:endParaRPr lang="en-US" sz="2600" dirty="0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7FC02269-131D-4972-9107-253FE19ABC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/>
          <a:lstStyle/>
          <a:p>
            <a:r>
              <a:rPr lang="en-US" b="1" dirty="0"/>
              <a:t>Quarto </a:t>
            </a:r>
            <a:r>
              <a:rPr lang="en-US" b="1" dirty="0" err="1"/>
              <a:t>modello</a:t>
            </a:r>
            <a:r>
              <a:rPr lang="en-US" dirty="0"/>
              <a:t>:</a:t>
            </a:r>
          </a:p>
          <a:p>
            <a:r>
              <a:rPr lang="it-IT" sz="1800" dirty="0"/>
              <a:t>Si è trovato un </a:t>
            </a:r>
            <a:r>
              <a:rPr lang="it-IT" sz="1800" b="1" dirty="0">
                <a:solidFill>
                  <a:srgbClr val="FF0000"/>
                </a:solidFill>
              </a:rPr>
              <a:t>modello ottimale </a:t>
            </a:r>
            <a:r>
              <a:rPr lang="it-IT" sz="1800" dirty="0"/>
              <a:t>con dei parametri del </a:t>
            </a:r>
            <a:r>
              <a:rPr lang="it-IT" sz="1800" i="1" dirty="0"/>
              <a:t>p-</a:t>
            </a:r>
            <a:r>
              <a:rPr lang="it-IT" sz="1800" i="1" dirty="0" err="1"/>
              <a:t>value</a:t>
            </a:r>
            <a:r>
              <a:rPr lang="it-IT" sz="1800" dirty="0"/>
              <a:t> e di </a:t>
            </a:r>
            <a:r>
              <a:rPr lang="it-IT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r>
              <a:rPr lang="it-IT" sz="1800" i="1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it-IT" sz="1800" i="1" dirty="0"/>
              <a:t> corretto</a:t>
            </a:r>
            <a:r>
              <a:rPr lang="it-IT" sz="1800" dirty="0"/>
              <a:t> più che soddisfacenti.</a:t>
            </a:r>
          </a:p>
        </p:txBody>
      </p:sp>
    </p:spTree>
    <p:extLst>
      <p:ext uri="{BB962C8B-B14F-4D97-AF65-F5344CB8AC3E}">
        <p14:creationId xmlns:p14="http://schemas.microsoft.com/office/powerpoint/2010/main" val="36268304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480E7F1-0CEF-4F39-B8F2-D26F08358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Stima ai minimi quadrati (</a:t>
            </a:r>
            <a:r>
              <a:rPr lang="it-IT" i="1" dirty="0"/>
              <a:t>OLS)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CD816DE3-D244-4123-9F71-EA348ADF76FD}"/>
              </a:ext>
            </a:extLst>
          </p:cNvPr>
          <p:cNvSpPr txBox="1"/>
          <p:nvPr/>
        </p:nvSpPr>
        <p:spPr>
          <a:xfrm>
            <a:off x="390331" y="1908025"/>
            <a:ext cx="1141133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800" b="0" i="0" u="none" strike="noStrike" baseline="0" dirty="0">
                <a:solidFill>
                  <a:srgbClr val="000000"/>
                </a:solidFill>
              </a:rPr>
              <a:t>Dopo aver stimato il modello di regressione è stato necessario verificare che le ipotesi di base legate a questo fossero valide, tramite opportuni test statistici.</a:t>
            </a:r>
            <a:br>
              <a:rPr lang="it-IT" sz="1800" b="0" i="0" u="none" strike="noStrike" baseline="0" dirty="0">
                <a:solidFill>
                  <a:srgbClr val="000000"/>
                </a:solidFill>
              </a:rPr>
            </a:br>
            <a:endParaRPr lang="it-IT" sz="1800" b="0" i="0" u="none" strike="noStrike" baseline="0" dirty="0">
              <a:solidFill>
                <a:srgbClr val="000000"/>
              </a:solidFill>
            </a:endParaRPr>
          </a:p>
          <a:p>
            <a:r>
              <a:rPr lang="it-IT" sz="1800" b="0" i="0" u="none" strike="noStrike" baseline="0" dirty="0">
                <a:solidFill>
                  <a:srgbClr val="000000"/>
                </a:solidFill>
              </a:rPr>
              <a:t>Di questi ne esistono quattro, ed è necessario che tutti siano considerati superati per far sì che la </a:t>
            </a:r>
            <a:r>
              <a:rPr lang="it-IT" sz="1800" b="1" i="0" u="none" strike="noStrike" baseline="0" dirty="0">
                <a:solidFill>
                  <a:srgbClr val="000000"/>
                </a:solidFill>
              </a:rPr>
              <a:t>stima ai minimi quadrati </a:t>
            </a:r>
            <a:r>
              <a:rPr lang="it-IT" sz="1800" b="0" i="0" u="none" strike="noStrike" baseline="0" dirty="0">
                <a:solidFill>
                  <a:srgbClr val="000000"/>
                </a:solidFill>
              </a:rPr>
              <a:t>(</a:t>
            </a:r>
            <a:r>
              <a:rPr lang="it-IT" sz="1800" b="0" i="1" u="none" strike="noStrike" baseline="0" dirty="0">
                <a:solidFill>
                  <a:srgbClr val="000000"/>
                </a:solidFill>
              </a:rPr>
              <a:t>OLS</a:t>
            </a:r>
            <a:r>
              <a:rPr lang="it-IT" sz="1800" b="0" i="0" u="none" strike="noStrike" baseline="0" dirty="0">
                <a:solidFill>
                  <a:srgbClr val="000000"/>
                </a:solidFill>
              </a:rPr>
              <a:t>) possa essere calcolata; altrimenti è richiesta l’applicazione di un metodo differente.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691098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8235EED-4E86-4FDD-9568-7CCD6D32D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Test </a:t>
            </a:r>
            <a:r>
              <a:rPr lang="it-IT" i="1" dirty="0"/>
              <a:t>t di </a:t>
            </a:r>
            <a:r>
              <a:rPr lang="it-IT" i="1" dirty="0" err="1"/>
              <a:t>Student</a:t>
            </a:r>
            <a:endParaRPr lang="it-IT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8EFFD1B3-A985-4DB2-9ED1-C2BA38C29B62}"/>
              </a:ext>
            </a:extLst>
          </p:cNvPr>
          <p:cNvSpPr txBox="1"/>
          <p:nvPr/>
        </p:nvSpPr>
        <p:spPr>
          <a:xfrm>
            <a:off x="576166" y="1648434"/>
            <a:ext cx="11124422" cy="365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1800" b="0" i="0" u="none" strike="noStrike" baseline="0" dirty="0">
                <a:solidFill>
                  <a:srgbClr val="000000"/>
                </a:solidFill>
              </a:rPr>
              <a:t>Valore </a:t>
            </a:r>
            <a:r>
              <a:rPr lang="it-IT" sz="1800" b="0" i="1" u="none" strike="noStrike" baseline="0" dirty="0">
                <a:solidFill>
                  <a:srgbClr val="000000"/>
                </a:solidFill>
              </a:rPr>
              <a:t>p-</a:t>
            </a:r>
            <a:r>
              <a:rPr lang="it-IT" sz="1800" b="0" i="1" u="none" strike="noStrike" baseline="0" dirty="0" err="1">
                <a:solidFill>
                  <a:srgbClr val="000000"/>
                </a:solidFill>
              </a:rPr>
              <a:t>value</a:t>
            </a:r>
            <a:r>
              <a:rPr lang="it-IT" sz="1800" b="0" u="none" strike="noStrike" baseline="0" dirty="0">
                <a:solidFill>
                  <a:srgbClr val="000000"/>
                </a:solidFill>
              </a:rPr>
              <a:t> </a:t>
            </a:r>
            <a:r>
              <a:rPr lang="it-IT" sz="1800" b="1" u="none" strike="noStrike" baseline="0" dirty="0">
                <a:solidFill>
                  <a:srgbClr val="000000"/>
                </a:solidFill>
              </a:rPr>
              <a:t>maggiore</a:t>
            </a:r>
            <a:r>
              <a:rPr lang="it-IT" sz="1800" b="0" u="none" strike="noStrike" baseline="0" dirty="0">
                <a:solidFill>
                  <a:srgbClr val="000000"/>
                </a:solidFill>
              </a:rPr>
              <a:t> di quello limite.</a:t>
            </a:r>
            <a:r>
              <a:rPr lang="it-IT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9344DFC8-C7CE-4607-BC97-0867DCC89C74}"/>
              </a:ext>
            </a:extLst>
          </p:cNvPr>
          <p:cNvSpPr txBox="1"/>
          <p:nvPr/>
        </p:nvSpPr>
        <p:spPr>
          <a:xfrm>
            <a:off x="576166" y="2195288"/>
            <a:ext cx="11124422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it-IT" sz="2400" dirty="0"/>
              <a:t>Valore limite:</a:t>
            </a:r>
          </a:p>
          <a:p>
            <a:pPr algn="ctr"/>
            <a:r>
              <a:rPr lang="el-GR" sz="2400" i="0" dirty="0">
                <a:effectLst/>
                <a:latin typeface="arial" panose="020B0604020202020204" pitchFamily="34" charset="0"/>
              </a:rPr>
              <a:t>α</a:t>
            </a:r>
            <a:r>
              <a:rPr lang="it-IT" sz="2200" dirty="0"/>
              <a:t> </a:t>
            </a:r>
            <a:r>
              <a:rPr lang="el-GR" sz="2200" b="0" i="0" u="none" strike="noStrike" baseline="0" dirty="0">
                <a:solidFill>
                  <a:srgbClr val="000000"/>
                </a:solidFill>
              </a:rPr>
              <a:t>=</a:t>
            </a:r>
            <a:r>
              <a:rPr lang="it-IT" sz="22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l-GR" sz="2200" b="0" i="0" u="none" strike="noStrike" baseline="0" dirty="0">
                <a:solidFill>
                  <a:srgbClr val="000000"/>
                </a:solidFill>
              </a:rPr>
              <a:t>0,05</a:t>
            </a:r>
            <a:endParaRPr lang="it-IT" sz="2200" b="0" i="0" u="none" strike="noStrike" baseline="0" dirty="0">
              <a:solidFill>
                <a:srgbClr val="000000"/>
              </a:solidFill>
            </a:endParaRPr>
          </a:p>
          <a:p>
            <a:r>
              <a:rPr lang="it-IT" sz="2200" i="1" dirty="0">
                <a:solidFill>
                  <a:srgbClr val="000000"/>
                </a:solidFill>
              </a:rPr>
              <a:t>p-</a:t>
            </a:r>
            <a:r>
              <a:rPr lang="it-IT" sz="2200" i="1" dirty="0" err="1">
                <a:solidFill>
                  <a:srgbClr val="000000"/>
                </a:solidFill>
              </a:rPr>
              <a:t>value</a:t>
            </a:r>
            <a:r>
              <a:rPr lang="it-IT" sz="2200" i="1" dirty="0">
                <a:solidFill>
                  <a:srgbClr val="000000"/>
                </a:solidFill>
              </a:rPr>
              <a:t> </a:t>
            </a:r>
            <a:r>
              <a:rPr lang="it-IT" sz="2200" dirty="0">
                <a:solidFill>
                  <a:srgbClr val="000000"/>
                </a:solidFill>
              </a:rPr>
              <a:t>riscontrato:</a:t>
            </a:r>
            <a:endParaRPr lang="el-GR" sz="2200" b="0" i="0" u="none" strike="noStrike" baseline="0" dirty="0">
              <a:solidFill>
                <a:srgbClr val="000000"/>
              </a:solidFill>
            </a:endParaRPr>
          </a:p>
          <a:p>
            <a:pPr algn="ctr"/>
            <a:r>
              <a:rPr lang="it-IT" i="1" dirty="0"/>
              <a:t>p </a:t>
            </a:r>
            <a:r>
              <a:rPr lang="it-IT" dirty="0"/>
              <a:t>=</a:t>
            </a:r>
            <a:r>
              <a:rPr lang="it-IT" i="1" dirty="0"/>
              <a:t> </a:t>
            </a:r>
            <a:r>
              <a:rPr lang="it-IT" dirty="0"/>
              <a:t>1,00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0F89D4CD-AC02-4E67-99DD-41E2371B9616}"/>
              </a:ext>
            </a:extLst>
          </p:cNvPr>
          <p:cNvSpPr txBox="1"/>
          <p:nvPr/>
        </p:nvSpPr>
        <p:spPr>
          <a:xfrm>
            <a:off x="576166" y="5533053"/>
            <a:ext cx="27805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>
                <a:solidFill>
                  <a:srgbClr val="00B050"/>
                </a:solidFill>
              </a:rPr>
              <a:t>TEST SUPERATO</a:t>
            </a:r>
          </a:p>
        </p:txBody>
      </p:sp>
      <p:pic>
        <p:nvPicPr>
          <p:cNvPr id="12" name="Elemento grafico 11" descr="Segno di spunta con riempimento a tinta unita">
            <a:extLst>
              <a:ext uri="{FF2B5EF4-FFF2-40B4-BE49-F238E27FC236}">
                <a16:creationId xmlns:a16="http://schemas.microsoft.com/office/drawing/2014/main" id="{6CDB2A40-539C-42E9-BE6D-C634E53C03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57202" y="4561360"/>
            <a:ext cx="1943386" cy="1943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3177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8235EED-4E86-4FDD-9568-7CCD6D32D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Test di </a:t>
            </a:r>
            <a:r>
              <a:rPr lang="it-IT" i="1" dirty="0"/>
              <a:t>Shapiro-Wilk</a:t>
            </a:r>
            <a:endParaRPr lang="it-IT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8EFFD1B3-A985-4DB2-9ED1-C2BA38C29B62}"/>
              </a:ext>
            </a:extLst>
          </p:cNvPr>
          <p:cNvSpPr txBox="1"/>
          <p:nvPr/>
        </p:nvSpPr>
        <p:spPr>
          <a:xfrm>
            <a:off x="576166" y="1648434"/>
            <a:ext cx="11124422" cy="365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1800" b="0" i="0" u="none" strike="noStrike" baseline="0" dirty="0">
                <a:solidFill>
                  <a:srgbClr val="000000"/>
                </a:solidFill>
              </a:rPr>
              <a:t>Valore </a:t>
            </a:r>
            <a:r>
              <a:rPr lang="it-IT" sz="1800" b="0" i="1" u="none" strike="noStrike" baseline="0" dirty="0">
                <a:solidFill>
                  <a:srgbClr val="000000"/>
                </a:solidFill>
              </a:rPr>
              <a:t>W</a:t>
            </a:r>
            <a:r>
              <a:rPr lang="it-IT" sz="1800" b="0" u="none" strike="noStrike" baseline="0" dirty="0">
                <a:solidFill>
                  <a:srgbClr val="000000"/>
                </a:solidFill>
              </a:rPr>
              <a:t> </a:t>
            </a:r>
            <a:r>
              <a:rPr lang="it-IT" sz="1800" b="1" u="none" strike="noStrike" baseline="0" dirty="0">
                <a:solidFill>
                  <a:srgbClr val="000000"/>
                </a:solidFill>
              </a:rPr>
              <a:t>molto vicino</a:t>
            </a:r>
            <a:r>
              <a:rPr lang="it-IT" sz="1800" b="0" u="none" strike="noStrike" baseline="0" dirty="0">
                <a:solidFill>
                  <a:srgbClr val="000000"/>
                </a:solidFill>
              </a:rPr>
              <a:t> a 1,00.</a:t>
            </a:r>
            <a:r>
              <a:rPr lang="it-IT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9344DFC8-C7CE-4607-BC97-0867DCC89C74}"/>
              </a:ext>
            </a:extLst>
          </p:cNvPr>
          <p:cNvSpPr txBox="1"/>
          <p:nvPr/>
        </p:nvSpPr>
        <p:spPr>
          <a:xfrm>
            <a:off x="576166" y="2195288"/>
            <a:ext cx="11124422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it-IT" sz="2400" dirty="0"/>
              <a:t>Valore registrato:</a:t>
            </a:r>
          </a:p>
          <a:p>
            <a:pPr algn="ctr"/>
            <a:r>
              <a:rPr lang="it-IT" sz="2400" i="1" dirty="0"/>
              <a:t>W</a:t>
            </a:r>
            <a:r>
              <a:rPr lang="it-IT" sz="2200" dirty="0"/>
              <a:t> </a:t>
            </a:r>
            <a:r>
              <a:rPr lang="el-GR" sz="2200" b="0" i="0" u="none" strike="noStrike" baseline="0" dirty="0">
                <a:solidFill>
                  <a:srgbClr val="000000"/>
                </a:solidFill>
              </a:rPr>
              <a:t>=</a:t>
            </a:r>
            <a:r>
              <a:rPr lang="it-IT" sz="22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it-IT" sz="2400" dirty="0"/>
              <a:t>0,99223</a:t>
            </a:r>
          </a:p>
          <a:p>
            <a:pPr algn="ctr"/>
            <a:endParaRPr lang="it-IT" sz="2400" b="0" i="0" u="none" strike="noStrike" baseline="0" dirty="0">
              <a:solidFill>
                <a:srgbClr val="000000"/>
              </a:solidFill>
            </a:endParaRPr>
          </a:p>
          <a:p>
            <a:pPr algn="ctr"/>
            <a:endParaRPr lang="it-IT" sz="2400" dirty="0">
              <a:solidFill>
                <a:srgbClr val="000000"/>
              </a:solidFill>
            </a:endParaRPr>
          </a:p>
          <a:p>
            <a:pPr algn="ctr"/>
            <a:r>
              <a:rPr lang="it-IT" sz="2400" b="0" i="1" u="none" strike="noStrike" baseline="0" dirty="0">
                <a:solidFill>
                  <a:srgbClr val="000000"/>
                </a:solidFill>
              </a:rPr>
              <a:t>W</a:t>
            </a:r>
            <a:r>
              <a:rPr lang="it-IT" sz="2400" dirty="0"/>
              <a:t> ≈ 1,00</a:t>
            </a:r>
            <a:endParaRPr lang="it-IT" sz="2400" b="0" i="0" u="none" strike="noStrike" baseline="0" dirty="0">
              <a:solidFill>
                <a:srgbClr val="000000"/>
              </a:solidFill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0F89D4CD-AC02-4E67-99DD-41E2371B9616}"/>
              </a:ext>
            </a:extLst>
          </p:cNvPr>
          <p:cNvSpPr txBox="1"/>
          <p:nvPr/>
        </p:nvSpPr>
        <p:spPr>
          <a:xfrm>
            <a:off x="576166" y="5533053"/>
            <a:ext cx="27805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>
                <a:solidFill>
                  <a:srgbClr val="00B050"/>
                </a:solidFill>
              </a:rPr>
              <a:t>TEST SUPERATO</a:t>
            </a:r>
          </a:p>
        </p:txBody>
      </p:sp>
      <p:pic>
        <p:nvPicPr>
          <p:cNvPr id="12" name="Elemento grafico 11" descr="Segno di spunta con riempimento a tinta unita">
            <a:extLst>
              <a:ext uri="{FF2B5EF4-FFF2-40B4-BE49-F238E27FC236}">
                <a16:creationId xmlns:a16="http://schemas.microsoft.com/office/drawing/2014/main" id="{6CDB2A40-539C-42E9-BE6D-C634E53C03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57202" y="4561360"/>
            <a:ext cx="1943386" cy="1943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2374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8235EED-4E86-4FDD-9568-7CCD6D32D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Test di </a:t>
            </a:r>
            <a:r>
              <a:rPr lang="it-IT" i="1" dirty="0" err="1"/>
              <a:t>Breusch</a:t>
            </a:r>
            <a:r>
              <a:rPr lang="it-IT" i="1" dirty="0"/>
              <a:t>-Pagan</a:t>
            </a:r>
            <a:endParaRPr lang="it-IT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8EFFD1B3-A985-4DB2-9ED1-C2BA38C29B62}"/>
              </a:ext>
            </a:extLst>
          </p:cNvPr>
          <p:cNvSpPr txBox="1"/>
          <p:nvPr/>
        </p:nvSpPr>
        <p:spPr>
          <a:xfrm>
            <a:off x="576166" y="1648434"/>
            <a:ext cx="11124422" cy="365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1800" b="0" i="0" u="none" strike="noStrike" baseline="0" dirty="0">
                <a:solidFill>
                  <a:srgbClr val="000000"/>
                </a:solidFill>
              </a:rPr>
              <a:t>Valore </a:t>
            </a:r>
            <a:r>
              <a:rPr lang="it-IT" sz="1800" b="0" i="1" u="none" strike="noStrike" baseline="0" dirty="0">
                <a:solidFill>
                  <a:srgbClr val="000000"/>
                </a:solidFill>
              </a:rPr>
              <a:t>p-</a:t>
            </a:r>
            <a:r>
              <a:rPr lang="it-IT" sz="1800" b="0" i="1" u="none" strike="noStrike" baseline="0" dirty="0" err="1">
                <a:solidFill>
                  <a:srgbClr val="000000"/>
                </a:solidFill>
              </a:rPr>
              <a:t>value</a:t>
            </a:r>
            <a:r>
              <a:rPr lang="it-IT" sz="1800" b="0" u="none" strike="noStrike" baseline="0" dirty="0">
                <a:solidFill>
                  <a:srgbClr val="000000"/>
                </a:solidFill>
              </a:rPr>
              <a:t> </a:t>
            </a:r>
            <a:r>
              <a:rPr lang="it-IT" sz="1800" b="1" u="none" strike="noStrike" baseline="0" dirty="0">
                <a:solidFill>
                  <a:srgbClr val="000000"/>
                </a:solidFill>
              </a:rPr>
              <a:t>maggiore</a:t>
            </a:r>
            <a:r>
              <a:rPr lang="it-IT" sz="1800" b="0" u="none" strike="noStrike" baseline="0" dirty="0">
                <a:solidFill>
                  <a:srgbClr val="000000"/>
                </a:solidFill>
              </a:rPr>
              <a:t> della soglia del 5%.</a:t>
            </a:r>
            <a:r>
              <a:rPr lang="it-IT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9344DFC8-C7CE-4607-BC97-0867DCC89C74}"/>
              </a:ext>
            </a:extLst>
          </p:cNvPr>
          <p:cNvSpPr txBox="1"/>
          <p:nvPr/>
        </p:nvSpPr>
        <p:spPr>
          <a:xfrm>
            <a:off x="576166" y="2195288"/>
            <a:ext cx="11124422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it-IT" sz="2400" dirty="0"/>
              <a:t>Valore limite:</a:t>
            </a:r>
          </a:p>
          <a:p>
            <a:pPr algn="ctr"/>
            <a:r>
              <a:rPr lang="el-GR" sz="2400" i="0" dirty="0">
                <a:effectLst/>
                <a:latin typeface="arial" panose="020B0604020202020204" pitchFamily="34" charset="0"/>
              </a:rPr>
              <a:t>α</a:t>
            </a:r>
            <a:r>
              <a:rPr lang="it-IT" sz="2200" dirty="0"/>
              <a:t> </a:t>
            </a:r>
            <a:r>
              <a:rPr lang="el-GR" sz="2200" b="0" i="0" u="none" strike="noStrike" baseline="0" dirty="0">
                <a:solidFill>
                  <a:srgbClr val="000000"/>
                </a:solidFill>
              </a:rPr>
              <a:t>=</a:t>
            </a:r>
            <a:r>
              <a:rPr lang="it-IT" sz="22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l-GR" sz="2200" b="0" i="0" u="none" strike="noStrike" baseline="0" dirty="0">
                <a:solidFill>
                  <a:srgbClr val="000000"/>
                </a:solidFill>
              </a:rPr>
              <a:t>0,05</a:t>
            </a:r>
            <a:endParaRPr lang="it-IT" sz="2200" b="0" i="0" u="none" strike="noStrike" baseline="0" dirty="0">
              <a:solidFill>
                <a:srgbClr val="000000"/>
              </a:solidFill>
            </a:endParaRPr>
          </a:p>
          <a:p>
            <a:r>
              <a:rPr lang="it-IT" sz="2200" i="1" dirty="0">
                <a:solidFill>
                  <a:srgbClr val="000000"/>
                </a:solidFill>
              </a:rPr>
              <a:t>p-</a:t>
            </a:r>
            <a:r>
              <a:rPr lang="it-IT" sz="2200" i="1" dirty="0" err="1">
                <a:solidFill>
                  <a:srgbClr val="000000"/>
                </a:solidFill>
              </a:rPr>
              <a:t>value</a:t>
            </a:r>
            <a:r>
              <a:rPr lang="it-IT" sz="2200" i="1" dirty="0">
                <a:solidFill>
                  <a:srgbClr val="000000"/>
                </a:solidFill>
              </a:rPr>
              <a:t> </a:t>
            </a:r>
            <a:r>
              <a:rPr lang="it-IT" sz="2200" dirty="0">
                <a:solidFill>
                  <a:srgbClr val="000000"/>
                </a:solidFill>
              </a:rPr>
              <a:t>riscontrato:</a:t>
            </a:r>
            <a:endParaRPr lang="el-GR" sz="2200" b="0" i="0" u="none" strike="noStrike" baseline="0" dirty="0">
              <a:solidFill>
                <a:srgbClr val="000000"/>
              </a:solidFill>
            </a:endParaRPr>
          </a:p>
          <a:p>
            <a:pPr algn="ctr"/>
            <a:r>
              <a:rPr lang="it-IT" i="1" dirty="0"/>
              <a:t>p </a:t>
            </a:r>
            <a:r>
              <a:rPr lang="it-IT" dirty="0"/>
              <a:t>=</a:t>
            </a:r>
            <a:r>
              <a:rPr lang="it-IT" i="1" dirty="0"/>
              <a:t> </a:t>
            </a:r>
            <a:r>
              <a:rPr lang="it-IT" dirty="0"/>
              <a:t>0,8949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0F89D4CD-AC02-4E67-99DD-41E2371B9616}"/>
              </a:ext>
            </a:extLst>
          </p:cNvPr>
          <p:cNvSpPr txBox="1"/>
          <p:nvPr/>
        </p:nvSpPr>
        <p:spPr>
          <a:xfrm>
            <a:off x="576166" y="5533053"/>
            <a:ext cx="27805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>
                <a:solidFill>
                  <a:srgbClr val="00B050"/>
                </a:solidFill>
              </a:rPr>
              <a:t>TEST SUPERATO</a:t>
            </a:r>
          </a:p>
        </p:txBody>
      </p:sp>
      <p:pic>
        <p:nvPicPr>
          <p:cNvPr id="12" name="Elemento grafico 11" descr="Segno di spunta con riempimento a tinta unita">
            <a:extLst>
              <a:ext uri="{FF2B5EF4-FFF2-40B4-BE49-F238E27FC236}">
                <a16:creationId xmlns:a16="http://schemas.microsoft.com/office/drawing/2014/main" id="{6CDB2A40-539C-42E9-BE6D-C634E53C03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57202" y="4561360"/>
            <a:ext cx="1943386" cy="1943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1384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8235EED-4E86-4FDD-9568-7CCD6D32D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Test di </a:t>
            </a:r>
            <a:r>
              <a:rPr lang="it-IT" i="1" dirty="0"/>
              <a:t>Durbin-Watson</a:t>
            </a:r>
            <a:endParaRPr lang="it-IT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8EFFD1B3-A985-4DB2-9ED1-C2BA38C29B62}"/>
              </a:ext>
            </a:extLst>
          </p:cNvPr>
          <p:cNvSpPr txBox="1"/>
          <p:nvPr/>
        </p:nvSpPr>
        <p:spPr>
          <a:xfrm>
            <a:off x="576166" y="1648434"/>
            <a:ext cx="11124422" cy="365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1800" b="0" i="0" u="none" strike="noStrike" baseline="0" dirty="0">
                <a:solidFill>
                  <a:srgbClr val="000000"/>
                </a:solidFill>
              </a:rPr>
              <a:t>Valore </a:t>
            </a:r>
            <a:r>
              <a:rPr lang="it-IT" sz="1800" b="0" i="1" u="none" strike="noStrike" baseline="0" dirty="0">
                <a:solidFill>
                  <a:srgbClr val="000000"/>
                </a:solidFill>
              </a:rPr>
              <a:t>DW</a:t>
            </a:r>
            <a:r>
              <a:rPr lang="it-IT" sz="1800" b="0" u="none" strike="noStrike" baseline="0" dirty="0">
                <a:solidFill>
                  <a:srgbClr val="000000"/>
                </a:solidFill>
              </a:rPr>
              <a:t> </a:t>
            </a:r>
            <a:r>
              <a:rPr lang="it-IT" sz="1800" b="1" u="none" strike="noStrike" baseline="0" dirty="0">
                <a:solidFill>
                  <a:srgbClr val="000000"/>
                </a:solidFill>
              </a:rPr>
              <a:t>compreso</a:t>
            </a:r>
            <a:r>
              <a:rPr lang="it-IT" sz="1800" b="0" u="none" strike="noStrike" baseline="0" dirty="0">
                <a:solidFill>
                  <a:srgbClr val="000000"/>
                </a:solidFill>
              </a:rPr>
              <a:t> tra 0,00 e 4,00.</a:t>
            </a:r>
            <a:r>
              <a:rPr lang="it-IT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9344DFC8-C7CE-4607-BC97-0867DCC89C74}"/>
              </a:ext>
            </a:extLst>
          </p:cNvPr>
          <p:cNvSpPr txBox="1"/>
          <p:nvPr/>
        </p:nvSpPr>
        <p:spPr>
          <a:xfrm>
            <a:off x="576166" y="2195288"/>
            <a:ext cx="1112442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it-IT" sz="2400" dirty="0"/>
              <a:t>Valore registrato:</a:t>
            </a:r>
          </a:p>
          <a:p>
            <a:pPr algn="ctr"/>
            <a:r>
              <a:rPr lang="it-IT" sz="2400" i="1" dirty="0">
                <a:effectLst/>
              </a:rPr>
              <a:t>DW</a:t>
            </a:r>
            <a:r>
              <a:rPr lang="it-IT" sz="2200" dirty="0"/>
              <a:t> </a:t>
            </a:r>
            <a:r>
              <a:rPr lang="el-GR" sz="2200" b="0" i="0" u="none" strike="noStrike" baseline="0" dirty="0">
                <a:solidFill>
                  <a:srgbClr val="000000"/>
                </a:solidFill>
              </a:rPr>
              <a:t>=</a:t>
            </a:r>
            <a:r>
              <a:rPr lang="it-IT" sz="2200" b="0" i="0" u="none" strike="noStrike" baseline="0" dirty="0">
                <a:solidFill>
                  <a:srgbClr val="000000"/>
                </a:solidFill>
              </a:rPr>
              <a:t> 1,7308</a:t>
            </a:r>
            <a:endParaRPr lang="it-IT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0F89D4CD-AC02-4E67-99DD-41E2371B9616}"/>
              </a:ext>
            </a:extLst>
          </p:cNvPr>
          <p:cNvSpPr txBox="1"/>
          <p:nvPr/>
        </p:nvSpPr>
        <p:spPr>
          <a:xfrm>
            <a:off x="576166" y="5533053"/>
            <a:ext cx="27805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>
                <a:solidFill>
                  <a:srgbClr val="00B050"/>
                </a:solidFill>
              </a:rPr>
              <a:t>TEST SUPERATO</a:t>
            </a:r>
          </a:p>
        </p:txBody>
      </p:sp>
      <p:pic>
        <p:nvPicPr>
          <p:cNvPr id="12" name="Elemento grafico 11" descr="Segno di spunta con riempimento a tinta unita">
            <a:extLst>
              <a:ext uri="{FF2B5EF4-FFF2-40B4-BE49-F238E27FC236}">
                <a16:creationId xmlns:a16="http://schemas.microsoft.com/office/drawing/2014/main" id="{6CDB2A40-539C-42E9-BE6D-C634E53C03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57202" y="4561360"/>
            <a:ext cx="1943386" cy="1943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280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F0F02DD-20BE-476B-9D26-C5FBF7C41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Intervalli di confidenza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A2045766-D8DC-4D95-8820-B186018B7BC8}"/>
              </a:ext>
            </a:extLst>
          </p:cNvPr>
          <p:cNvSpPr txBox="1"/>
          <p:nvPr/>
        </p:nvSpPr>
        <p:spPr>
          <a:xfrm>
            <a:off x="1066800" y="2103120"/>
            <a:ext cx="4663440" cy="374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</a:pPr>
            <a:r>
              <a:rPr lang="it-IT" b="0" i="0" u="none" strike="noStrike" baseline="0" dirty="0"/>
              <a:t>Intervalli ottenuti mediante una procedura che ha, nella ripetizione dell'esperimento, una probabilità pari a </a:t>
            </a:r>
            <a:r>
              <a:rPr lang="it-IT" dirty="0"/>
              <a:t>1</a:t>
            </a:r>
            <a:r>
              <a:rPr lang="it-IT" b="0" i="0" u="none" strike="noStrike" baseline="0" dirty="0"/>
              <a:t>−</a:t>
            </a:r>
            <a:r>
              <a:rPr lang="el-GR" sz="1800" i="0" dirty="0">
                <a:effectLst/>
                <a:latin typeface="arial" panose="020B0604020202020204" pitchFamily="34" charset="0"/>
              </a:rPr>
              <a:t>α</a:t>
            </a:r>
            <a:r>
              <a:rPr lang="it-IT" b="0" i="0" u="none" strike="noStrike" baseline="0" dirty="0"/>
              <a:t> di generarne uno che </a:t>
            </a:r>
            <a:r>
              <a:rPr lang="it-IT" b="1" i="0" u="none" strike="noStrike" baseline="0" dirty="0"/>
              <a:t>contiene il valore vero </a:t>
            </a:r>
            <a:r>
              <a:rPr lang="it-IT" b="0" i="0" u="none" strike="noStrike" baseline="0" dirty="0"/>
              <a:t>di un fissato parametro incognito. </a:t>
            </a:r>
          </a:p>
          <a:p>
            <a:pPr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</a:pPr>
            <a:endParaRPr lang="it-IT" dirty="0"/>
          </a:p>
          <a:p>
            <a:pPr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</a:pPr>
            <a:r>
              <a:rPr lang="it-IT" b="0" i="0" u="none" strike="noStrike" baseline="0" dirty="0"/>
              <a:t>Possono essere calcolati per i </a:t>
            </a:r>
            <a:r>
              <a:rPr lang="it-IT" b="0" i="0" u="none" strike="noStrike" baseline="0" dirty="0" err="1"/>
              <a:t>regressori</a:t>
            </a:r>
            <a:r>
              <a:rPr lang="it-IT" b="0" i="0" u="none" strike="noStrike" baseline="0" dirty="0"/>
              <a:t> coinvolti nel modello oppure per la variabile dipendente </a:t>
            </a:r>
            <a:r>
              <a:rPr lang="it-IT" b="0" i="1" u="none" strike="noStrike" baseline="0" dirty="0"/>
              <a:t>y.</a:t>
            </a:r>
            <a:endParaRPr lang="it-IT" dirty="0"/>
          </a:p>
        </p:txBody>
      </p:sp>
      <p:pic>
        <p:nvPicPr>
          <p:cNvPr id="8" name="Elemento grafico 7" descr="Grafico periodico con riempimento a tinta unita">
            <a:extLst>
              <a:ext uri="{FF2B5EF4-FFF2-40B4-BE49-F238E27FC236}">
                <a16:creationId xmlns:a16="http://schemas.microsoft.com/office/drawing/2014/main" id="{5EB0CD6B-589C-484E-BF92-C76BABEA14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76160" y="1554480"/>
            <a:ext cx="3749040" cy="3749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1407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92A5F47-4525-436E-9B78-3D5BD88CE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anchor="ctr">
            <a:normAutofit/>
          </a:bodyPr>
          <a:lstStyle/>
          <a:p>
            <a:r>
              <a:rPr lang="it-IT" dirty="0"/>
              <a:t>Software utilizzato</a:t>
            </a:r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247875A-1B5D-48D7-AF0F-9C627E34FB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b="1" i="1" dirty="0" err="1"/>
              <a:t>RStudio</a:t>
            </a:r>
            <a:r>
              <a:rPr lang="it-IT" b="1" i="1" dirty="0"/>
              <a:t>: </a:t>
            </a:r>
            <a:r>
              <a:rPr lang="it-IT" b="0" i="0" dirty="0">
                <a:effectLst/>
              </a:rPr>
              <a:t>è un IDE (</a:t>
            </a:r>
            <a:r>
              <a:rPr lang="it-IT" b="0" i="1" dirty="0" err="1">
                <a:effectLst/>
              </a:rPr>
              <a:t>Integrated</a:t>
            </a:r>
            <a:r>
              <a:rPr lang="it-IT" b="0" i="1" dirty="0">
                <a:effectLst/>
              </a:rPr>
              <a:t> Development Environment</a:t>
            </a:r>
            <a:r>
              <a:rPr lang="it-IT" b="0" i="0" dirty="0">
                <a:effectLst/>
              </a:rPr>
              <a:t>) per R, un linguaggio di programmazione per il calcolo statistico e la grafica. </a:t>
            </a:r>
            <a:r>
              <a:rPr lang="it-IT" b="0" i="0" u="none" strike="noStrike" baseline="0" dirty="0"/>
              <a:t>La maggior parte del codice è in </a:t>
            </a:r>
            <a:r>
              <a:rPr lang="it-IT" b="0" i="1" u="none" strike="noStrike" baseline="0" dirty="0"/>
              <a:t>Java</a:t>
            </a:r>
            <a:r>
              <a:rPr lang="it-IT" b="0" i="0" u="none" strike="noStrike" baseline="0" dirty="0"/>
              <a:t>, comprendendo anche </a:t>
            </a:r>
            <a:r>
              <a:rPr lang="it-IT" b="0" i="1" u="none" strike="noStrike" baseline="0" dirty="0"/>
              <a:t>JavaScript </a:t>
            </a:r>
            <a:r>
              <a:rPr lang="it-IT" b="0" i="0" u="none" strike="noStrike" baseline="0" dirty="0"/>
              <a:t>e </a:t>
            </a:r>
            <a:r>
              <a:rPr lang="it-IT" b="0" i="1" u="none" strike="noStrike" baseline="0" dirty="0"/>
              <a:t>C++</a:t>
            </a:r>
            <a:r>
              <a:rPr lang="it-IT" b="0" i="0" u="none" strike="noStrike" baseline="0" dirty="0"/>
              <a:t>.</a:t>
            </a:r>
            <a:endParaRPr lang="it-IT" b="1" i="1" dirty="0"/>
          </a:p>
        </p:txBody>
      </p:sp>
      <p:pic>
        <p:nvPicPr>
          <p:cNvPr id="5" name="Elemento grafico 4" descr="Computer con riempimento a tinta unita">
            <a:extLst>
              <a:ext uri="{FF2B5EF4-FFF2-40B4-BE49-F238E27FC236}">
                <a16:creationId xmlns:a16="http://schemas.microsoft.com/office/drawing/2014/main" id="{2529B241-F0C6-418F-9256-C7019E335B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76160" y="1554480"/>
            <a:ext cx="3749040" cy="3749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9112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3">
            <a:extLst>
              <a:ext uri="{FF2B5EF4-FFF2-40B4-BE49-F238E27FC236}">
                <a16:creationId xmlns:a16="http://schemas.microsoft.com/office/drawing/2014/main" id="{CB198053-B436-4B48-995D-99E7B9536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/>
          <a:lstStyle/>
          <a:p>
            <a:r>
              <a:rPr lang="en-US" sz="2600" dirty="0"/>
              <a:t>Intervallo di </a:t>
            </a:r>
            <a:r>
              <a:rPr lang="en-US" sz="2600" dirty="0" err="1"/>
              <a:t>confidenza</a:t>
            </a:r>
            <a:r>
              <a:rPr lang="en-US" sz="2600" dirty="0"/>
              <a:t> al 95%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EE231C1D-5A03-47A5-98E4-7A3EDED718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/>
          <a:lstStyle/>
          <a:p>
            <a:r>
              <a:rPr lang="it-IT" dirty="0"/>
              <a:t>Intervallo calcolato tramite la funzione </a:t>
            </a:r>
            <a:r>
              <a:rPr lang="it-IT" i="1" dirty="0" err="1"/>
              <a:t>confint</a:t>
            </a:r>
            <a:r>
              <a:rPr lang="it-IT" dirty="0"/>
              <a:t> dell’ambiente di programmazione per le </a:t>
            </a:r>
            <a:r>
              <a:rPr lang="it-IT" b="1" dirty="0"/>
              <a:t>variabili indipendenti</a:t>
            </a:r>
            <a:r>
              <a:rPr lang="it-IT" dirty="0"/>
              <a:t>.</a:t>
            </a:r>
            <a:endParaRPr lang="en-US" b="1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08FBAD03-7D99-4513-B949-9770AF2EFE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416" y="1959572"/>
            <a:ext cx="7771636" cy="2938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7960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3">
            <a:extLst>
              <a:ext uri="{FF2B5EF4-FFF2-40B4-BE49-F238E27FC236}">
                <a16:creationId xmlns:a16="http://schemas.microsoft.com/office/drawing/2014/main" id="{CB198053-B436-4B48-995D-99E7B9536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/>
          <a:lstStyle/>
          <a:p>
            <a:r>
              <a:rPr lang="en-US" sz="2600" dirty="0"/>
              <a:t>Intervallo di </a:t>
            </a:r>
            <a:r>
              <a:rPr lang="en-US" sz="2600" dirty="0" err="1"/>
              <a:t>confidenza</a:t>
            </a:r>
            <a:r>
              <a:rPr lang="en-US" sz="2600" dirty="0"/>
              <a:t> al 99%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EE231C1D-5A03-47A5-98E4-7A3EDED718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/>
          <a:lstStyle/>
          <a:p>
            <a:r>
              <a:rPr lang="it-IT" dirty="0"/>
              <a:t>Intervallo calcolato tramite la funzione </a:t>
            </a:r>
            <a:r>
              <a:rPr lang="it-IT" i="1" dirty="0" err="1"/>
              <a:t>confint</a:t>
            </a:r>
            <a:r>
              <a:rPr lang="it-IT" dirty="0"/>
              <a:t> dell’ambiente di programmazione per le </a:t>
            </a:r>
            <a:r>
              <a:rPr lang="it-IT" b="1" dirty="0"/>
              <a:t>variabili indipendenti</a:t>
            </a:r>
            <a:r>
              <a:rPr lang="it-IT" dirty="0"/>
              <a:t>.</a:t>
            </a:r>
            <a:endParaRPr lang="en-US" b="1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5F80F9C5-05FE-4EC5-A8B1-765A1D3535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401" y="1870138"/>
            <a:ext cx="7782933" cy="3117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6952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B990D114-479E-4521-9DFA-D0B19DEC3A7B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tretch/>
        </p:blipFill>
        <p:spPr>
          <a:xfrm>
            <a:off x="228599" y="1052798"/>
            <a:ext cx="7696201" cy="4752403"/>
          </a:xfrm>
          <a:prstGeom prst="rect">
            <a:avLst/>
          </a:prstGeom>
          <a:noFill/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77F5FE0D-3A89-459F-8B2F-420E53BB7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rmAutofit/>
          </a:bodyPr>
          <a:lstStyle/>
          <a:p>
            <a:r>
              <a:rPr lang="it-IT" i="1" dirty="0"/>
              <a:t>Training Set</a:t>
            </a:r>
            <a:r>
              <a:rPr lang="it-IT" dirty="0"/>
              <a:t> e </a:t>
            </a:r>
            <a:r>
              <a:rPr lang="it-IT" i="1" dirty="0"/>
              <a:t>Test Set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BEAD1F12-E894-4E2A-9A1B-25BF318C71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77250" y="2249424"/>
            <a:ext cx="3307312" cy="4179368"/>
          </a:xfrm>
        </p:spPr>
        <p:txBody>
          <a:bodyPr>
            <a:normAutofit fontScale="92500" lnSpcReduction="10000"/>
          </a:bodyPr>
          <a:lstStyle/>
          <a:p>
            <a:r>
              <a:rPr lang="it-IT" sz="1900" b="0" i="0" dirty="0">
                <a:solidFill>
                  <a:srgbClr val="000000"/>
                </a:solidFill>
                <a:effectLst/>
              </a:rPr>
              <a:t>È un modello in grado di fare previsioni accurate dei dati</a:t>
            </a:r>
            <a:r>
              <a:rPr lang="it-IT" sz="1900" dirty="0">
                <a:solidFill>
                  <a:srgbClr val="000000"/>
                </a:solidFill>
              </a:rPr>
              <a:t>. U</a:t>
            </a:r>
            <a:r>
              <a:rPr lang="it-IT" sz="1900" b="0" i="0" dirty="0">
                <a:solidFill>
                  <a:srgbClr val="000000"/>
                </a:solidFill>
                <a:effectLst/>
              </a:rPr>
              <a:t>na buona tecnica per costruirlo consiste nell’usare la sequenza di fasi/operazioni che prendono il nome di </a:t>
            </a:r>
            <a:r>
              <a:rPr lang="it-IT" sz="1900" b="1" i="1" dirty="0">
                <a:solidFill>
                  <a:srgbClr val="000000"/>
                </a:solidFill>
                <a:effectLst/>
              </a:rPr>
              <a:t>Training Set</a:t>
            </a:r>
            <a:r>
              <a:rPr lang="it-IT" sz="1900" b="0" i="0" dirty="0">
                <a:solidFill>
                  <a:srgbClr val="000000"/>
                </a:solidFill>
                <a:effectLst/>
              </a:rPr>
              <a:t>, </a:t>
            </a:r>
            <a:r>
              <a:rPr lang="it-IT" sz="1900" b="1" i="1" dirty="0" err="1">
                <a:solidFill>
                  <a:srgbClr val="000000"/>
                </a:solidFill>
                <a:effectLst/>
              </a:rPr>
              <a:t>Validation</a:t>
            </a:r>
            <a:r>
              <a:rPr lang="it-IT" sz="1900" b="1" i="1" dirty="0">
                <a:solidFill>
                  <a:srgbClr val="000000"/>
                </a:solidFill>
                <a:effectLst/>
              </a:rPr>
              <a:t> Set</a:t>
            </a:r>
            <a:r>
              <a:rPr lang="it-IT" sz="1900" b="0" i="0" dirty="0">
                <a:solidFill>
                  <a:srgbClr val="000000"/>
                </a:solidFill>
                <a:effectLst/>
              </a:rPr>
              <a:t> e </a:t>
            </a:r>
            <a:r>
              <a:rPr lang="it-IT" sz="1900" b="1" i="1" dirty="0">
                <a:solidFill>
                  <a:srgbClr val="000000"/>
                </a:solidFill>
                <a:effectLst/>
              </a:rPr>
              <a:t>Test Set</a:t>
            </a:r>
            <a:r>
              <a:rPr lang="it-IT" sz="1900" b="0" i="0" dirty="0">
                <a:solidFill>
                  <a:srgbClr val="000000"/>
                </a:solidFill>
                <a:effectLst/>
              </a:rPr>
              <a:t>.</a:t>
            </a:r>
            <a:endParaRPr lang="en-US" sz="1900" b="0" i="0" dirty="0">
              <a:solidFill>
                <a:srgbClr val="000000"/>
              </a:solidFill>
              <a:effectLst/>
            </a:endParaRPr>
          </a:p>
          <a:p>
            <a:endParaRPr lang="en-US" sz="1900" dirty="0">
              <a:solidFill>
                <a:srgbClr val="000000"/>
              </a:solidFill>
            </a:endParaRPr>
          </a:p>
          <a:p>
            <a:r>
              <a:rPr lang="it-IT" sz="1900" dirty="0"/>
              <a:t>Qui di fianco sono rappresentati gli intervalli di confidenza relativi alla </a:t>
            </a:r>
            <a:r>
              <a:rPr lang="it-IT" sz="1900" b="1" dirty="0"/>
              <a:t>variabile dipendente</a:t>
            </a:r>
            <a:r>
              <a:rPr lang="it-IT" sz="1900" dirty="0"/>
              <a:t>.</a:t>
            </a:r>
          </a:p>
          <a:p>
            <a:endParaRPr lang="it-IT" sz="1800" dirty="0"/>
          </a:p>
        </p:txBody>
      </p:sp>
    </p:spTree>
    <p:extLst>
      <p:ext uri="{BB962C8B-B14F-4D97-AF65-F5344CB8AC3E}">
        <p14:creationId xmlns:p14="http://schemas.microsoft.com/office/powerpoint/2010/main" val="11313148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37209F-E45A-4D45-8D1B-6589E0E29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Calcolo del </a:t>
            </a:r>
            <a:r>
              <a:rPr lang="it-IT" dirty="0" err="1"/>
              <a:t>coeff</a:t>
            </a:r>
            <a:r>
              <a:rPr lang="it-IT" dirty="0"/>
              <a:t>. di determinazione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0870A88C-7702-422A-B5BF-57ED23403321}"/>
                  </a:ext>
                </a:extLst>
              </p:cNvPr>
              <p:cNvSpPr txBox="1"/>
              <p:nvPr/>
            </p:nvSpPr>
            <p:spPr>
              <a:xfrm>
                <a:off x="376335" y="1864291"/>
                <a:ext cx="11439329" cy="480131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it-IT" dirty="0"/>
                  <a:t>Il coefficiente di determinazione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b="0" i="1" smtClean="0"/>
                        </m:ctrlPr>
                      </m:sSupPr>
                      <m:e>
                        <m:r>
                          <a:rPr lang="it-IT" b="0" i="1" smtClean="0"/>
                          <m:t>𝑅</m:t>
                        </m:r>
                      </m:e>
                      <m:sup>
                        <m:r>
                          <a:rPr lang="it-IT" b="0" i="1" smtClean="0"/>
                          <m:t>2</m:t>
                        </m:r>
                      </m:sup>
                    </m:sSup>
                    <m:r>
                      <a:rPr lang="it-IT" b="0" i="0" smtClean="0"/>
                      <m:t> </m:t>
                    </m:r>
                  </m:oMath>
                </a14:m>
                <a:r>
                  <a:rPr lang="it-IT" dirty="0"/>
                  <a:t>misura il legame tra la </a:t>
                </a:r>
                <a:r>
                  <a:rPr lang="it-IT" b="1" dirty="0"/>
                  <a:t>variabilità dei dati</a:t>
                </a:r>
                <a:r>
                  <a:rPr lang="it-IT" dirty="0"/>
                  <a:t> e la </a:t>
                </a:r>
                <a:r>
                  <a:rPr lang="it-IT" b="1" dirty="0"/>
                  <a:t>correttezza del modello </a:t>
                </a:r>
                <a:r>
                  <a:rPr lang="it-IT" dirty="0"/>
                  <a:t>statistico utilizzato.</a:t>
                </a:r>
              </a:p>
              <a:p>
                <a:endParaRPr lang="it-IT" dirty="0"/>
              </a:p>
              <a:p>
                <a:r>
                  <a:rPr lang="it-IT" dirty="0"/>
                  <a:t>È </a:t>
                </a:r>
                <a:r>
                  <a:rPr lang="it-IT" b="0" dirty="0"/>
                  <a:t>ottenuto dal rapporto</a:t>
                </a:r>
              </a:p>
              <a:p>
                <a:pPr algn="ctr"/>
                <a:endParaRPr lang="it-IT" sz="3600" i="1" dirty="0">
                  <a:latin typeface="Cambria Math" panose="02040503050406030204" pitchFamily="18" charset="0"/>
                </a:endParaRPr>
              </a:p>
              <a:p>
                <a:pPr algn="ctr"/>
                <a:r>
                  <a:rPr lang="it-IT" sz="3200" i="1" dirty="0">
                    <a:latin typeface="Cambria Math" panose="02040503050406030204" pitchFamily="18" charset="0"/>
                  </a:rPr>
                  <a:t>SQR/</a:t>
                </a:r>
                <a:r>
                  <a:rPr lang="it-IT" sz="3200" dirty="0"/>
                  <a:t> </a:t>
                </a:r>
                <a14:m>
                  <m:oMath xmlns:m="http://schemas.openxmlformats.org/officeDocument/2006/math">
                    <m:r>
                      <a:rPr lang="it-IT" sz="3200" i="1">
                        <a:latin typeface="Cambria Math" panose="02040503050406030204" pitchFamily="18" charset="0"/>
                      </a:rPr>
                      <m:t>𝑆</m:t>
                    </m:r>
                    <m:sSub>
                      <m:sSubPr>
                        <m:ctrlPr>
                          <a:rPr lang="it-IT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320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it-IT" sz="3200" i="1">
                            <a:latin typeface="Cambria Math" panose="02040503050406030204" pitchFamily="18" charset="0"/>
                          </a:rPr>
                          <m:t>𝑇𝑂𝑇</m:t>
                        </m:r>
                      </m:sub>
                    </m:sSub>
                  </m:oMath>
                </a14:m>
                <a:endParaRPr lang="it-IT" sz="3200" dirty="0"/>
              </a:p>
              <a:p>
                <a:r>
                  <a:rPr lang="it-IT" dirty="0"/>
                  <a:t>dove</a:t>
                </a:r>
              </a:p>
              <a:p>
                <a:pPr algn="ctr"/>
                <a:endParaRPr lang="it-IT" sz="3600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𝑆𝑄𝑅</m:t>
                      </m:r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𝑆</m:t>
                      </m:r>
                      <m:sSub>
                        <m:sSubPr>
                          <m:ctrlPr>
                            <a:rPr lang="it-IT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𝑇𝑂𝑇</m:t>
                          </m:r>
                        </m:sub>
                      </m:sSub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𝑆𝑄𝐸</m:t>
                      </m:r>
                    </m:oMath>
                  </m:oMathPara>
                </a14:m>
                <a:endParaRPr lang="it-IT" sz="3200" b="0" dirty="0"/>
              </a:p>
              <a:p>
                <a:endParaRPr lang="it-IT" dirty="0"/>
              </a:p>
              <a:p>
                <a:endParaRPr lang="it-IT" dirty="0"/>
              </a:p>
              <a:p>
                <a:endParaRPr lang="it-IT" dirty="0"/>
              </a:p>
              <a:p>
                <a:r>
                  <a:rPr lang="it-IT" dirty="0"/>
                  <a:t>Il valore ricavato dal modello in esame è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it-IT" dirty="0"/>
                  <a:t>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it-IT" b="0" dirty="0"/>
                  <a:t> </a:t>
                </a:r>
                <a:r>
                  <a:rPr lang="it-IT" b="1" i="1" dirty="0"/>
                  <a:t>0,9017775</a:t>
                </a:r>
                <a:r>
                  <a:rPr lang="it-IT" dirty="0"/>
                  <a:t>.</a:t>
                </a:r>
                <a:endParaRPr lang="it-IT" b="0" i="1" dirty="0"/>
              </a:p>
            </p:txBody>
          </p:sp>
        </mc:Choice>
        <mc:Fallback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0870A88C-7702-422A-B5BF-57ED234033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335" y="1864291"/>
                <a:ext cx="11439329" cy="4801314"/>
              </a:xfrm>
              <a:prstGeom prst="rect">
                <a:avLst/>
              </a:prstGeom>
              <a:blipFill>
                <a:blip r:embed="rId2"/>
                <a:stretch>
                  <a:fillRect l="-480" t="-63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11863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F065A086-72A7-4477-8C5D-46FF8047CF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2741"/>
            <a:ext cx="3946125" cy="2920133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C5BC69D9-59A4-4366-9B8F-EACF4E344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rmAutofit/>
          </a:bodyPr>
          <a:lstStyle/>
          <a:p>
            <a:r>
              <a:rPr lang="it-IT" dirty="0"/>
              <a:t>Grafici diagnostici dei modelli</a:t>
            </a:r>
            <a:endParaRPr lang="it-IT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3A973A92-FD3D-4D29-A4B0-CF5F921204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/>
          <a:lstStyle/>
          <a:p>
            <a:r>
              <a:rPr lang="en-US" dirty="0" err="1"/>
              <a:t>Sono</a:t>
            </a:r>
            <a:r>
              <a:rPr lang="en-US" dirty="0"/>
              <a:t> qui </a:t>
            </a:r>
            <a:r>
              <a:rPr lang="en-US" dirty="0" err="1"/>
              <a:t>presentati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grafici</a:t>
            </a:r>
            <a:r>
              <a:rPr lang="en-US" dirty="0"/>
              <a:t> </a:t>
            </a:r>
            <a:r>
              <a:rPr lang="en-US" dirty="0" err="1"/>
              <a:t>relativi</a:t>
            </a:r>
            <a:r>
              <a:rPr lang="en-US" dirty="0"/>
              <a:t> 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Residuals vs Fitted;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Normal Q-Q;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Scale-Location;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Residuals vs Leverage;</a:t>
            </a:r>
          </a:p>
          <a:p>
            <a:r>
              <a:rPr lang="en-US" dirty="0"/>
              <a:t>del </a:t>
            </a:r>
            <a:r>
              <a:rPr lang="en-US" b="1" dirty="0" err="1">
                <a:solidFill>
                  <a:srgbClr val="FF0000"/>
                </a:solidFill>
              </a:rPr>
              <a:t>Modello</a:t>
            </a:r>
            <a:r>
              <a:rPr lang="en-US" b="1" dirty="0">
                <a:solidFill>
                  <a:srgbClr val="FF0000"/>
                </a:solidFill>
              </a:rPr>
              <a:t> 1</a:t>
            </a:r>
            <a:r>
              <a:rPr lang="en-US" dirty="0"/>
              <a:t>.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A74256C9-22A8-4A24-A1F5-D35179F963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6126" y="152741"/>
            <a:ext cx="3935830" cy="2920133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459E2510-C659-4676-A438-56EBAEE46F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072873"/>
            <a:ext cx="3895458" cy="2920133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0EB1D1CB-77FD-4D34-A7D6-A5B2DFCA01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46125" y="3053879"/>
            <a:ext cx="3895458" cy="2915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3318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5BC69D9-59A4-4366-9B8F-EACF4E344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rmAutofit/>
          </a:bodyPr>
          <a:lstStyle/>
          <a:p>
            <a:r>
              <a:rPr lang="it-IT" dirty="0"/>
              <a:t>Grafici diagnostici dei modelli</a:t>
            </a:r>
            <a:endParaRPr lang="it-IT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3A973A92-FD3D-4D29-A4B0-CF5F921204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/>
          <a:lstStyle/>
          <a:p>
            <a:r>
              <a:rPr lang="en-US" dirty="0" err="1"/>
              <a:t>Sono</a:t>
            </a:r>
            <a:r>
              <a:rPr lang="en-US" dirty="0"/>
              <a:t> qui </a:t>
            </a:r>
            <a:r>
              <a:rPr lang="en-US" dirty="0" err="1"/>
              <a:t>presentati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grafici</a:t>
            </a:r>
            <a:r>
              <a:rPr lang="en-US" dirty="0"/>
              <a:t> </a:t>
            </a:r>
            <a:r>
              <a:rPr lang="en-US" dirty="0" err="1"/>
              <a:t>relativi</a:t>
            </a:r>
            <a:r>
              <a:rPr lang="en-US" dirty="0"/>
              <a:t> 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Residuals vs Fitted;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Normal Q-Q;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Scale-Location;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Residuals vs Leverage;</a:t>
            </a:r>
          </a:p>
          <a:p>
            <a:r>
              <a:rPr lang="en-US" dirty="0"/>
              <a:t>del </a:t>
            </a:r>
            <a:r>
              <a:rPr lang="en-US" b="1" dirty="0" err="1">
                <a:solidFill>
                  <a:srgbClr val="0070C0"/>
                </a:solidFill>
              </a:rPr>
              <a:t>Modello</a:t>
            </a:r>
            <a:r>
              <a:rPr lang="en-US" b="1" dirty="0">
                <a:solidFill>
                  <a:srgbClr val="0070C0"/>
                </a:solidFill>
              </a:rPr>
              <a:t> 2</a:t>
            </a:r>
            <a:r>
              <a:rPr lang="en-US" dirty="0"/>
              <a:t>.</a:t>
            </a:r>
            <a:endParaRPr lang="en-US" b="1" dirty="0">
              <a:solidFill>
                <a:srgbClr val="0070C0"/>
              </a:solidFill>
            </a:endParaRP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D251E76B-AD73-4929-8EBA-805E2ED748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463"/>
            <a:ext cx="4037661" cy="2972001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DE3047BE-1841-4E44-AF16-3D47DEB60A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2362" y="-1"/>
            <a:ext cx="4052729" cy="2972001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5D4B207A-E304-4049-8242-EE5C54DEAD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662" y="2976464"/>
            <a:ext cx="3822336" cy="2844000"/>
          </a:xfrm>
          <a:prstGeom prst="rect">
            <a:avLst/>
          </a:prstGeom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748416EC-2489-4425-9CB4-E313E8289B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90024" y="2972000"/>
            <a:ext cx="3822336" cy="2839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2067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5BC69D9-59A4-4366-9B8F-EACF4E344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rmAutofit/>
          </a:bodyPr>
          <a:lstStyle/>
          <a:p>
            <a:r>
              <a:rPr lang="it-IT" dirty="0"/>
              <a:t>Grafici diagnostici dei modelli</a:t>
            </a:r>
            <a:endParaRPr lang="it-IT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3A973A92-FD3D-4D29-A4B0-CF5F921204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/>
          <a:lstStyle/>
          <a:p>
            <a:r>
              <a:rPr lang="en-US" dirty="0" err="1"/>
              <a:t>Sono</a:t>
            </a:r>
            <a:r>
              <a:rPr lang="en-US" dirty="0"/>
              <a:t> qui </a:t>
            </a:r>
            <a:r>
              <a:rPr lang="en-US" dirty="0" err="1"/>
              <a:t>presentati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grafici</a:t>
            </a:r>
            <a:r>
              <a:rPr lang="en-US" dirty="0"/>
              <a:t> </a:t>
            </a:r>
            <a:r>
              <a:rPr lang="en-US" dirty="0" err="1"/>
              <a:t>relativi</a:t>
            </a:r>
            <a:r>
              <a:rPr lang="en-US" dirty="0"/>
              <a:t> 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Residuals vs Fitted;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Normal Q-Q;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Scale-Location;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Residuals vs Leverage;</a:t>
            </a:r>
          </a:p>
          <a:p>
            <a:r>
              <a:rPr lang="en-US" dirty="0"/>
              <a:t>del </a:t>
            </a:r>
            <a:r>
              <a:rPr lang="en-US" b="1" dirty="0" err="1">
                <a:solidFill>
                  <a:srgbClr val="00B050"/>
                </a:solidFill>
              </a:rPr>
              <a:t>Modello</a:t>
            </a:r>
            <a:r>
              <a:rPr lang="en-US" b="1" dirty="0">
                <a:solidFill>
                  <a:srgbClr val="00B050"/>
                </a:solidFill>
              </a:rPr>
              <a:t> 3</a:t>
            </a:r>
            <a:r>
              <a:rPr lang="en-US" dirty="0"/>
              <a:t>.</a:t>
            </a:r>
            <a:endParaRPr lang="en-US" b="1" dirty="0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3D2FB45E-5007-4673-87AA-90FC40E72A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464"/>
            <a:ext cx="3812772" cy="2844000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C44221E7-5CF5-407A-B26C-457EBAFCFD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1608" y="4464"/>
            <a:ext cx="3885862" cy="2844000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A327C2AE-CDB5-46FA-8E96-BF02953352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848464"/>
            <a:ext cx="3866241" cy="2844000"/>
          </a:xfrm>
          <a:prstGeom prst="rect">
            <a:avLst/>
          </a:prstGeom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9838C75E-DF9F-4DA2-8AE3-644F6CCE1F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71608" y="2848464"/>
            <a:ext cx="3863760" cy="28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3379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5BC69D9-59A4-4366-9B8F-EACF4E344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rmAutofit/>
          </a:bodyPr>
          <a:lstStyle/>
          <a:p>
            <a:r>
              <a:rPr lang="it-IT" dirty="0"/>
              <a:t>Grafici diagnostici dei modelli</a:t>
            </a:r>
            <a:endParaRPr lang="it-IT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3A973A92-FD3D-4D29-A4B0-CF5F921204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77250" y="2409672"/>
            <a:ext cx="3144774" cy="3511296"/>
          </a:xfrm>
        </p:spPr>
        <p:txBody>
          <a:bodyPr/>
          <a:lstStyle/>
          <a:p>
            <a:r>
              <a:rPr lang="en-US" dirty="0" err="1"/>
              <a:t>Sono</a:t>
            </a:r>
            <a:r>
              <a:rPr lang="en-US" dirty="0"/>
              <a:t> qui </a:t>
            </a:r>
            <a:r>
              <a:rPr lang="en-US" dirty="0" err="1"/>
              <a:t>presentati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grafici</a:t>
            </a:r>
            <a:r>
              <a:rPr lang="en-US" dirty="0"/>
              <a:t> </a:t>
            </a:r>
            <a:r>
              <a:rPr lang="en-US" dirty="0" err="1"/>
              <a:t>relativi</a:t>
            </a:r>
            <a:r>
              <a:rPr lang="en-US" dirty="0"/>
              <a:t> 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Residuals vs Fitted;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Normal Q-Q;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Scale-Location;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Residuals vs Leverage;</a:t>
            </a:r>
          </a:p>
          <a:p>
            <a:r>
              <a:rPr lang="en-US" dirty="0"/>
              <a:t>del </a:t>
            </a:r>
            <a:r>
              <a:rPr lang="en-US" b="1" dirty="0" err="1">
                <a:solidFill>
                  <a:srgbClr val="7030A0"/>
                </a:solidFill>
              </a:rPr>
              <a:t>Modello</a:t>
            </a:r>
            <a:r>
              <a:rPr lang="en-US" b="1" dirty="0">
                <a:solidFill>
                  <a:srgbClr val="7030A0"/>
                </a:solidFill>
              </a:rPr>
              <a:t> 4</a:t>
            </a:r>
            <a:r>
              <a:rPr lang="en-US" dirty="0">
                <a:solidFill>
                  <a:srgbClr val="7030A0"/>
                </a:solidFill>
              </a:rPr>
              <a:t>.</a:t>
            </a:r>
            <a:endParaRPr lang="en-US" b="1" dirty="0">
              <a:solidFill>
                <a:srgbClr val="7030A0"/>
              </a:solidFill>
            </a:endParaRPr>
          </a:p>
          <a:p>
            <a:pPr algn="ctr"/>
            <a:endParaRPr lang="en-US" b="1" dirty="0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5C7998AC-02B5-423F-90BB-1FA2F601E0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464"/>
            <a:ext cx="3841099" cy="2844000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FA2D52EE-07C1-4437-B914-F89D9A2BB9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2386" y="4464"/>
            <a:ext cx="3829545" cy="2844000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D221ED08-DBF7-4A58-9D45-849B364605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848464"/>
            <a:ext cx="3874020" cy="2844000"/>
          </a:xfrm>
          <a:prstGeom prst="rect">
            <a:avLst/>
          </a:prstGeom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E5F3FFC0-3BB0-453F-8111-7A3B5269DF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42386" y="2848464"/>
            <a:ext cx="3837413" cy="28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0581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35E6A7A-5248-48E2-AEA5-C2EAA4574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24674"/>
            <a:ext cx="10058400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it-IT" dirty="0"/>
              <a:t>Scelta del modello tramite </a:t>
            </a:r>
            <a:r>
              <a:rPr lang="it-IT" i="1" dirty="0"/>
              <a:t>AIC</a:t>
            </a:r>
            <a:r>
              <a:rPr lang="it-IT" dirty="0"/>
              <a:t> e </a:t>
            </a:r>
            <a:r>
              <a:rPr lang="it-IT" i="1" dirty="0"/>
              <a:t>BIC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E1AFE6AC-CE3F-4937-B512-6E63F5922C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6800" y="2550195"/>
            <a:ext cx="4663440" cy="640080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AIC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C8A88849-BBEC-4D8B-B7ED-11E94F8112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66800" y="3279814"/>
            <a:ext cx="4663440" cy="3163825"/>
          </a:xfrm>
        </p:spPr>
        <p:txBody>
          <a:bodyPr/>
          <a:lstStyle/>
          <a:p>
            <a:r>
              <a:rPr lang="it-IT" sz="1800" b="0" i="1" u="none" strike="noStrike" baseline="0" dirty="0" err="1">
                <a:solidFill>
                  <a:srgbClr val="000000"/>
                </a:solidFill>
              </a:rPr>
              <a:t>Akaike</a:t>
            </a:r>
            <a:r>
              <a:rPr lang="it-IT" sz="1800" b="0" i="1" u="none" strike="noStrike" baseline="0" dirty="0">
                <a:solidFill>
                  <a:srgbClr val="000000"/>
                </a:solidFill>
              </a:rPr>
              <a:t> Information Criterion</a:t>
            </a:r>
            <a:endParaRPr lang="it-IT" sz="1800" dirty="0">
              <a:solidFill>
                <a:srgbClr val="000000"/>
              </a:solidFill>
              <a:effectLst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it-IT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it-IT" sz="18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on è consigliato per campioni di grandi dimensioni.</a:t>
            </a:r>
            <a:endParaRPr lang="it-IT" dirty="0">
              <a:solidFill>
                <a:srgbClr val="000000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it-IT" sz="1800" dirty="0">
                <a:solidFill>
                  <a:srgbClr val="000000"/>
                </a:solidFill>
                <a:ea typeface="Calibri" panose="020F0502020204030204" pitchFamily="34" charset="0"/>
              </a:rPr>
              <a:t>Vengono </a:t>
            </a:r>
            <a:r>
              <a:rPr lang="it-IT" sz="18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preferiti i modelli con l'</a:t>
            </a:r>
            <a:r>
              <a:rPr lang="it-IT" sz="1800" i="1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AIC</a:t>
            </a:r>
            <a:r>
              <a:rPr lang="it-IT" sz="18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più basso.</a:t>
            </a:r>
          </a:p>
          <a:p>
            <a:r>
              <a:rPr lang="it-IT" sz="18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In questo caso il modell</a:t>
            </a:r>
            <a:r>
              <a:rPr lang="it-IT" sz="1800" dirty="0">
                <a:solidFill>
                  <a:srgbClr val="000000"/>
                </a:solidFill>
                <a:ea typeface="Calibri" panose="020F0502020204030204" pitchFamily="34" charset="0"/>
              </a:rPr>
              <a:t>o è di esigue dimensioni, quindi è preferibile.</a:t>
            </a:r>
            <a:endParaRPr lang="en-US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6C0CF4A5-6B52-4BFE-AE35-FC7E76D2D12D}"/>
              </a:ext>
            </a:extLst>
          </p:cNvPr>
          <p:cNvSpPr txBox="1"/>
          <p:nvPr/>
        </p:nvSpPr>
        <p:spPr>
          <a:xfrm>
            <a:off x="6371596" y="2550195"/>
            <a:ext cx="4663440" cy="64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</a:pPr>
            <a:r>
              <a:rPr lang="it-IT" sz="1900" b="1" kern="1200" dirty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BIC</a:t>
            </a:r>
          </a:p>
        </p:txBody>
      </p: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D067E3EE-20FE-41FE-A13C-D52E40EE8C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71596" y="3301094"/>
            <a:ext cx="4663440" cy="3164509"/>
          </a:xfrm>
        </p:spPr>
        <p:txBody>
          <a:bodyPr/>
          <a:lstStyle/>
          <a:p>
            <a:r>
              <a:rPr lang="it-IT" sz="1800" i="1" dirty="0" err="1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Baleysian</a:t>
            </a:r>
            <a:r>
              <a:rPr lang="it-IT" sz="1800" i="1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Information Criterion</a:t>
            </a:r>
          </a:p>
          <a:p>
            <a:r>
              <a:rPr lang="it-IT" dirty="0">
                <a:solidFill>
                  <a:srgbClr val="000000"/>
                </a:solidFill>
                <a:ea typeface="Calibri" panose="020F0502020204030204" pitchFamily="34" charset="0"/>
              </a:rPr>
              <a:t>N</a:t>
            </a:r>
            <a:r>
              <a:rPr lang="it-IT" sz="18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on è relazionato con il numero di variabili presenti nel modello ma dalla dimensione dei dati in esame.</a:t>
            </a:r>
          </a:p>
          <a:p>
            <a:r>
              <a:rPr lang="it-IT" sz="18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Viene preferito il modello con </a:t>
            </a:r>
            <a:r>
              <a:rPr lang="it-IT" sz="1800" i="1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BIC</a:t>
            </a:r>
            <a:r>
              <a:rPr lang="it-IT" sz="18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più basso.</a:t>
            </a:r>
            <a:endParaRPr lang="it-IT" sz="1600" dirty="0"/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D02BAC83-D106-42F6-B775-601DC0EFE972}"/>
              </a:ext>
            </a:extLst>
          </p:cNvPr>
          <p:cNvSpPr txBox="1"/>
          <p:nvPr/>
        </p:nvSpPr>
        <p:spPr>
          <a:xfrm>
            <a:off x="362339" y="1624148"/>
            <a:ext cx="1146732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</a:pPr>
            <a:r>
              <a:rPr lang="it-IT" sz="1800" kern="1200" dirty="0">
                <a:latin typeface="+mn-lt"/>
                <a:ea typeface="+mn-ea"/>
                <a:cs typeface="+mn-cs"/>
              </a:rPr>
              <a:t>E</a:t>
            </a:r>
            <a:r>
              <a:rPr lang="it-IT" sz="1800" i="0" u="none" strike="noStrike" kern="1200" baseline="0" dirty="0">
                <a:latin typeface="+mn-lt"/>
                <a:ea typeface="+mn-ea"/>
                <a:cs typeface="+mn-cs"/>
              </a:rPr>
              <a:t>sistono vari tipi di criteri che permettono di scegliere un modello rispetto a un altro, i più utilizzati sono </a:t>
            </a:r>
            <a:r>
              <a:rPr lang="it-IT" sz="1800" i="1" u="none" strike="noStrike" kern="1200" baseline="0" dirty="0">
                <a:latin typeface="+mn-lt"/>
                <a:ea typeface="+mn-ea"/>
                <a:cs typeface="+mn-cs"/>
              </a:rPr>
              <a:t>BIC </a:t>
            </a:r>
            <a:r>
              <a:rPr lang="it-IT" sz="1800" i="0" u="none" strike="noStrike" kern="1200" baseline="0" dirty="0">
                <a:latin typeface="+mn-lt"/>
                <a:ea typeface="+mn-ea"/>
                <a:cs typeface="+mn-cs"/>
              </a:rPr>
              <a:t>e </a:t>
            </a:r>
            <a:r>
              <a:rPr lang="it-IT" sz="1800" i="1" u="none" strike="noStrike" kern="1200" baseline="0" dirty="0">
                <a:latin typeface="+mn-lt"/>
                <a:ea typeface="+mn-ea"/>
                <a:cs typeface="+mn-cs"/>
              </a:rPr>
              <a:t>AIC</a:t>
            </a:r>
            <a:r>
              <a:rPr lang="it-IT" sz="1800" i="0" u="none" strike="noStrike" kern="1200" baseline="0" dirty="0">
                <a:latin typeface="+mn-lt"/>
                <a:ea typeface="+mn-ea"/>
                <a:cs typeface="+mn-cs"/>
              </a:rPr>
              <a:t>. Grazie a questi, e alla funzione </a:t>
            </a:r>
            <a:r>
              <a:rPr lang="it-IT" i="1" dirty="0" err="1"/>
              <a:t>glance</a:t>
            </a:r>
            <a:r>
              <a:rPr lang="it-IT" sz="1800" u="none" strike="noStrike" kern="1200" baseline="0" dirty="0">
                <a:latin typeface="+mn-lt"/>
                <a:ea typeface="+mn-ea"/>
                <a:cs typeface="+mn-cs"/>
              </a:rPr>
              <a:t> di </a:t>
            </a:r>
            <a:r>
              <a:rPr lang="it-IT" sz="1800" i="1" u="none" strike="noStrike" kern="1200" baseline="0" dirty="0" err="1">
                <a:latin typeface="+mn-lt"/>
                <a:ea typeface="+mn-ea"/>
                <a:cs typeface="+mn-cs"/>
              </a:rPr>
              <a:t>Rstudio</a:t>
            </a:r>
            <a:r>
              <a:rPr lang="it-IT" sz="1800" i="1" u="none" strike="noStrike" kern="1200" baseline="0" dirty="0">
                <a:latin typeface="+mn-lt"/>
                <a:ea typeface="+mn-ea"/>
                <a:cs typeface="+mn-cs"/>
              </a:rPr>
              <a:t>,</a:t>
            </a:r>
            <a:r>
              <a:rPr lang="it-IT" sz="1800" i="0" u="none" strike="noStrike" kern="1200" baseline="0" dirty="0">
                <a:latin typeface="+mn-lt"/>
                <a:ea typeface="+mn-ea"/>
                <a:cs typeface="+mn-cs"/>
              </a:rPr>
              <a:t> si è infatti preso come ottimale il modello con valore minimo tra tutti quelli analizzati</a:t>
            </a:r>
            <a:r>
              <a:rPr lang="it-IT" sz="1800" kern="1200" dirty="0">
                <a:latin typeface="+mn-lt"/>
                <a:ea typeface="+mn-ea"/>
                <a:cs typeface="+mn-c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57348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  <p:bldP spid="6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80CA0B1A-42D9-48AE-AF34-088313D5C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/>
          <a:lstStyle/>
          <a:p>
            <a:pPr algn="ctr"/>
            <a:r>
              <a:rPr lang="en-US" dirty="0" err="1"/>
              <a:t>Tabella</a:t>
            </a:r>
            <a:r>
              <a:rPr lang="en-US" dirty="0"/>
              <a:t> </a:t>
            </a:r>
            <a:r>
              <a:rPr lang="en-US" dirty="0" err="1"/>
              <a:t>dei</a:t>
            </a:r>
            <a:r>
              <a:rPr lang="en-US" dirty="0"/>
              <a:t> </a:t>
            </a:r>
            <a:r>
              <a:rPr lang="en-US" dirty="0" err="1"/>
              <a:t>valori</a:t>
            </a:r>
            <a:r>
              <a:rPr lang="en-US" dirty="0"/>
              <a:t> di </a:t>
            </a:r>
            <a:r>
              <a:rPr lang="en-US" i="1" dirty="0"/>
              <a:t>AIC</a:t>
            </a:r>
            <a:r>
              <a:rPr lang="en-US" dirty="0"/>
              <a:t> e </a:t>
            </a:r>
            <a:r>
              <a:rPr lang="en-US" i="1" dirty="0"/>
              <a:t>BIC</a:t>
            </a:r>
            <a:r>
              <a:rPr lang="en-US" dirty="0"/>
              <a:t> </a:t>
            </a:r>
            <a:r>
              <a:rPr lang="en-US" dirty="0" err="1"/>
              <a:t>ricavati</a:t>
            </a:r>
            <a:endParaRPr lang="en-US" dirty="0"/>
          </a:p>
        </p:txBody>
      </p:sp>
      <p:graphicFrame>
        <p:nvGraphicFramePr>
          <p:cNvPr id="11" name="Tabella 12">
            <a:extLst>
              <a:ext uri="{FF2B5EF4-FFF2-40B4-BE49-F238E27FC236}">
                <a16:creationId xmlns:a16="http://schemas.microsoft.com/office/drawing/2014/main" id="{9F482759-323E-4C63-9BF8-E7B7398F15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70814510"/>
              </p:ext>
            </p:extLst>
          </p:nvPr>
        </p:nvGraphicFramePr>
        <p:xfrm>
          <a:off x="1066803" y="2299380"/>
          <a:ext cx="10058397" cy="18542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352799">
                  <a:extLst>
                    <a:ext uri="{9D8B030D-6E8A-4147-A177-3AD203B41FA5}">
                      <a16:colId xmlns:a16="http://schemas.microsoft.com/office/drawing/2014/main" val="3002476174"/>
                    </a:ext>
                  </a:extLst>
                </a:gridCol>
                <a:gridCol w="3352799">
                  <a:extLst>
                    <a:ext uri="{9D8B030D-6E8A-4147-A177-3AD203B41FA5}">
                      <a16:colId xmlns:a16="http://schemas.microsoft.com/office/drawing/2014/main" val="198623952"/>
                    </a:ext>
                  </a:extLst>
                </a:gridCol>
                <a:gridCol w="3352799">
                  <a:extLst>
                    <a:ext uri="{9D8B030D-6E8A-4147-A177-3AD203B41FA5}">
                      <a16:colId xmlns:a16="http://schemas.microsoft.com/office/drawing/2014/main" val="18958004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Modello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AIC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BIC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558993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i="1" dirty="0"/>
                        <a:t>fit1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 675,5315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696,3729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4085252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i="1" dirty="0"/>
                        <a:t>fit2</a:t>
                      </a:r>
                      <a:endParaRPr lang="it-IT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587,9251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627,0027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42418262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i="1" dirty="0"/>
                        <a:t>fit3</a:t>
                      </a:r>
                      <a:endParaRPr lang="it-IT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579,9499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603,3964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825869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i="1" dirty="0"/>
                        <a:t>fit4</a:t>
                      </a:r>
                      <a:endParaRPr lang="it-IT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578,2899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599,1312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851301756"/>
                  </a:ext>
                </a:extLst>
              </a:tr>
            </a:tbl>
          </a:graphicData>
        </a:graphic>
      </p:graphicFrame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FB0EDE7B-935F-45F9-8EBA-6CA631B0E006}"/>
              </a:ext>
            </a:extLst>
          </p:cNvPr>
          <p:cNvSpPr txBox="1"/>
          <p:nvPr/>
        </p:nvSpPr>
        <p:spPr>
          <a:xfrm>
            <a:off x="2780522" y="4721290"/>
            <a:ext cx="66309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La funzione </a:t>
            </a:r>
            <a:r>
              <a:rPr lang="it-IT" i="1" dirty="0" err="1"/>
              <a:t>glance</a:t>
            </a:r>
            <a:r>
              <a:rPr lang="it-IT" dirty="0"/>
              <a:t> suggerisce come ottimale il Modello 4, in quanto presenta i valori </a:t>
            </a:r>
            <a:r>
              <a:rPr lang="it-IT" b="1" dirty="0"/>
              <a:t>più bassi</a:t>
            </a:r>
            <a:r>
              <a:rPr lang="it-IT" dirty="0"/>
              <a:t> di </a:t>
            </a:r>
            <a:r>
              <a:rPr lang="it-IT" i="1" dirty="0"/>
              <a:t>AIC</a:t>
            </a:r>
            <a:r>
              <a:rPr lang="it-IT" dirty="0"/>
              <a:t> e </a:t>
            </a:r>
            <a:r>
              <a:rPr lang="it-IT" i="1" dirty="0"/>
              <a:t>BIC</a:t>
            </a:r>
            <a:r>
              <a:rPr lang="it-IT" dirty="0"/>
              <a:t>.</a:t>
            </a:r>
            <a:endParaRPr lang="it-IT" i="1" dirty="0"/>
          </a:p>
        </p:txBody>
      </p:sp>
    </p:spTree>
    <p:extLst>
      <p:ext uri="{BB962C8B-B14F-4D97-AF65-F5344CB8AC3E}">
        <p14:creationId xmlns:p14="http://schemas.microsoft.com/office/powerpoint/2010/main" val="267213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30DE874-B2A2-4A35-8E77-64A552850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Analisi preliminare dei dati</a:t>
            </a:r>
          </a:p>
        </p:txBody>
      </p:sp>
      <p:pic>
        <p:nvPicPr>
          <p:cNvPr id="32" name="Elemento grafico 31" descr="Binario con riempimento a tinta unita">
            <a:extLst>
              <a:ext uri="{FF2B5EF4-FFF2-40B4-BE49-F238E27FC236}">
                <a16:creationId xmlns:a16="http://schemas.microsoft.com/office/drawing/2014/main" id="{85B101FD-3404-4E63-989B-162E35ED53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10800" y="4562669"/>
            <a:ext cx="914400" cy="914400"/>
          </a:xfrm>
          <a:prstGeom prst="rect">
            <a:avLst/>
          </a:prstGeom>
        </p:spPr>
      </p:pic>
      <p:pic>
        <p:nvPicPr>
          <p:cNvPr id="34" name="Elemento grafico 33" descr="Database con riempimento a tinta unita">
            <a:extLst>
              <a:ext uri="{FF2B5EF4-FFF2-40B4-BE49-F238E27FC236}">
                <a16:creationId xmlns:a16="http://schemas.microsoft.com/office/drawing/2014/main" id="{3AB02C63-A12F-4E6E-B71D-8F4AD5631E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34245" y="3153239"/>
            <a:ext cx="914400" cy="914400"/>
          </a:xfrm>
          <a:prstGeom prst="rect">
            <a:avLst/>
          </a:prstGeom>
        </p:spPr>
      </p:pic>
      <p:pic>
        <p:nvPicPr>
          <p:cNvPr id="36" name="Elemento grafico 35" descr="Diagramma di rete con riempimento a tinta unita">
            <a:extLst>
              <a:ext uri="{FF2B5EF4-FFF2-40B4-BE49-F238E27FC236}">
                <a16:creationId xmlns:a16="http://schemas.microsoft.com/office/drawing/2014/main" id="{7BD67143-2C57-44F2-9241-9243217D837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240970" y="4536006"/>
            <a:ext cx="914400" cy="914400"/>
          </a:xfrm>
          <a:prstGeom prst="rect">
            <a:avLst/>
          </a:prstGeom>
        </p:spPr>
      </p:pic>
      <p:pic>
        <p:nvPicPr>
          <p:cNvPr id="38" name="Elemento grafico 37" descr="Musica con riempimento a tinta unita">
            <a:extLst>
              <a:ext uri="{FF2B5EF4-FFF2-40B4-BE49-F238E27FC236}">
                <a16:creationId xmlns:a16="http://schemas.microsoft.com/office/drawing/2014/main" id="{277B519A-3586-455C-A983-F0446E9E136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165126" y="3153239"/>
            <a:ext cx="914400" cy="914400"/>
          </a:xfrm>
          <a:prstGeom prst="rect">
            <a:avLst/>
          </a:prstGeom>
        </p:spPr>
      </p:pic>
      <p:pic>
        <p:nvPicPr>
          <p:cNvPr id="40" name="Elemento grafico 39" descr="Processore con riempimento a tinta unita">
            <a:extLst>
              <a:ext uri="{FF2B5EF4-FFF2-40B4-BE49-F238E27FC236}">
                <a16:creationId xmlns:a16="http://schemas.microsoft.com/office/drawing/2014/main" id="{3DB90751-6615-4494-851D-C34E31797B4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102607" y="1743809"/>
            <a:ext cx="914400" cy="914400"/>
          </a:xfrm>
          <a:prstGeom prst="rect">
            <a:avLst/>
          </a:prstGeom>
        </p:spPr>
      </p:pic>
      <p:pic>
        <p:nvPicPr>
          <p:cNvPr id="42" name="Elemento grafico 41" descr="Clessidra finita con riempimento a tinta unita">
            <a:extLst>
              <a:ext uri="{FF2B5EF4-FFF2-40B4-BE49-F238E27FC236}">
                <a16:creationId xmlns:a16="http://schemas.microsoft.com/office/drawing/2014/main" id="{5D22902A-0EA1-480C-8BD3-F2CBC68BD1D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165126" y="1766646"/>
            <a:ext cx="868726" cy="868726"/>
          </a:xfrm>
          <a:prstGeom prst="rect">
            <a:avLst/>
          </a:prstGeom>
        </p:spPr>
      </p:pic>
      <p:sp>
        <p:nvSpPr>
          <p:cNvPr id="43" name="CasellaDiTesto 42">
            <a:extLst>
              <a:ext uri="{FF2B5EF4-FFF2-40B4-BE49-F238E27FC236}">
                <a16:creationId xmlns:a16="http://schemas.microsoft.com/office/drawing/2014/main" id="{5B342218-91F9-4BF3-ACE8-0C3555790F28}"/>
              </a:ext>
            </a:extLst>
          </p:cNvPr>
          <p:cNvSpPr txBox="1"/>
          <p:nvPr/>
        </p:nvSpPr>
        <p:spPr>
          <a:xfrm>
            <a:off x="2155371" y="2014194"/>
            <a:ext cx="212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Velocità </a:t>
            </a:r>
            <a:r>
              <a:rPr lang="it-IT" i="1" dirty="0"/>
              <a:t>CPU</a:t>
            </a:r>
            <a:endParaRPr lang="it-IT" dirty="0"/>
          </a:p>
        </p:txBody>
      </p:sp>
      <p:sp>
        <p:nvSpPr>
          <p:cNvPr id="44" name="CasellaDiTesto 43">
            <a:extLst>
              <a:ext uri="{FF2B5EF4-FFF2-40B4-BE49-F238E27FC236}">
                <a16:creationId xmlns:a16="http://schemas.microsoft.com/office/drawing/2014/main" id="{BD693913-3D36-481F-A2B0-683AF62BC17F}"/>
              </a:ext>
            </a:extLst>
          </p:cNvPr>
          <p:cNvSpPr txBox="1"/>
          <p:nvPr/>
        </p:nvSpPr>
        <p:spPr>
          <a:xfrm>
            <a:off x="8126963" y="4808540"/>
            <a:ext cx="212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Prestazioni </a:t>
            </a:r>
            <a:r>
              <a:rPr lang="it-IT" i="1" dirty="0"/>
              <a:t>RAM</a:t>
            </a:r>
          </a:p>
        </p:txBody>
      </p:sp>
      <p:sp>
        <p:nvSpPr>
          <p:cNvPr id="45" name="CasellaDiTesto 44">
            <a:extLst>
              <a:ext uri="{FF2B5EF4-FFF2-40B4-BE49-F238E27FC236}">
                <a16:creationId xmlns:a16="http://schemas.microsoft.com/office/drawing/2014/main" id="{DB3750B0-1AD5-4867-9246-C227ABB77F0B}"/>
              </a:ext>
            </a:extLst>
          </p:cNvPr>
          <p:cNvSpPr txBox="1"/>
          <p:nvPr/>
        </p:nvSpPr>
        <p:spPr>
          <a:xfrm>
            <a:off x="8126963" y="3376273"/>
            <a:ext cx="2127380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Prestazioni audio</a:t>
            </a:r>
          </a:p>
        </p:txBody>
      </p:sp>
      <p:sp>
        <p:nvSpPr>
          <p:cNvPr id="46" name="CasellaDiTesto 45">
            <a:extLst>
              <a:ext uri="{FF2B5EF4-FFF2-40B4-BE49-F238E27FC236}">
                <a16:creationId xmlns:a16="http://schemas.microsoft.com/office/drawing/2014/main" id="{B40D83FA-4F68-4763-8E4B-49DE4818F4BE}"/>
              </a:ext>
            </a:extLst>
          </p:cNvPr>
          <p:cNvSpPr txBox="1"/>
          <p:nvPr/>
        </p:nvSpPr>
        <p:spPr>
          <a:xfrm>
            <a:off x="2155370" y="4835204"/>
            <a:ext cx="2696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Numero di processi </a:t>
            </a:r>
            <a:r>
              <a:rPr lang="it-IT" i="1" dirty="0"/>
              <a:t>SW</a:t>
            </a:r>
          </a:p>
        </p:txBody>
      </p:sp>
      <p:sp>
        <p:nvSpPr>
          <p:cNvPr id="47" name="CasellaDiTesto 46">
            <a:extLst>
              <a:ext uri="{FF2B5EF4-FFF2-40B4-BE49-F238E27FC236}">
                <a16:creationId xmlns:a16="http://schemas.microsoft.com/office/drawing/2014/main" id="{32BC6FA1-0956-49E8-8F14-22D1D4D210D5}"/>
              </a:ext>
            </a:extLst>
          </p:cNvPr>
          <p:cNvSpPr txBox="1"/>
          <p:nvPr/>
        </p:nvSpPr>
        <p:spPr>
          <a:xfrm>
            <a:off x="2155370" y="3375681"/>
            <a:ext cx="2481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Dimensioni </a:t>
            </a:r>
            <a:r>
              <a:rPr lang="it-IT" i="1" dirty="0"/>
              <a:t>Hard Disk</a:t>
            </a:r>
          </a:p>
        </p:txBody>
      </p:sp>
      <p:sp>
        <p:nvSpPr>
          <p:cNvPr id="48" name="CasellaDiTesto 47">
            <a:extLst>
              <a:ext uri="{FF2B5EF4-FFF2-40B4-BE49-F238E27FC236}">
                <a16:creationId xmlns:a16="http://schemas.microsoft.com/office/drawing/2014/main" id="{FE01971D-B141-4AE9-9EB9-F6A40B518D63}"/>
              </a:ext>
            </a:extLst>
          </p:cNvPr>
          <p:cNvSpPr txBox="1"/>
          <p:nvPr/>
        </p:nvSpPr>
        <p:spPr>
          <a:xfrm>
            <a:off x="8486191" y="2014194"/>
            <a:ext cx="1408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Aging </a:t>
            </a:r>
            <a:r>
              <a:rPr lang="it-IT" i="1" dirty="0"/>
              <a:t>SW</a:t>
            </a:r>
          </a:p>
        </p:txBody>
      </p:sp>
    </p:spTree>
    <p:extLst>
      <p:ext uri="{BB962C8B-B14F-4D97-AF65-F5344CB8AC3E}">
        <p14:creationId xmlns:p14="http://schemas.microsoft.com/office/powerpoint/2010/main" val="25618340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build="allAtOnce"/>
      <p:bldP spid="44" grpId="0"/>
      <p:bldP spid="45" grpId="0"/>
      <p:bldP spid="46" grpId="0"/>
      <p:bldP spid="47" grpId="0"/>
      <p:bldP spid="48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936ED68-78C1-4E83-8379-DE172D532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Tabella</a:t>
            </a:r>
            <a:r>
              <a:rPr lang="en-US" dirty="0"/>
              <a:t> </a:t>
            </a:r>
            <a:r>
              <a:rPr lang="en-US" dirty="0" err="1"/>
              <a:t>dei</a:t>
            </a:r>
            <a:r>
              <a:rPr lang="en-US" dirty="0"/>
              <a:t> </a:t>
            </a:r>
            <a:r>
              <a:rPr lang="en-US" dirty="0" err="1"/>
              <a:t>valori</a:t>
            </a:r>
            <a:r>
              <a:rPr lang="en-US" dirty="0"/>
              <a:t> di </a:t>
            </a:r>
            <a:r>
              <a:rPr lang="en-US" i="1" dirty="0"/>
              <a:t>MSE </a:t>
            </a:r>
            <a:r>
              <a:rPr lang="en-US" dirty="0" err="1"/>
              <a:t>ricavati</a:t>
            </a:r>
            <a:endParaRPr lang="it-IT" dirty="0"/>
          </a:p>
        </p:txBody>
      </p:sp>
      <p:graphicFrame>
        <p:nvGraphicFramePr>
          <p:cNvPr id="5" name="Tabella 12">
            <a:extLst>
              <a:ext uri="{FF2B5EF4-FFF2-40B4-BE49-F238E27FC236}">
                <a16:creationId xmlns:a16="http://schemas.microsoft.com/office/drawing/2014/main" id="{1B191D55-4B28-4AF8-9605-1653E95F4D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3679861"/>
              </p:ext>
            </p:extLst>
          </p:nvPr>
        </p:nvGraphicFramePr>
        <p:xfrm>
          <a:off x="2743201" y="2501900"/>
          <a:ext cx="6705598" cy="18542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352799">
                  <a:extLst>
                    <a:ext uri="{9D8B030D-6E8A-4147-A177-3AD203B41FA5}">
                      <a16:colId xmlns:a16="http://schemas.microsoft.com/office/drawing/2014/main" val="3002476174"/>
                    </a:ext>
                  </a:extLst>
                </a:gridCol>
                <a:gridCol w="3352799">
                  <a:extLst>
                    <a:ext uri="{9D8B030D-6E8A-4147-A177-3AD203B41FA5}">
                      <a16:colId xmlns:a16="http://schemas.microsoft.com/office/drawing/2014/main" val="1986239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Modello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MSE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558993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i="1" dirty="0"/>
                        <a:t>fit1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 42,83853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4085252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i="1" dirty="0"/>
                        <a:t>fit2</a:t>
                      </a:r>
                      <a:endParaRPr lang="it-IT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15,50828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42418262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i="1" dirty="0"/>
                        <a:t>fit3</a:t>
                      </a:r>
                      <a:endParaRPr lang="it-IT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16,14518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825869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i="1" dirty="0"/>
                        <a:t>fit4</a:t>
                      </a:r>
                      <a:endParaRPr lang="it-IT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16,20017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851301756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39DE69FC-C0C7-431E-80B0-834A1299F21A}"/>
                  </a:ext>
                </a:extLst>
              </p:cNvPr>
              <p:cNvSpPr txBox="1"/>
              <p:nvPr/>
            </p:nvSpPr>
            <p:spPr>
              <a:xfrm>
                <a:off x="2743201" y="5010539"/>
                <a:ext cx="6783353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/>
                  <a:t>Per il </a:t>
                </a:r>
                <a:r>
                  <a:rPr lang="it-IT" b="1" dirty="0"/>
                  <a:t>giusto equilibrio </a:t>
                </a:r>
                <a:r>
                  <a:rPr lang="it-IT" dirty="0"/>
                  <a:t>tra il valore di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b="0" i="1" smtClean="0"/>
                        </m:ctrlPr>
                      </m:sSupPr>
                      <m:e>
                        <m:r>
                          <a:rPr lang="it-IT" b="0" i="1" smtClean="0"/>
                          <m:t>𝑅</m:t>
                        </m:r>
                      </m:e>
                      <m:sup>
                        <m:r>
                          <a:rPr lang="it-IT" b="0" i="1" smtClean="0"/>
                          <m:t>2</m:t>
                        </m:r>
                      </m:sup>
                    </m:sSup>
                  </m:oMath>
                </a14:m>
                <a:r>
                  <a:rPr lang="it-IT" dirty="0"/>
                  <a:t>, il numero di </a:t>
                </a:r>
                <a:r>
                  <a:rPr lang="it-IT" dirty="0" err="1"/>
                  <a:t>regressori</a:t>
                </a:r>
                <a:r>
                  <a:rPr lang="it-IT" dirty="0"/>
                  <a:t> utilizzati e l’</a:t>
                </a:r>
                <a:r>
                  <a:rPr lang="it-IT" i="1" dirty="0" err="1"/>
                  <a:t>Overfitting</a:t>
                </a:r>
                <a:r>
                  <a:rPr lang="it-IT" dirty="0"/>
                  <a:t>, il modello ottimale risulta essere </a:t>
                </a:r>
                <a:r>
                  <a:rPr lang="it-IT" i="1" dirty="0"/>
                  <a:t>fit4</a:t>
                </a:r>
                <a:r>
                  <a:rPr lang="it-IT" dirty="0"/>
                  <a:t>.</a:t>
                </a:r>
                <a:endParaRPr lang="it-IT" i="1" dirty="0"/>
              </a:p>
            </p:txBody>
          </p:sp>
        </mc:Choice>
        <mc:Fallback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39DE69FC-C0C7-431E-80B0-834A1299F2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201" y="5010539"/>
                <a:ext cx="6783353" cy="923330"/>
              </a:xfrm>
              <a:prstGeom prst="rect">
                <a:avLst/>
              </a:prstGeom>
              <a:blipFill>
                <a:blip r:embed="rId2"/>
                <a:stretch>
                  <a:fillRect l="-719" t="-3311" b="-1059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33765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2480EA41-E00E-457C-9D76-D992287A4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/>
          <a:lstStyle/>
          <a:p>
            <a:pPr algn="ctr"/>
            <a:r>
              <a:rPr lang="en-US" dirty="0" err="1"/>
              <a:t>Scelta</a:t>
            </a:r>
            <a:r>
              <a:rPr lang="en-US" dirty="0"/>
              <a:t> del </a:t>
            </a:r>
            <a:r>
              <a:rPr lang="en-US" dirty="0" err="1"/>
              <a:t>modello</a:t>
            </a:r>
            <a:r>
              <a:rPr lang="en-US" dirty="0"/>
              <a:t> </a:t>
            </a:r>
            <a:r>
              <a:rPr lang="en-US" dirty="0" err="1"/>
              <a:t>tramite</a:t>
            </a:r>
            <a:r>
              <a:rPr lang="en-US" dirty="0"/>
              <a:t> </a:t>
            </a:r>
            <a:r>
              <a:rPr lang="en-US" dirty="0" err="1"/>
              <a:t>regressione</a:t>
            </a:r>
            <a:r>
              <a:rPr lang="en-US" dirty="0"/>
              <a:t> </a:t>
            </a:r>
            <a:r>
              <a:rPr lang="en-US" i="1" dirty="0"/>
              <a:t>Stepwise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9545D4B-B379-4389-9751-B6BFBAB884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669" y="2040968"/>
            <a:ext cx="11448662" cy="266044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 err="1"/>
              <a:t>L’algoritmo</a:t>
            </a:r>
            <a:r>
              <a:rPr lang="en-US" sz="1800" dirty="0"/>
              <a:t> di </a:t>
            </a:r>
            <a:r>
              <a:rPr lang="en-US" sz="1800" dirty="0" err="1"/>
              <a:t>regressione</a:t>
            </a:r>
            <a:r>
              <a:rPr lang="en-US" sz="1800" dirty="0"/>
              <a:t> </a:t>
            </a:r>
            <a:r>
              <a:rPr lang="en-US" sz="1800" i="1" dirty="0"/>
              <a:t>Stepwise</a:t>
            </a:r>
            <a:r>
              <a:rPr lang="en-US" sz="1800" dirty="0"/>
              <a:t> </a:t>
            </a:r>
            <a:r>
              <a:rPr lang="en-US" sz="1800" dirty="0" err="1"/>
              <a:t>permette</a:t>
            </a:r>
            <a:r>
              <a:rPr lang="en-US" sz="1800" dirty="0"/>
              <a:t> la </a:t>
            </a:r>
            <a:r>
              <a:rPr lang="en-US" sz="1800" dirty="0" err="1"/>
              <a:t>determinazione</a:t>
            </a:r>
            <a:r>
              <a:rPr lang="en-US" sz="1800" dirty="0"/>
              <a:t> del </a:t>
            </a:r>
            <a:r>
              <a:rPr lang="en-US" sz="1800" dirty="0" err="1"/>
              <a:t>modello</a:t>
            </a:r>
            <a:r>
              <a:rPr lang="en-US" sz="1800" dirty="0"/>
              <a:t> con </a:t>
            </a:r>
            <a:r>
              <a:rPr lang="en-US" sz="1800" dirty="0" err="1"/>
              <a:t>l’aggiunta</a:t>
            </a:r>
            <a:r>
              <a:rPr lang="en-US" sz="1800" dirty="0"/>
              <a:t> o </a:t>
            </a:r>
            <a:r>
              <a:rPr lang="en-US" sz="1800" dirty="0" err="1"/>
              <a:t>rimozione</a:t>
            </a:r>
            <a:r>
              <a:rPr lang="en-US" sz="1800" dirty="0"/>
              <a:t> di </a:t>
            </a:r>
            <a:r>
              <a:rPr lang="en-US" sz="1800" dirty="0" err="1"/>
              <a:t>regressori</a:t>
            </a:r>
            <a:r>
              <a:rPr lang="en-US" sz="1800" dirty="0"/>
              <a:t> al </a:t>
            </a:r>
            <a:r>
              <a:rPr lang="en-US" sz="1800" dirty="0" err="1"/>
              <a:t>suo</a:t>
            </a:r>
            <a:r>
              <a:rPr lang="en-US" sz="1800" dirty="0"/>
              <a:t> </a:t>
            </a:r>
            <a:r>
              <a:rPr lang="en-US" sz="1800" dirty="0" err="1"/>
              <a:t>interno</a:t>
            </a:r>
            <a:r>
              <a:rPr lang="en-US" sz="1800" dirty="0"/>
              <a:t>.</a:t>
            </a:r>
            <a:br>
              <a:rPr lang="en-US" sz="1800" dirty="0"/>
            </a:br>
            <a:r>
              <a:rPr lang="en-US" sz="1800" dirty="0"/>
              <a:t>Si divide in:</a:t>
            </a:r>
          </a:p>
          <a:p>
            <a:r>
              <a:rPr lang="en-US" sz="1800" b="1" dirty="0"/>
              <a:t>Forward</a:t>
            </a:r>
            <a:r>
              <a:rPr lang="en-US" sz="1800" dirty="0"/>
              <a:t>: se, </a:t>
            </a:r>
            <a:r>
              <a:rPr lang="en-US" sz="1800" dirty="0" err="1"/>
              <a:t>partendo</a:t>
            </a:r>
            <a:r>
              <a:rPr lang="en-US" sz="1800" dirty="0"/>
              <a:t> da un </a:t>
            </a:r>
            <a:r>
              <a:rPr lang="en-US" sz="1800" dirty="0" err="1"/>
              <a:t>modello</a:t>
            </a:r>
            <a:r>
              <a:rPr lang="en-US" sz="1800" dirty="0"/>
              <a:t> </a:t>
            </a:r>
            <a:r>
              <a:rPr lang="en-US" sz="1800" dirty="0" err="1"/>
              <a:t>vuoto</a:t>
            </a:r>
            <a:r>
              <a:rPr lang="en-US" sz="1800" dirty="0"/>
              <a:t>, </a:t>
            </a:r>
            <a:r>
              <a:rPr lang="en-US" sz="1800" dirty="0" err="1"/>
              <a:t>aggiunge</a:t>
            </a:r>
            <a:r>
              <a:rPr lang="en-US" sz="1800" dirty="0"/>
              <a:t> </a:t>
            </a:r>
            <a:r>
              <a:rPr lang="en-US" sz="1800" dirty="0" err="1"/>
              <a:t>dei</a:t>
            </a:r>
            <a:r>
              <a:rPr lang="en-US" sz="1800" dirty="0"/>
              <a:t> </a:t>
            </a:r>
            <a:r>
              <a:rPr lang="en-US" sz="1800" dirty="0" err="1"/>
              <a:t>regressori</a:t>
            </a:r>
            <a:r>
              <a:rPr lang="en-US" sz="1800" dirty="0"/>
              <a:t>. </a:t>
            </a:r>
          </a:p>
          <a:p>
            <a:r>
              <a:rPr lang="en-US" sz="1800" b="1" dirty="0"/>
              <a:t>Backward</a:t>
            </a:r>
            <a:r>
              <a:rPr lang="en-US" sz="1800" dirty="0"/>
              <a:t>: se, </a:t>
            </a:r>
            <a:r>
              <a:rPr lang="en-US" sz="1800" dirty="0" err="1"/>
              <a:t>partendo</a:t>
            </a:r>
            <a:r>
              <a:rPr lang="en-US" sz="1800" dirty="0"/>
              <a:t> da un </a:t>
            </a:r>
            <a:r>
              <a:rPr lang="en-US" sz="1800" dirty="0" err="1"/>
              <a:t>modello</a:t>
            </a:r>
            <a:r>
              <a:rPr lang="en-US" sz="1800" dirty="0"/>
              <a:t> complete, </a:t>
            </a:r>
            <a:r>
              <a:rPr lang="en-US" sz="1800" dirty="0" err="1"/>
              <a:t>rimuove</a:t>
            </a:r>
            <a:r>
              <a:rPr lang="en-US" sz="1800" dirty="0"/>
              <a:t> </a:t>
            </a:r>
            <a:r>
              <a:rPr lang="en-US" sz="1800" dirty="0" err="1"/>
              <a:t>dei</a:t>
            </a:r>
            <a:r>
              <a:rPr lang="en-US" sz="1800" dirty="0"/>
              <a:t> </a:t>
            </a:r>
            <a:r>
              <a:rPr lang="en-US" sz="1800" dirty="0" err="1"/>
              <a:t>regressori</a:t>
            </a:r>
            <a:r>
              <a:rPr lang="en-US" sz="1800" dirty="0"/>
              <a:t>.</a:t>
            </a:r>
            <a:endParaRPr lang="en-US" sz="1800" b="1" dirty="0"/>
          </a:p>
          <a:p>
            <a:r>
              <a:rPr lang="en-US" sz="1800" b="1" dirty="0"/>
              <a:t>Hybrid</a:t>
            </a:r>
            <a:r>
              <a:rPr lang="en-US" sz="1800" dirty="0"/>
              <a:t>: se </a:t>
            </a:r>
            <a:r>
              <a:rPr lang="en-US" sz="1800" dirty="0" err="1"/>
              <a:t>aggiunge</a:t>
            </a:r>
            <a:r>
              <a:rPr lang="en-US" sz="1800" dirty="0"/>
              <a:t> e </a:t>
            </a:r>
            <a:r>
              <a:rPr lang="en-US" sz="1800" dirty="0" err="1"/>
              <a:t>rimuove</a:t>
            </a:r>
            <a:r>
              <a:rPr lang="en-US" sz="1800" dirty="0"/>
              <a:t> </a:t>
            </a:r>
            <a:r>
              <a:rPr lang="en-US" sz="1800" dirty="0" err="1"/>
              <a:t>regressori</a:t>
            </a:r>
            <a:r>
              <a:rPr lang="en-US" sz="1800" dirty="0"/>
              <a:t> </a:t>
            </a:r>
            <a:r>
              <a:rPr lang="en-US" sz="1800" dirty="0" err="1"/>
              <a:t>fino</a:t>
            </a:r>
            <a:r>
              <a:rPr lang="en-US" sz="1800" dirty="0"/>
              <a:t> a </a:t>
            </a:r>
            <a:r>
              <a:rPr lang="en-US" sz="1800" dirty="0" err="1"/>
              <a:t>quando</a:t>
            </a:r>
            <a:r>
              <a:rPr lang="en-US" sz="1800" dirty="0"/>
              <a:t> non </a:t>
            </a:r>
            <a:r>
              <a:rPr lang="en-US" sz="1800" dirty="0" err="1"/>
              <a:t>viene</a:t>
            </a:r>
            <a:r>
              <a:rPr lang="en-US" sz="1800" dirty="0"/>
              <a:t> </a:t>
            </a:r>
            <a:r>
              <a:rPr lang="en-US" sz="1800" dirty="0" err="1"/>
              <a:t>trovato</a:t>
            </a:r>
            <a:r>
              <a:rPr lang="en-US" sz="1800" dirty="0"/>
              <a:t> il </a:t>
            </a:r>
            <a:r>
              <a:rPr lang="en-US" sz="1800" dirty="0" err="1"/>
              <a:t>modello</a:t>
            </a:r>
            <a:r>
              <a:rPr lang="en-US" sz="1800" dirty="0"/>
              <a:t> </a:t>
            </a:r>
            <a:r>
              <a:rPr lang="en-US" sz="1800" dirty="0" err="1"/>
              <a:t>migliore</a:t>
            </a:r>
            <a:r>
              <a:rPr lang="en-US" sz="1800" dirty="0"/>
              <a:t>.</a:t>
            </a:r>
          </a:p>
          <a:p>
            <a:pPr marL="0" indent="0">
              <a:buNone/>
            </a:pPr>
            <a:r>
              <a:rPr lang="en-US" sz="1800" dirty="0"/>
              <a:t>Si </a:t>
            </a:r>
            <a:r>
              <a:rPr lang="en-US" sz="1800" dirty="0" err="1"/>
              <a:t>basa</a:t>
            </a:r>
            <a:r>
              <a:rPr lang="en-US" sz="1800" dirty="0"/>
              <a:t>, </a:t>
            </a:r>
            <a:r>
              <a:rPr lang="en-US" sz="1800" dirty="0" err="1"/>
              <a:t>inoltre</a:t>
            </a:r>
            <a:r>
              <a:rPr lang="en-US" sz="1800" dirty="0"/>
              <a:t>, </a:t>
            </a:r>
            <a:r>
              <a:rPr lang="en-US" sz="1800" dirty="0" err="1"/>
              <a:t>su</a:t>
            </a:r>
            <a:r>
              <a:rPr lang="en-US" sz="1800" dirty="0"/>
              <a:t> </a:t>
            </a:r>
            <a:r>
              <a:rPr lang="en-US" sz="1800" dirty="0" err="1"/>
              <a:t>criterio</a:t>
            </a:r>
            <a:r>
              <a:rPr lang="en-US" sz="1800" dirty="0"/>
              <a:t> </a:t>
            </a:r>
            <a:r>
              <a:rPr lang="en-US" sz="1800" i="1" dirty="0"/>
              <a:t>AIC</a:t>
            </a:r>
            <a:r>
              <a:rPr lang="en-US" sz="1800" dirty="0"/>
              <a:t> </a:t>
            </a:r>
            <a:r>
              <a:rPr lang="en-US" sz="1800" dirty="0" err="1"/>
              <a:t>oppure</a:t>
            </a:r>
            <a:r>
              <a:rPr lang="en-US" sz="1800" dirty="0"/>
              <a:t> </a:t>
            </a:r>
            <a:r>
              <a:rPr lang="en-US" sz="1800" dirty="0" err="1"/>
              <a:t>su</a:t>
            </a:r>
            <a:r>
              <a:rPr lang="en-US" sz="1800" dirty="0"/>
              <a:t> </a:t>
            </a:r>
            <a:r>
              <a:rPr lang="en-US" sz="1800" dirty="0" err="1"/>
              <a:t>criterio</a:t>
            </a:r>
            <a:r>
              <a:rPr lang="en-US" sz="1800" dirty="0"/>
              <a:t> </a:t>
            </a:r>
            <a:r>
              <a:rPr lang="en-US" sz="1800" i="1" dirty="0"/>
              <a:t>BIC</a:t>
            </a:r>
            <a:r>
              <a:rPr lang="en-US" sz="1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274357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3">
            <a:extLst>
              <a:ext uri="{FF2B5EF4-FFF2-40B4-BE49-F238E27FC236}">
                <a16:creationId xmlns:a16="http://schemas.microsoft.com/office/drawing/2014/main" id="{CB198053-B436-4B48-995D-99E7B9536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/>
          <a:lstStyle/>
          <a:p>
            <a:r>
              <a:rPr lang="en-US" sz="2600" dirty="0" err="1"/>
              <a:t>Regressione</a:t>
            </a:r>
            <a:r>
              <a:rPr lang="en-US" sz="2600" dirty="0"/>
              <a:t> </a:t>
            </a:r>
            <a:r>
              <a:rPr lang="en-US" sz="2600" i="1" dirty="0"/>
              <a:t>Stepwise</a:t>
            </a:r>
            <a:r>
              <a:rPr lang="en-US" sz="2600" dirty="0"/>
              <a:t> </a:t>
            </a:r>
            <a:r>
              <a:rPr lang="en-US" sz="2600" dirty="0" err="1"/>
              <a:t>sul</a:t>
            </a:r>
            <a:r>
              <a:rPr lang="en-US" sz="2600" dirty="0"/>
              <a:t> </a:t>
            </a:r>
            <a:r>
              <a:rPr lang="en-US" sz="2600" dirty="0" err="1"/>
              <a:t>Modello</a:t>
            </a:r>
            <a:r>
              <a:rPr lang="en-US" sz="2600" dirty="0"/>
              <a:t> 4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EE231C1D-5A03-47A5-98E4-7A3EDED718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/>
          <a:lstStyle/>
          <a:p>
            <a:pPr marL="0" indent="0" rtl="0">
              <a:buNone/>
            </a:pPr>
            <a:r>
              <a:rPr lang="it-IT" sz="1800" dirty="0"/>
              <a:t>È stata eseguita la regressione </a:t>
            </a:r>
            <a:r>
              <a:rPr lang="it-IT" sz="1800" i="1" dirty="0" err="1"/>
              <a:t>Stepwise</a:t>
            </a:r>
            <a:r>
              <a:rPr lang="it-IT" sz="1800" dirty="0"/>
              <a:t> tramite la funzione </a:t>
            </a:r>
            <a:r>
              <a:rPr lang="it-IT" sz="1800" i="1" dirty="0"/>
              <a:t>step</a:t>
            </a:r>
            <a:r>
              <a:rPr lang="it-IT" sz="1800" dirty="0"/>
              <a:t> di </a:t>
            </a:r>
            <a:r>
              <a:rPr lang="it-IT" sz="1800" i="1" dirty="0" err="1"/>
              <a:t>Rstudio</a:t>
            </a:r>
            <a:r>
              <a:rPr lang="it-IT" sz="1800" dirty="0"/>
              <a:t>, con criterio </a:t>
            </a:r>
            <a:r>
              <a:rPr lang="it-IT" sz="1800" i="1" dirty="0"/>
              <a:t>AIC</a:t>
            </a:r>
            <a:r>
              <a:rPr lang="it-IT" sz="1800" dirty="0"/>
              <a:t>, su </a:t>
            </a:r>
            <a:r>
              <a:rPr lang="it-IT" sz="1800" i="1" dirty="0"/>
              <a:t>fit4</a:t>
            </a:r>
            <a:r>
              <a:rPr lang="it-IT" sz="1800" dirty="0"/>
              <a:t>.</a:t>
            </a:r>
          </a:p>
          <a:p>
            <a:pPr marL="0" indent="0" rtl="0">
              <a:buNone/>
            </a:pPr>
            <a:br>
              <a:rPr lang="it-IT" dirty="0"/>
            </a:br>
            <a:r>
              <a:rPr lang="it-IT" dirty="0"/>
              <a:t>Il modello risultava già ottimizzato con</a:t>
            </a:r>
            <a:br>
              <a:rPr lang="it-IT" dirty="0"/>
            </a:br>
            <a:r>
              <a:rPr lang="it-IT" i="1" dirty="0"/>
              <a:t>AIC </a:t>
            </a:r>
            <a:r>
              <a:rPr lang="it-IT" dirty="0"/>
              <a:t>= 578,2899.</a:t>
            </a:r>
            <a:endParaRPr lang="it-IT" sz="1800" i="1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26EF7EFF-9627-46B4-8D64-32BD56DE9F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579" y="2111082"/>
            <a:ext cx="7824484" cy="2635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6020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 descr="Primo piano di un logo&#10;&#10;Descrizione generata automaticament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graphicFrame>
        <p:nvGraphicFramePr>
          <p:cNvPr id="15" name="Oggetto 14">
            <a:extLst>
              <a:ext uri="{FF2B5EF4-FFF2-40B4-BE49-F238E27FC236}">
                <a16:creationId xmlns:a16="http://schemas.microsoft.com/office/drawing/2014/main" id="{461054A7-6B4D-4E23-89AE-584AED6A2BD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3105831"/>
              </p:ext>
            </p:extLst>
          </p:nvPr>
        </p:nvGraphicFramePr>
        <p:xfrm>
          <a:off x="6096000" y="1810652"/>
          <a:ext cx="5449490" cy="32366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3" name="Immagine bitmap" r:id="rId4" imgW="3566160" imgH="2118240" progId="Paint.Picture">
                  <p:embed/>
                </p:oleObj>
              </mc:Choice>
              <mc:Fallback>
                <p:oleObj name="Immagine bitmap" r:id="rId4" imgW="3566160" imgH="2118240" progId="Paint.Picture">
                  <p:embed/>
                  <p:pic>
                    <p:nvPicPr>
                      <p:cNvPr id="5" name="Oggetto 4">
                        <a:extLst>
                          <a:ext uri="{FF2B5EF4-FFF2-40B4-BE49-F238E27FC236}">
                            <a16:creationId xmlns:a16="http://schemas.microsoft.com/office/drawing/2014/main" id="{2CB1C142-DA0F-4D93-BE5F-81857C462B4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096000" y="1810652"/>
                        <a:ext cx="5449490" cy="32366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73365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5327EF0-E353-4C8E-89AE-68661CFC7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Correlazioni tra le variabili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8ACB0E15-B0A2-4019-8978-FF41D40BF6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50507" y="2121720"/>
            <a:ext cx="4991457" cy="4093686"/>
          </a:xfrm>
          <a:prstGeom prst="rect">
            <a:avLst/>
          </a:prstGeom>
          <a:effectLst>
            <a:softEdge rad="63500"/>
          </a:effectLst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A4E48962-11E1-4A9B-AD36-06ECFE1472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166330" y="2096474"/>
            <a:ext cx="4475163" cy="4118932"/>
          </a:xfrm>
          <a:prstGeom prst="rect">
            <a:avLst/>
          </a:prstGeom>
          <a:effectLst>
            <a:softEdge rad="12700"/>
          </a:effectLst>
        </p:spPr>
      </p:pic>
    </p:spTree>
    <p:extLst>
      <p:ext uri="{BB962C8B-B14F-4D97-AF65-F5344CB8AC3E}">
        <p14:creationId xmlns:p14="http://schemas.microsoft.com/office/powerpoint/2010/main" val="24552902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magine 8">
            <a:extLst>
              <a:ext uri="{FF2B5EF4-FFF2-40B4-BE49-F238E27FC236}">
                <a16:creationId xmlns:a16="http://schemas.microsoft.com/office/drawing/2014/main" id="{63728EFB-7712-4167-A1E4-BCFA8CC688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619" y="237744"/>
            <a:ext cx="6736160" cy="6382512"/>
          </a:xfrm>
          <a:prstGeom prst="rect">
            <a:avLst/>
          </a:prstGeom>
          <a:noFill/>
          <a:ln>
            <a:noFill/>
          </a:ln>
          <a:effectLst>
            <a:softEdge rad="63500"/>
          </a:effectLst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66A36ECF-5B4C-4E5D-B228-C32973504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rmAutofit/>
          </a:bodyPr>
          <a:lstStyle/>
          <a:p>
            <a:r>
              <a:rPr lang="it-IT" dirty="0"/>
              <a:t>Correlazioni tra le variabili</a:t>
            </a:r>
          </a:p>
        </p:txBody>
      </p:sp>
      <p:sp>
        <p:nvSpPr>
          <p:cNvPr id="5" name="Segnaposto contenuto 2">
            <a:extLst>
              <a:ext uri="{FF2B5EF4-FFF2-40B4-BE49-F238E27FC236}">
                <a16:creationId xmlns:a16="http://schemas.microsoft.com/office/drawing/2014/main" id="{889CE1FB-C363-4470-9ED2-628F57E577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 rtlCol="0">
            <a:normAutofit/>
          </a:bodyPr>
          <a:lstStyle/>
          <a:p>
            <a:pPr marL="0" indent="0" rtl="0">
              <a:lnSpc>
                <a:spcPct val="100000"/>
              </a:lnSpc>
              <a:buNone/>
            </a:pPr>
            <a:r>
              <a:rPr lang="it-IT" sz="1500" dirty="0"/>
              <a:t>Si presenta una </a:t>
            </a:r>
            <a:r>
              <a:rPr lang="it-IT" sz="1500" b="1" dirty="0">
                <a:solidFill>
                  <a:srgbClr val="FF0000"/>
                </a:solidFill>
              </a:rPr>
              <a:t>forte correlazione</a:t>
            </a:r>
            <a:r>
              <a:rPr lang="it-IT" sz="1500" b="1" dirty="0"/>
              <a:t> </a:t>
            </a:r>
            <a:r>
              <a:rPr lang="it-IT" sz="1500" dirty="0"/>
              <a:t>tra la variabile di uscita e le variabili </a:t>
            </a:r>
            <a:r>
              <a:rPr lang="it-IT" sz="1500" i="1" dirty="0"/>
              <a:t>CPU</a:t>
            </a:r>
            <a:r>
              <a:rPr lang="it-IT" sz="1500" dirty="0"/>
              <a:t>, </a:t>
            </a:r>
            <a:r>
              <a:rPr lang="it-IT" sz="1500" i="1" dirty="0"/>
              <a:t>Proc</a:t>
            </a:r>
            <a:r>
              <a:rPr lang="it-IT" sz="1500" dirty="0"/>
              <a:t> ed </a:t>
            </a:r>
            <a:r>
              <a:rPr lang="it-IT" sz="1500" i="1" dirty="0"/>
              <a:t>Aging</a:t>
            </a:r>
            <a:r>
              <a:rPr lang="it-IT" sz="1500" dirty="0"/>
              <a:t>.</a:t>
            </a:r>
            <a:br>
              <a:rPr lang="it-IT" sz="1500" dirty="0"/>
            </a:br>
            <a:r>
              <a:rPr lang="it-IT" sz="1500" dirty="0"/>
              <a:t>Questa può essere: </a:t>
            </a:r>
          </a:p>
          <a:p>
            <a:pPr>
              <a:lnSpc>
                <a:spcPct val="100000"/>
              </a:lnSpc>
            </a:pPr>
            <a:r>
              <a:rPr lang="it-IT" sz="1500" b="1" dirty="0">
                <a:solidFill>
                  <a:srgbClr val="00B050"/>
                </a:solidFill>
              </a:rPr>
              <a:t>Positiva</a:t>
            </a:r>
            <a:r>
              <a:rPr lang="it-IT" sz="1500" dirty="0"/>
              <a:t>: All’aumentare di una, anche l’altra registra il medesimo andamento.</a:t>
            </a:r>
          </a:p>
          <a:p>
            <a:pPr>
              <a:lnSpc>
                <a:spcPct val="100000"/>
              </a:lnSpc>
            </a:pPr>
            <a:r>
              <a:rPr lang="it-IT" sz="1500" b="1" dirty="0">
                <a:solidFill>
                  <a:srgbClr val="FF0000"/>
                </a:solidFill>
              </a:rPr>
              <a:t>Negativa</a:t>
            </a:r>
            <a:r>
              <a:rPr lang="it-IT" sz="1500" dirty="0"/>
              <a:t>: All’aumentare di una, diminuisce l’altra.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it-IT" sz="1500" dirty="0"/>
              <a:t>In questo caso, il grafico mostra una certa rilevanza nella regressione.</a:t>
            </a:r>
          </a:p>
        </p:txBody>
      </p:sp>
    </p:spTree>
    <p:extLst>
      <p:ext uri="{BB962C8B-B14F-4D97-AF65-F5344CB8AC3E}">
        <p14:creationId xmlns:p14="http://schemas.microsoft.com/office/powerpoint/2010/main" val="33800019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B0697440-3547-494B-8553-70884DFA12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976" y="207513"/>
            <a:ext cx="6984252" cy="6442974"/>
          </a:xfrm>
          <a:prstGeom prst="rect">
            <a:avLst/>
          </a:prstGeom>
          <a:noFill/>
          <a:ln>
            <a:noFill/>
          </a:ln>
          <a:effectLst>
            <a:softEdge rad="31750"/>
          </a:effectLst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8ABD1408-3D9A-4F2B-AA13-FC3DCCC92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rmAutofit/>
          </a:bodyPr>
          <a:lstStyle/>
          <a:p>
            <a:r>
              <a:rPr lang="it-IT" dirty="0"/>
              <a:t>Correlazioni tra le variabili</a:t>
            </a:r>
          </a:p>
        </p:txBody>
      </p:sp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DBDA1284-65E3-4C6B-9454-885DB73F91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 rtlCol="0">
            <a:normAutofit/>
          </a:bodyPr>
          <a:lstStyle/>
          <a:p>
            <a:pPr marL="0" indent="0" rtl="0">
              <a:lnSpc>
                <a:spcPct val="100000"/>
              </a:lnSpc>
              <a:buNone/>
            </a:pPr>
            <a:r>
              <a:rPr lang="it-IT" sz="1500" dirty="0"/>
              <a:t>Si presenta una </a:t>
            </a:r>
            <a:r>
              <a:rPr lang="it-IT" sz="1500" b="1" dirty="0">
                <a:solidFill>
                  <a:srgbClr val="0070C0"/>
                </a:solidFill>
              </a:rPr>
              <a:t>debole correlazione </a:t>
            </a:r>
            <a:r>
              <a:rPr lang="it-IT" sz="1500" dirty="0"/>
              <a:t>tra la variabile di uscita e le variabili </a:t>
            </a:r>
            <a:r>
              <a:rPr lang="it-IT" sz="1500" i="1" dirty="0"/>
              <a:t>HD</a:t>
            </a:r>
            <a:r>
              <a:rPr lang="it-IT" sz="1500" dirty="0"/>
              <a:t>, </a:t>
            </a:r>
            <a:r>
              <a:rPr lang="it-IT" sz="1500" i="1" dirty="0"/>
              <a:t>Audio</a:t>
            </a:r>
            <a:r>
              <a:rPr lang="it-IT" sz="1500" dirty="0"/>
              <a:t> e </a:t>
            </a:r>
            <a:r>
              <a:rPr lang="it-IT" sz="1500" i="1" dirty="0"/>
              <a:t>RAM</a:t>
            </a:r>
            <a:r>
              <a:rPr lang="it-IT" sz="1500" dirty="0"/>
              <a:t>.</a:t>
            </a:r>
            <a:br>
              <a:rPr lang="it-IT" sz="1500" dirty="0"/>
            </a:br>
            <a:r>
              <a:rPr lang="it-IT" sz="1500" dirty="0"/>
              <a:t>Questa può essere: </a:t>
            </a:r>
          </a:p>
          <a:p>
            <a:pPr>
              <a:lnSpc>
                <a:spcPct val="100000"/>
              </a:lnSpc>
            </a:pPr>
            <a:r>
              <a:rPr lang="it-IT" sz="1500" b="1" dirty="0">
                <a:solidFill>
                  <a:srgbClr val="00B050"/>
                </a:solidFill>
              </a:rPr>
              <a:t>Positiva</a:t>
            </a:r>
            <a:r>
              <a:rPr lang="it-IT" sz="1500" dirty="0"/>
              <a:t>: All’aumentare di una, anche l’altra registra il medesimo andamento.</a:t>
            </a:r>
          </a:p>
          <a:p>
            <a:pPr>
              <a:lnSpc>
                <a:spcPct val="100000"/>
              </a:lnSpc>
            </a:pPr>
            <a:r>
              <a:rPr lang="it-IT" sz="1500" b="1" dirty="0">
                <a:solidFill>
                  <a:srgbClr val="FF0000"/>
                </a:solidFill>
              </a:rPr>
              <a:t>Negativa</a:t>
            </a:r>
            <a:r>
              <a:rPr lang="it-IT" sz="1500" dirty="0"/>
              <a:t>: All’aumentare di una, diminuisce l’altra.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it-IT" sz="1500" dirty="0"/>
              <a:t>In questo caso, il grafico mostra poca rilevanza nella regressione.</a:t>
            </a:r>
          </a:p>
        </p:txBody>
      </p:sp>
    </p:spTree>
    <p:extLst>
      <p:ext uri="{BB962C8B-B14F-4D97-AF65-F5344CB8AC3E}">
        <p14:creationId xmlns:p14="http://schemas.microsoft.com/office/powerpoint/2010/main" val="32962128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91A9238-E38A-4896-9F2B-C41DC69AB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Rappresentazione tramite istogrammi</a:t>
            </a:r>
            <a:endParaRPr lang="it-IT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BEF86455-C723-423B-9702-E53606C5CC1C}"/>
              </a:ext>
            </a:extLst>
          </p:cNvPr>
          <p:cNvSpPr txBox="1"/>
          <p:nvPr/>
        </p:nvSpPr>
        <p:spPr>
          <a:xfrm>
            <a:off x="928255" y="1662545"/>
            <a:ext cx="5167745" cy="48352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</a:pPr>
            <a:r>
              <a:rPr lang="it-IT" sz="1900" b="0" i="0" u="none" strike="noStrike" baseline="0" dirty="0"/>
              <a:t>Una delle tipologie di grafici più conosciute e utilizzate per </a:t>
            </a:r>
            <a:r>
              <a:rPr lang="it-IT" sz="1900" b="1" i="0" u="none" strike="noStrike" baseline="0" dirty="0"/>
              <a:t>descrivere la distribuzione di una variabile quantitativa </a:t>
            </a:r>
            <a:r>
              <a:rPr lang="it-IT" sz="1900" b="0" i="0" u="none" strike="noStrike" baseline="0" dirty="0"/>
              <a:t>con molti valori diversi tra loro. Aiutano a </a:t>
            </a:r>
            <a:r>
              <a:rPr lang="it-IT" sz="1900" b="1" i="0" u="none" strike="noStrike" baseline="0" dirty="0"/>
              <a:t>esplorare i dati</a:t>
            </a:r>
            <a:r>
              <a:rPr lang="it-IT" sz="1900" b="0" i="0" u="none" strike="noStrike" baseline="0" dirty="0"/>
              <a:t>, </a:t>
            </a:r>
            <a:r>
              <a:rPr lang="it-IT" sz="1900" b="1" i="0" u="none" strike="noStrike" baseline="0" dirty="0"/>
              <a:t>capire dove si trova il punto centrale </a:t>
            </a:r>
            <a:r>
              <a:rPr lang="it-IT" sz="1900" b="0" i="0" u="none" strike="noStrike" baseline="0" dirty="0"/>
              <a:t>di una variabile e </a:t>
            </a:r>
            <a:r>
              <a:rPr lang="it-IT" sz="1900" b="1" i="0" u="none" strike="noStrike" baseline="0" dirty="0"/>
              <a:t>quanta variabilità c’è </a:t>
            </a:r>
            <a:r>
              <a:rPr lang="it-IT" sz="1900" b="0" i="0" u="none" strike="noStrike" baseline="0" dirty="0"/>
              <a:t>nei dati così come se ci sono dei </a:t>
            </a:r>
            <a:r>
              <a:rPr lang="it-IT" sz="1900" b="1" i="0" u="none" strike="noStrike" baseline="0" dirty="0"/>
              <a:t>valori anomali </a:t>
            </a:r>
            <a:r>
              <a:rPr lang="it-IT" sz="1900" b="0" i="0" u="none" strike="noStrike" baseline="0" dirty="0"/>
              <a:t>e se i dati sono </a:t>
            </a:r>
            <a:r>
              <a:rPr lang="it-IT" sz="1900" b="1" i="0" u="none" strike="noStrike" baseline="0" dirty="0"/>
              <a:t>approssimativamente simmetrici </a:t>
            </a:r>
            <a:r>
              <a:rPr lang="it-IT" sz="1900" b="0" i="0" u="none" strike="noStrike" baseline="0" dirty="0"/>
              <a:t>o </a:t>
            </a:r>
            <a:r>
              <a:rPr lang="it-IT" sz="1900" b="1" i="0" u="none" strike="noStrike" baseline="0" dirty="0"/>
              <a:t>chiaramente asimmetrici</a:t>
            </a:r>
            <a:r>
              <a:rPr lang="it-IT" sz="1900" b="0" i="0" u="none" strike="noStrike" baseline="0" dirty="0"/>
              <a:t>.</a:t>
            </a:r>
          </a:p>
          <a:p>
            <a:pPr>
              <a:lnSpc>
                <a:spcPct val="90000"/>
              </a:lnSpc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</a:pPr>
            <a:endParaRPr lang="it-IT" sz="1900" dirty="0"/>
          </a:p>
          <a:p>
            <a:pPr>
              <a:lnSpc>
                <a:spcPct val="90000"/>
              </a:lnSpc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</a:pPr>
            <a:endParaRPr lang="it-IT" sz="1900" b="0" i="0" u="none" strike="noStrike" baseline="0" dirty="0"/>
          </a:p>
          <a:p>
            <a:pPr>
              <a:lnSpc>
                <a:spcPct val="90000"/>
              </a:lnSpc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</a:pPr>
            <a:r>
              <a:rPr lang="it-IT" sz="1900" dirty="0"/>
              <a:t>Sono di seguito presentati quelli relativi alle </a:t>
            </a:r>
            <a:r>
              <a:rPr lang="it-IT" sz="1900" b="1" dirty="0"/>
              <a:t>densità</a:t>
            </a:r>
            <a:r>
              <a:rPr lang="it-IT" sz="1900" dirty="0"/>
              <a:t> delle classi associate con le rispettive informazioni correlate.</a:t>
            </a:r>
          </a:p>
          <a:p>
            <a:pPr indent="-182880">
              <a:lnSpc>
                <a:spcPct val="90000"/>
              </a:lnSpc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</a:pPr>
            <a:endParaRPr lang="it-IT" sz="1400" dirty="0"/>
          </a:p>
        </p:txBody>
      </p:sp>
      <p:pic>
        <p:nvPicPr>
          <p:cNvPr id="4" name="Elemento grafico 3" descr="Grafico a barre con riempimento a tinta unita">
            <a:extLst>
              <a:ext uri="{FF2B5EF4-FFF2-40B4-BE49-F238E27FC236}">
                <a16:creationId xmlns:a16="http://schemas.microsoft.com/office/drawing/2014/main" id="{33820082-934B-466A-9112-323596CE60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76160" y="1554480"/>
            <a:ext cx="3749040" cy="3749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0840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E5630983-FECD-449E-8804-3FA9F883AE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483" y="237744"/>
            <a:ext cx="6718433" cy="638251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3D8C9054-93B9-4BAC-B31B-7A304EE9C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rmAutofit/>
          </a:bodyPr>
          <a:lstStyle/>
          <a:p>
            <a:r>
              <a:rPr lang="it-IT" sz="2600" dirty="0"/>
              <a:t>Rappresentazione tramite istogrammi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6EFF248B-54A5-4829-AE16-96A879D36E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064717" cy="1849514"/>
          </a:xfrm>
        </p:spPr>
        <p:txBody>
          <a:bodyPr/>
          <a:lstStyle/>
          <a:p>
            <a:r>
              <a:rPr lang="en-US" dirty="0" err="1"/>
              <a:t>Istogramma</a:t>
            </a:r>
            <a:r>
              <a:rPr lang="en-US" dirty="0"/>
              <a:t> </a:t>
            </a:r>
            <a:r>
              <a:rPr lang="en-US" dirty="0" err="1"/>
              <a:t>relativo</a:t>
            </a:r>
            <a:r>
              <a:rPr lang="en-US" dirty="0"/>
              <a:t> alle </a:t>
            </a:r>
            <a:r>
              <a:rPr lang="en-US" b="1" dirty="0" err="1">
                <a:solidFill>
                  <a:srgbClr val="0070C0"/>
                </a:solidFill>
              </a:rPr>
              <a:t>prestazioni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i="1" dirty="0">
                <a:solidFill>
                  <a:srgbClr val="0070C0"/>
                </a:solidFill>
              </a:rPr>
              <a:t>SW</a:t>
            </a:r>
            <a:r>
              <a:rPr lang="en-US" b="1" dirty="0">
                <a:solidFill>
                  <a:srgbClr val="0070C0"/>
                </a:solidFill>
              </a:rPr>
              <a:t> di </a:t>
            </a:r>
            <a:r>
              <a:rPr lang="en-US" b="1" dirty="0" err="1">
                <a:solidFill>
                  <a:srgbClr val="0070C0"/>
                </a:solidFill>
              </a:rPr>
              <a:t>calcolo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È </a:t>
            </a:r>
            <a:r>
              <a:rPr lang="en-US" dirty="0" err="1"/>
              <a:t>presente</a:t>
            </a:r>
            <a:r>
              <a:rPr lang="en-US" dirty="0"/>
              <a:t> un </a:t>
            </a:r>
            <a:r>
              <a:rPr lang="en-US" dirty="0" err="1"/>
              <a:t>andamento</a:t>
            </a:r>
            <a:r>
              <a:rPr lang="en-US" dirty="0"/>
              <a:t> </a:t>
            </a:r>
            <a:r>
              <a:rPr lang="en-US" dirty="0" err="1"/>
              <a:t>gaussiano</a:t>
            </a:r>
            <a:r>
              <a:rPr lang="en-US" dirty="0"/>
              <a:t>.</a:t>
            </a:r>
          </a:p>
        </p:txBody>
      </p:sp>
      <p:graphicFrame>
        <p:nvGraphicFramePr>
          <p:cNvPr id="3" name="Tabella 3">
            <a:extLst>
              <a:ext uri="{FF2B5EF4-FFF2-40B4-BE49-F238E27FC236}">
                <a16:creationId xmlns:a16="http://schemas.microsoft.com/office/drawing/2014/main" id="{69B3474C-8169-4254-8AD4-47539C6DDD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1907505"/>
              </p:ext>
            </p:extLst>
          </p:nvPr>
        </p:nvGraphicFramePr>
        <p:xfrm>
          <a:off x="8332237" y="4411328"/>
          <a:ext cx="3424334" cy="2017463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712167">
                  <a:extLst>
                    <a:ext uri="{9D8B030D-6E8A-4147-A177-3AD203B41FA5}">
                      <a16:colId xmlns:a16="http://schemas.microsoft.com/office/drawing/2014/main" val="2898959182"/>
                    </a:ext>
                  </a:extLst>
                </a:gridCol>
                <a:gridCol w="1712167">
                  <a:extLst>
                    <a:ext uri="{9D8B030D-6E8A-4147-A177-3AD203B41FA5}">
                      <a16:colId xmlns:a16="http://schemas.microsoft.com/office/drawing/2014/main" val="2679733197"/>
                    </a:ext>
                  </a:extLst>
                </a:gridCol>
              </a:tblGrid>
              <a:tr h="288209">
                <a:tc>
                  <a:txBody>
                    <a:bodyPr/>
                    <a:lstStyle/>
                    <a:p>
                      <a:r>
                        <a:rPr lang="it-IT" sz="1200" b="1" dirty="0"/>
                        <a:t>Media</a:t>
                      </a:r>
                    </a:p>
                  </a:txBody>
                  <a:tcPr anchorCtr="1"/>
                </a:tc>
                <a:tc>
                  <a:txBody>
                    <a:bodyPr/>
                    <a:lstStyle/>
                    <a:p>
                      <a:r>
                        <a:rPr lang="it-IT" sz="1200" b="1" dirty="0"/>
                        <a:t>50,8886</a:t>
                      </a:r>
                    </a:p>
                  </a:txBody>
                  <a:tcPr anchorCtr="1"/>
                </a:tc>
                <a:extLst>
                  <a:ext uri="{0D108BD9-81ED-4DB2-BD59-A6C34878D82A}">
                    <a16:rowId xmlns:a16="http://schemas.microsoft.com/office/drawing/2014/main" val="4276903544"/>
                  </a:ext>
                </a:extLst>
              </a:tr>
              <a:tr h="288209">
                <a:tc>
                  <a:txBody>
                    <a:bodyPr/>
                    <a:lstStyle/>
                    <a:p>
                      <a:r>
                        <a:rPr lang="it-IT" sz="1200" b="1" dirty="0"/>
                        <a:t>Mediana</a:t>
                      </a:r>
                    </a:p>
                  </a:txBody>
                  <a:tcPr anchorCtr="1"/>
                </a:tc>
                <a:tc>
                  <a:txBody>
                    <a:bodyPr/>
                    <a:lstStyle/>
                    <a:p>
                      <a:r>
                        <a:rPr lang="it-IT" sz="1200" b="1" dirty="0"/>
                        <a:t>51,84591</a:t>
                      </a:r>
                    </a:p>
                  </a:txBody>
                  <a:tcPr anchorCtr="1"/>
                </a:tc>
                <a:extLst>
                  <a:ext uri="{0D108BD9-81ED-4DB2-BD59-A6C34878D82A}">
                    <a16:rowId xmlns:a16="http://schemas.microsoft.com/office/drawing/2014/main" val="729041145"/>
                  </a:ext>
                </a:extLst>
              </a:tr>
              <a:tr h="288209">
                <a:tc>
                  <a:txBody>
                    <a:bodyPr/>
                    <a:lstStyle/>
                    <a:p>
                      <a:r>
                        <a:rPr lang="it-IT" sz="1200" b="1" dirty="0"/>
                        <a:t>Range dei valori</a:t>
                      </a:r>
                    </a:p>
                  </a:txBody>
                  <a:tcPr anchorCtr="1"/>
                </a:tc>
                <a:tc>
                  <a:txBody>
                    <a:bodyPr/>
                    <a:lstStyle/>
                    <a:p>
                      <a:r>
                        <a:rPr lang="it-IT" sz="1200" b="1" dirty="0"/>
                        <a:t>5,964602 – 80,29746</a:t>
                      </a:r>
                    </a:p>
                  </a:txBody>
                  <a:tcPr anchorCtr="1"/>
                </a:tc>
                <a:extLst>
                  <a:ext uri="{0D108BD9-81ED-4DB2-BD59-A6C34878D82A}">
                    <a16:rowId xmlns:a16="http://schemas.microsoft.com/office/drawing/2014/main" val="4016118356"/>
                  </a:ext>
                </a:extLst>
              </a:tr>
              <a:tr h="288209">
                <a:tc>
                  <a:txBody>
                    <a:bodyPr/>
                    <a:lstStyle/>
                    <a:p>
                      <a:r>
                        <a:rPr lang="it-IT" sz="1200" b="1" dirty="0"/>
                        <a:t>Escursione camp.</a:t>
                      </a:r>
                    </a:p>
                  </a:txBody>
                  <a:tcPr anchorCtr="1"/>
                </a:tc>
                <a:tc>
                  <a:txBody>
                    <a:bodyPr/>
                    <a:lstStyle/>
                    <a:p>
                      <a:r>
                        <a:rPr lang="it-IT" sz="1200" b="1" dirty="0"/>
                        <a:t>74,33286</a:t>
                      </a:r>
                    </a:p>
                  </a:txBody>
                  <a:tcPr anchorCtr="1"/>
                </a:tc>
                <a:extLst>
                  <a:ext uri="{0D108BD9-81ED-4DB2-BD59-A6C34878D82A}">
                    <a16:rowId xmlns:a16="http://schemas.microsoft.com/office/drawing/2014/main" val="3405691714"/>
                  </a:ext>
                </a:extLst>
              </a:tr>
              <a:tr h="288209">
                <a:tc>
                  <a:txBody>
                    <a:bodyPr/>
                    <a:lstStyle/>
                    <a:p>
                      <a:r>
                        <a:rPr lang="it-IT" sz="1200" b="1" dirty="0"/>
                        <a:t>Varianza</a:t>
                      </a:r>
                    </a:p>
                  </a:txBody>
                  <a:tcPr anchorCtr="1"/>
                </a:tc>
                <a:tc>
                  <a:txBody>
                    <a:bodyPr/>
                    <a:lstStyle/>
                    <a:p>
                      <a:r>
                        <a:rPr lang="it-IT" sz="1200" b="1" dirty="0"/>
                        <a:t>166,5994</a:t>
                      </a:r>
                    </a:p>
                  </a:txBody>
                  <a:tcPr anchorCtr="1"/>
                </a:tc>
                <a:extLst>
                  <a:ext uri="{0D108BD9-81ED-4DB2-BD59-A6C34878D82A}">
                    <a16:rowId xmlns:a16="http://schemas.microsoft.com/office/drawing/2014/main" val="681377733"/>
                  </a:ext>
                </a:extLst>
              </a:tr>
              <a:tr h="288209">
                <a:tc>
                  <a:txBody>
                    <a:bodyPr/>
                    <a:lstStyle/>
                    <a:p>
                      <a:r>
                        <a:rPr lang="it-IT" sz="1200" b="1" dirty="0"/>
                        <a:t>Deviazione </a:t>
                      </a:r>
                      <a:r>
                        <a:rPr lang="it-IT" sz="1200" b="1" dirty="0" err="1"/>
                        <a:t>std</a:t>
                      </a:r>
                      <a:r>
                        <a:rPr lang="it-IT" sz="1200" b="1" dirty="0"/>
                        <a:t>.</a:t>
                      </a:r>
                    </a:p>
                  </a:txBody>
                  <a:tcPr anchorCtr="1"/>
                </a:tc>
                <a:tc>
                  <a:txBody>
                    <a:bodyPr/>
                    <a:lstStyle/>
                    <a:p>
                      <a:r>
                        <a:rPr lang="it-IT" sz="1200" b="1" dirty="0"/>
                        <a:t>12,90734</a:t>
                      </a:r>
                    </a:p>
                  </a:txBody>
                  <a:tcPr anchorCtr="1"/>
                </a:tc>
                <a:extLst>
                  <a:ext uri="{0D108BD9-81ED-4DB2-BD59-A6C34878D82A}">
                    <a16:rowId xmlns:a16="http://schemas.microsoft.com/office/drawing/2014/main" val="3882188639"/>
                  </a:ext>
                </a:extLst>
              </a:tr>
              <a:tr h="288209">
                <a:tc>
                  <a:txBody>
                    <a:bodyPr/>
                    <a:lstStyle/>
                    <a:p>
                      <a:r>
                        <a:rPr lang="it-IT" sz="1200" b="1" dirty="0" err="1"/>
                        <a:t>Coeff</a:t>
                      </a:r>
                      <a:r>
                        <a:rPr lang="it-IT" sz="1200" b="1" dirty="0"/>
                        <a:t>. di variazione</a:t>
                      </a:r>
                    </a:p>
                  </a:txBody>
                  <a:tcPr anchorCtr="1"/>
                </a:tc>
                <a:tc>
                  <a:txBody>
                    <a:bodyPr/>
                    <a:lstStyle/>
                    <a:p>
                      <a:r>
                        <a:rPr lang="it-IT" sz="1200" b="1" dirty="0"/>
                        <a:t>0,2536391</a:t>
                      </a:r>
                    </a:p>
                  </a:txBody>
                  <a:tcPr anchorCtr="1"/>
                </a:tc>
                <a:extLst>
                  <a:ext uri="{0D108BD9-81ED-4DB2-BD59-A6C34878D82A}">
                    <a16:rowId xmlns:a16="http://schemas.microsoft.com/office/drawing/2014/main" val="33494491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02392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854_TF78438558" id="{03469F01-97D1-4A1E-853B-6A26B56D87BB}" vid="{335298E4-38AB-4269-9352-375A27B59611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{5F396D38-316A-4F8C-9591-6D2A3AD70946}tf78438558_win32</Template>
  <TotalTime>0</TotalTime>
  <Words>1568</Words>
  <Application>Microsoft Office PowerPoint</Application>
  <PresentationFormat>Widescreen</PresentationFormat>
  <Paragraphs>294</Paragraphs>
  <Slides>43</Slides>
  <Notes>0</Notes>
  <HiddenSlides>0</HiddenSlides>
  <MMClips>0</MMClips>
  <ScaleCrop>false</ScaleCrop>
  <HeadingPairs>
    <vt:vector size="8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Server OLE incorporati</vt:lpstr>
      </vt:variant>
      <vt:variant>
        <vt:i4>1</vt:i4>
      </vt:variant>
      <vt:variant>
        <vt:lpstr>Titoli diapositive</vt:lpstr>
      </vt:variant>
      <vt:variant>
        <vt:i4>43</vt:i4>
      </vt:variant>
    </vt:vector>
  </HeadingPairs>
  <TitlesOfParts>
    <vt:vector size="51" baseType="lpstr">
      <vt:lpstr>Arial</vt:lpstr>
      <vt:lpstr>Arial</vt:lpstr>
      <vt:lpstr>Calibri</vt:lpstr>
      <vt:lpstr>Cambria Math</vt:lpstr>
      <vt:lpstr>Century Gothic</vt:lpstr>
      <vt:lpstr>Garamond</vt:lpstr>
      <vt:lpstr>SavonVTI</vt:lpstr>
      <vt:lpstr>Immagine bitmap</vt:lpstr>
      <vt:lpstr>ANALISI DI REGRESIONE DI UN DATASET</vt:lpstr>
      <vt:lpstr>Overview del progetto</vt:lpstr>
      <vt:lpstr>Software utilizzato</vt:lpstr>
      <vt:lpstr>Analisi preliminare dei dati</vt:lpstr>
      <vt:lpstr>Correlazioni tra le variabili</vt:lpstr>
      <vt:lpstr>Correlazioni tra le variabili</vt:lpstr>
      <vt:lpstr>Correlazioni tra le variabili</vt:lpstr>
      <vt:lpstr>Rappresentazione tramite istogrammi</vt:lpstr>
      <vt:lpstr>Rappresentazione tramite istogrammi</vt:lpstr>
      <vt:lpstr>Rappresentazione tramite istogrammi</vt:lpstr>
      <vt:lpstr>Rappresentazione tramite istogrammi</vt:lpstr>
      <vt:lpstr>Rappresentazione tramite istogrammi</vt:lpstr>
      <vt:lpstr>Rappresentazione tramite istogrammi</vt:lpstr>
      <vt:lpstr>Rappresentazione tramite istogrammi</vt:lpstr>
      <vt:lpstr>Rappresentazione tramite istogrammi</vt:lpstr>
      <vt:lpstr>Rappresentazione tramite boxplot</vt:lpstr>
      <vt:lpstr>Boxplot della variabile dipendente</vt:lpstr>
      <vt:lpstr>Boxplot delle variabili indipendenti</vt:lpstr>
      <vt:lpstr>Regressione polinomiale</vt:lpstr>
      <vt:lpstr>Regressione lineare multipla</vt:lpstr>
      <vt:lpstr>Regressione lineare multipla</vt:lpstr>
      <vt:lpstr>Regressione lineare multipla</vt:lpstr>
      <vt:lpstr>Regressione lineare multipla</vt:lpstr>
      <vt:lpstr>Stima ai minimi quadrati (OLS)</vt:lpstr>
      <vt:lpstr>Test t di Student</vt:lpstr>
      <vt:lpstr>Test di Shapiro-Wilk</vt:lpstr>
      <vt:lpstr>Test di Breusch-Pagan</vt:lpstr>
      <vt:lpstr>Test di Durbin-Watson</vt:lpstr>
      <vt:lpstr>Intervalli di confidenza</vt:lpstr>
      <vt:lpstr>Intervallo di confidenza al 95%</vt:lpstr>
      <vt:lpstr>Intervallo di confidenza al 99%</vt:lpstr>
      <vt:lpstr>Training Set e Test Set</vt:lpstr>
      <vt:lpstr>Calcolo del coeff. di determinazione</vt:lpstr>
      <vt:lpstr>Grafici diagnostici dei modelli</vt:lpstr>
      <vt:lpstr>Grafici diagnostici dei modelli</vt:lpstr>
      <vt:lpstr>Grafici diagnostici dei modelli</vt:lpstr>
      <vt:lpstr>Grafici diagnostici dei modelli</vt:lpstr>
      <vt:lpstr>Scelta del modello tramite AIC e BIC</vt:lpstr>
      <vt:lpstr>Tabella dei valori di AIC e BIC ricavati</vt:lpstr>
      <vt:lpstr>Tabella dei valori di MSE ricavati</vt:lpstr>
      <vt:lpstr>Scelta del modello tramite regressione Stepwise</vt:lpstr>
      <vt:lpstr>Regressione Stepwise sul Modello 4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ANALISI DI REGRESSIONE DI UN DATASET</dc:title>
  <dc:creator>FABRIZIO SARNO</dc:creator>
  <cp:lastModifiedBy>FABRIZIO SARNO</cp:lastModifiedBy>
  <cp:revision>28</cp:revision>
  <dcterms:created xsi:type="dcterms:W3CDTF">2022-01-29T07:51:06Z</dcterms:created>
  <dcterms:modified xsi:type="dcterms:W3CDTF">2022-02-03T12:10:09Z</dcterms:modified>
</cp:coreProperties>
</file>