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5" r:id="rId6"/>
    <p:sldId id="361" r:id="rId7"/>
    <p:sldId id="355" r:id="rId8"/>
    <p:sldId id="36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EC85A-1715-4E3C-9C76-574187326578}" type="datetime1">
              <a:rPr lang="de-DE" noProof="0" smtClean="0"/>
              <a:t>20.11.2023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91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02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285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38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DF906D89-C7A0-4006-838C-E006FA6B5FAA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8B06C608-88DB-4A46-92B6-773F3485F724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F89BB42-55A7-4CEE-9C9D-0DB51D9FAA93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de-DE" noProof="0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platzhalt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platzhalt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platzhalt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platzhalt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platzhalt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platzhalt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platzhalt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AF0C4B39-9022-40F5-9906-5921835F5CC2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7ADF8DC-47C1-49F6-AD8A-5D9C8B942CAB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4" name="Freihand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Click icon to add chart</a:t>
            </a:r>
            <a:endParaRPr lang="de-DE" noProof="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347BF340-3694-4BEF-8041-DEBC2F2F8165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 dirty="0"/>
              <a:t>Click icon to add table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4F44F1FB-9E1C-4825-B70F-BB762195B2A1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-852137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de-DE" sz="20000" b="1" noProof="0" dirty="0">
                <a:solidFill>
                  <a:schemeClr val="bg1"/>
                </a:solidFill>
              </a:rPr>
              <a:t>„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38" name="Bildplatzhalt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Bildplatzhalt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72" name="Textplatzhalt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platzhalt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platzhalt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platzhalt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platzhalt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platzhalt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platzhalt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platzhalt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66" name="Bildplatzhalt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69" name="Bildplatzhalt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 dirty="0"/>
              <a:t>Click icon to add picture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A893C4B3-1B94-4111-92B2-E61B4DBE9C0B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/>
              <a:t>Zum Bearbeiten klicken </a:t>
            </a:r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97" name="Textplatzhalt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2" name="Textplatzhalt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3" name="Textplatzhalt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6" name="Textplatzhalt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7" name="Textplatzhalt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de-DE" noProof="0"/>
              <a:t>Zum Bearbeiten klicken </a:t>
            </a:r>
          </a:p>
        </p:txBody>
      </p:sp>
      <p:sp>
        <p:nvSpPr>
          <p:cNvPr id="108" name="Textplatzhalt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sp>
        <p:nvSpPr>
          <p:cNvPr id="109" name="Textplatzhalt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de-DE" noProof="0"/>
              <a:t>Zum Bearbeiten klicken 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688B1A89-CAFF-404F-B462-159D96DD2862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1D3D4F0-4E9C-4CC0-8C02-6ECD15887F30}" type="datetime4">
              <a:rPr lang="de-DE" noProof="0" smtClean="0">
                <a:latin typeface="+mn-lt"/>
              </a:rPr>
              <a:t>20. November 2023</a:t>
            </a:fld>
            <a:endParaRPr lang="de-DE" noProof="0" dirty="0">
              <a:latin typeface="+mn-lt"/>
            </a:endParaRP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 dirty="0"/>
              <a:t>Jahresbericht</a:t>
            </a:r>
            <a:endParaRPr lang="de-DE" b="0" noProof="0" dirty="0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noProof="0" smtClean="0"/>
              <a:pPr rtl="0"/>
              <a:t>‹#›</a:t>
            </a:fld>
            <a:endParaRPr lang="de-DE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logodownload.org/credit-suisse-log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CH" b="0" dirty="0">
                <a:latin typeface="Bahnschrift Light SemiCondensed" panose="020B0502040204020203" pitchFamily="34" charset="0"/>
              </a:rPr>
              <a:t>Credit Suisse</a:t>
            </a:r>
            <a:endParaRPr lang="de-DE" b="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4330097"/>
            <a:ext cx="5491570" cy="953337"/>
          </a:xfrm>
        </p:spPr>
        <p:txBody>
          <a:bodyPr rtlCol="0"/>
          <a:lstStyle/>
          <a:p>
            <a:pPr rtl="0"/>
            <a:endParaRPr lang="de-DE" sz="2000" dirty="0">
              <a:latin typeface="Bahnschrift SemiCondensed" panose="020B0502040204020203" pitchFamily="34" charset="0"/>
            </a:endParaRPr>
          </a:p>
          <a:p>
            <a:pPr rtl="0"/>
            <a:endParaRPr lang="en-CH" sz="2000" dirty="0">
              <a:latin typeface="Bahnschrift SemiCondensed" panose="020B0502040204020203" pitchFamily="34" charset="0"/>
            </a:endParaRPr>
          </a:p>
          <a:p>
            <a:pPr rtl="0"/>
            <a:r>
              <a:rPr lang="en-CH" sz="2000" dirty="0">
                <a:latin typeface="Bahnschrift SemiCondensed" panose="020B0502040204020203" pitchFamily="34" charset="0"/>
              </a:rPr>
              <a:t>20</a:t>
            </a:r>
            <a:r>
              <a:rPr lang="de-DE" sz="2000" dirty="0">
                <a:latin typeface="Bahnschrift SemiCondensed" panose="020B0502040204020203" pitchFamily="34" charset="0"/>
              </a:rPr>
              <a:t>. </a:t>
            </a:r>
            <a:r>
              <a:rPr lang="en-CH" sz="2000" dirty="0">
                <a:latin typeface="Bahnschrift SemiCondensed" panose="020B0502040204020203" pitchFamily="34" charset="0"/>
              </a:rPr>
              <a:t>November</a:t>
            </a:r>
            <a:r>
              <a:rPr lang="de-DE" sz="2000" dirty="0">
                <a:latin typeface="Bahnschrift SemiCondensed" panose="020B0502040204020203" pitchFamily="34" charset="0"/>
              </a:rPr>
              <a:t> 20</a:t>
            </a:r>
            <a:r>
              <a:rPr lang="en-CH" sz="2000" dirty="0">
                <a:latin typeface="Bahnschrift SemiCondensed" panose="020B0502040204020203" pitchFamily="34" charset="0"/>
              </a:rPr>
              <a:t>23</a:t>
            </a:r>
            <a:r>
              <a:rPr lang="de-DE" sz="2000" dirty="0">
                <a:latin typeface="Bahnschrift SemiCondensed" panose="020B0502040204020203" pitchFamily="34" charset="0"/>
              </a:rPr>
              <a:t> </a:t>
            </a:r>
          </a:p>
          <a:p>
            <a:pPr rtl="0"/>
            <a:endParaRPr lang="de-DE" sz="20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777311-04C6-F4B8-5495-B9E8ABF53DB3}"/>
              </a:ext>
            </a:extLst>
          </p:cNvPr>
          <p:cNvSpPr txBox="1"/>
          <p:nvPr/>
        </p:nvSpPr>
        <p:spPr>
          <a:xfrm>
            <a:off x="6297282" y="685193"/>
            <a:ext cx="42370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Demographische 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Kennnummern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Bankdaten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Onlinedaten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Werturteile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Gesundhe</a:t>
            </a:r>
            <a:r>
              <a:rPr lang="en-CH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tsinformationen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Sexuelle Orientierung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Politische &amp; Religiöse Einstellungen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Biometrische 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Genetische 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Strafrechtliche Daten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Sozialhilfe Daten</a:t>
            </a:r>
          </a:p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07F14-D5D4-396C-FE44-6843C257A930}"/>
              </a:ext>
            </a:extLst>
          </p:cNvPr>
          <p:cNvSpPr txBox="1"/>
          <p:nvPr/>
        </p:nvSpPr>
        <p:spPr>
          <a:xfrm>
            <a:off x="6297282" y="4485736"/>
            <a:ext cx="365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Datenschutzgrundverordnung</a:t>
            </a:r>
            <a:r>
              <a:rPr lang="en-CH" dirty="0">
                <a:solidFill>
                  <a:schemeClr val="bg1"/>
                </a:solidFill>
              </a:rPr>
              <a:t> DSGV </a:t>
            </a:r>
            <a:r>
              <a:rPr lang="de-DE" dirty="0">
                <a:solidFill>
                  <a:schemeClr val="bg1"/>
                </a:solidFill>
              </a:rPr>
              <a:t>definiert die Datengesetzte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209F4-8145-E04D-60CE-E5A695635AFE}"/>
              </a:ext>
            </a:extLst>
          </p:cNvPr>
          <p:cNvSpPr txBox="1"/>
          <p:nvPr/>
        </p:nvSpPr>
        <p:spPr>
          <a:xfrm>
            <a:off x="1657661" y="685193"/>
            <a:ext cx="4718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Erkundige dich über die Kategorien von schutzwürdigen Daten und wer diese definiert (CH / EU)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82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3176" y="3349694"/>
            <a:ext cx="4572001" cy="2795232"/>
          </a:xfrm>
        </p:spPr>
        <p:txBody>
          <a:bodyPr rtlCol="0"/>
          <a:lstStyle/>
          <a:p>
            <a:pPr>
              <a:spcBef>
                <a:spcPts val="0"/>
              </a:spcBef>
            </a:pPr>
            <a:r>
              <a:rPr lang="de-DE" sz="1800" dirty="0">
                <a:effectLst/>
                <a:latin typeface="Arial" panose="020B0604020202020204" pitchFamily="34" charset="0"/>
              </a:rPr>
              <a:t>Bei dem Vorfall wurde diese Daten Freigegeben</a:t>
            </a:r>
            <a:r>
              <a:rPr lang="en-CH" sz="1800" dirty="0">
                <a:effectLst/>
                <a:latin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de-DE" sz="1800" dirty="0">
                <a:effectLst/>
                <a:latin typeface="Arial" panose="020B0604020202020204" pitchFamily="34" charset="0"/>
              </a:rPr>
              <a:t>Kennnummern</a:t>
            </a:r>
          </a:p>
          <a:p>
            <a:pPr>
              <a:spcBef>
                <a:spcPts val="0"/>
              </a:spcBef>
            </a:pPr>
            <a:r>
              <a:rPr lang="de-DE" sz="1800" dirty="0">
                <a:effectLst/>
                <a:latin typeface="Arial" panose="020B0604020202020204" pitchFamily="34" charset="0"/>
              </a:rPr>
              <a:t>Bankdaten</a:t>
            </a:r>
          </a:p>
          <a:p>
            <a:pPr>
              <a:spcBef>
                <a:spcPts val="0"/>
              </a:spcBef>
            </a:pPr>
            <a:r>
              <a:rPr lang="de-DE" sz="1800" dirty="0">
                <a:effectLst/>
                <a:latin typeface="Arial" panose="020B0604020202020204" pitchFamily="34" charset="0"/>
              </a:rPr>
              <a:t>Onlinedaten</a:t>
            </a:r>
          </a:p>
          <a:p>
            <a:pPr>
              <a:spcBef>
                <a:spcPts val="0"/>
              </a:spcBef>
            </a:pPr>
            <a:r>
              <a:rPr lang="de-DE" sz="1800" dirty="0">
                <a:effectLst/>
                <a:latin typeface="Arial" panose="020B0604020202020204" pitchFamily="34" charset="0"/>
              </a:rPr>
              <a:t>Biometrische Daten</a:t>
            </a:r>
          </a:p>
        </p:txBody>
      </p:sp>
      <p:pic>
        <p:nvPicPr>
          <p:cNvPr id="53" name="Bildplatzhalter 52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B894D-4C55-E27A-F98F-4A1FA503E66F}"/>
              </a:ext>
            </a:extLst>
          </p:cNvPr>
          <p:cNvSpPr txBox="1"/>
          <p:nvPr/>
        </p:nvSpPr>
        <p:spPr>
          <a:xfrm>
            <a:off x="952499" y="1362456"/>
            <a:ext cx="946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Analysiere deinen gefundenen Fall und kategorisiere nun die Daten.</a:t>
            </a:r>
          </a:p>
          <a:p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8EC88-FB40-17F0-BD9C-C0A1DB3502BF}"/>
              </a:ext>
            </a:extLst>
          </p:cNvPr>
          <p:cNvSpPr txBox="1"/>
          <p:nvPr/>
        </p:nvSpPr>
        <p:spPr>
          <a:xfrm>
            <a:off x="952499" y="2193453"/>
            <a:ext cx="932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 der CS wurde ein langjähriger Mitarbeiter, der nicht anerkannt wurde zum Whistleblower, um extra Geld zu verdienen verschaffte er sich zutritt zum System und gab alle daten einem Medien S</a:t>
            </a:r>
            <a:r>
              <a:rPr lang="en-CH" dirty="0">
                <a:solidFill>
                  <a:schemeClr val="bg1"/>
                </a:solidFill>
              </a:rPr>
              <a:t>precher.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2476500"/>
            <a:ext cx="7644519" cy="3289971"/>
          </a:xfrm>
        </p:spPr>
        <p:txBody>
          <a:bodyPr rtlCol="0">
            <a:normAutofit/>
          </a:bodyPr>
          <a:lstStyle/>
          <a:p>
            <a:pPr rtl="0"/>
            <a:r>
              <a:rPr lang="de-DE" sz="2400" dirty="0">
                <a:effectLst/>
                <a:latin typeface="Arial" panose="020B0604020202020204" pitchFamily="34" charset="0"/>
              </a:rPr>
              <a:t>Bei unserem Fall wurden beide Verletzt die Daten wurden schlecht gesichert und Persönliche Daten wurden kompromittiert.</a:t>
            </a:r>
            <a:endParaRPr lang="de-DE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0BC16-7F90-6F2B-1BF5-94AB3CDA1EAE}"/>
              </a:ext>
            </a:extLst>
          </p:cNvPr>
          <p:cNvSpPr txBox="1"/>
          <p:nvPr/>
        </p:nvSpPr>
        <p:spPr>
          <a:xfrm>
            <a:off x="1711926" y="968158"/>
            <a:ext cx="87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Zeige den Unterschied zwischen Datenschutz und Datensicherheit und was in deinem Fall verletzt wurde.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644475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de-DE" dirty="0"/>
              <a:t>Verbesserungen für die CS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Wir kamen auf diese Ideen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3"/>
            <a:ext cx="4838700" cy="1104213"/>
          </a:xfrm>
        </p:spPr>
        <p:txBody>
          <a:bodyPr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Arial" panose="020B0604020202020204" pitchFamily="34" charset="0"/>
              </a:rPr>
              <a:t>5FA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Arial" panose="020B0604020202020204" pitchFamily="34" charset="0"/>
              </a:rPr>
              <a:t>Kompliziertere Lesbarkeit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800" dirty="0">
                <a:effectLst/>
                <a:latin typeface="Arial" panose="020B0604020202020204" pitchFamily="34" charset="0"/>
              </a:rPr>
              <a:t>Abgetrenntes Netzwerk</a:t>
            </a:r>
            <a:r>
              <a:rPr lang="en-CH" sz="1800" dirty="0">
                <a:latin typeface="Arial" panose="020B0604020202020204" pitchFamily="34" charset="0"/>
              </a:rPr>
              <a:t> </a:t>
            </a:r>
            <a:r>
              <a:rPr lang="en-CH" sz="1800" dirty="0">
                <a:effectLst/>
                <a:latin typeface="Arial" panose="020B0604020202020204" pitchFamily="34" charset="0"/>
              </a:rPr>
              <a:t>(Firewall’s)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de-DE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3199.tgt.Office_49129363_TF78853419_Win32_OJ110714667.potx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{3D5DB455-EB68-4A7B-A743-73A94F88FA42}tf78853419_win32</Template>
  <TotalTime>0</TotalTime>
  <Words>163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 Light SemiCondensed</vt:lpstr>
      <vt:lpstr>Bahnschrift SemiCondensed</vt:lpstr>
      <vt:lpstr>Calibri</vt:lpstr>
      <vt:lpstr>Franklin Gothic Book</vt:lpstr>
      <vt:lpstr>Franklin Gothic Demi</vt:lpstr>
      <vt:lpstr>Wingdings</vt:lpstr>
      <vt:lpstr>Benutzerdefiniert</vt:lpstr>
      <vt:lpstr>Credit Suisse</vt:lpstr>
      <vt:lpstr>PowerPoint Presentation</vt:lpstr>
      <vt:lpstr>PowerPoint Presentation</vt:lpstr>
      <vt:lpstr>Bei unserem Fall wurden beide Verletzt die Daten wurden schlecht gesichert und Persönliche Daten wurden kompromittiert.</vt:lpstr>
      <vt:lpstr>Verbesserungen für die 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Suisse</dc:title>
  <dc:creator>Benicio von Felten</dc:creator>
  <cp:lastModifiedBy>Benicio von Felten</cp:lastModifiedBy>
  <cp:revision>5</cp:revision>
  <dcterms:created xsi:type="dcterms:W3CDTF">2023-11-20T13:26:13Z</dcterms:created>
  <dcterms:modified xsi:type="dcterms:W3CDTF">2023-11-20T14:25:47Z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