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4" r:id="rId7"/>
    <p:sldId id="258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ACFAD08-F132-469E-95A2-62080E3FF9DA}" type="datetime1">
              <a:rPr lang="de-DE" smtClean="0"/>
              <a:t>27.11.2023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197592B-4C02-4B28-915B-C0D77D922504}" type="datetime1">
              <a:rPr lang="de-DE" smtClean="0"/>
              <a:t>27.11.2023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6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68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1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6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hteck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uppieren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uppieren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uppieren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uppieren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Ellipse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Ellipse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Ellipse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Ellipse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Ellipse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8" name="Rechteck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97" name="Grafik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platzhalt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8" name="Textplatzhalt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ihandform: Form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tbewerbsdiagram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k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hteck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hteck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ihandform: Form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90" name="Freihandform: Form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9" name="Freihandform: Form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8" name="Freihandform: Form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8" name="Freihandform: Form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101" name="Freihandform: Form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55" name="Freihandform: Form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4" name="Freihandform: Form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3" name="Freihandform: Form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2" name="Freihandform: Form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1" name="Freihandform: Form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0" name="Freihandform: Form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9" name="Freihandform: Form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8" name="Freihandform: Form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7" name="Freihandform: Form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6" name="Freihandform: Form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5" name="Freihandform: Form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1" name="Freihandform: Form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0" name="Freihandform: Form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9" name="Freihandform: Form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8" name="Freihandform: Form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7" name="Freihandform: Form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63" name="Freihandform: Form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4" name="Freihandform: Form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9" name="Freihandform: Form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8" name="Freihandform: Form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7" name="Freihandform: Form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6" name="Freihandform: Form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5" name="Freihandform: Form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4" name="Freihandform: Form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3" name="Freihandform: Form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2" name="Freihandform: Form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1" name="Freihandform: Form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sp>
        <p:nvSpPr>
          <p:cNvPr id="94" name="Textplatzhalt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1" name="Textplatzhalt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5" name="Textplatzhalt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3" name="Textplatzhalt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2" name="Textplatzhalt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de-DE" sz="18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  <a:endParaRPr lang="de-DE" dirty="0"/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36" name="Textplatzhalt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0" name="Textplatzhalt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1" name="Textplatzhalt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2" name="Textplatzhalt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 Jahr</a:t>
            </a:r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de-DE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Jahr</a:t>
            </a:r>
            <a:endParaRPr lang="de-DE" dirty="0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de-DE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Jahr</a:t>
            </a:r>
            <a:endParaRPr lang="de-DE" dirty="0"/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7" name="Pfeil: Rechts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4" name="Textplatzhalt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6" name="Textplatzhalt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7" name="Textplatzhalt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8" name="Textplatzhalt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40" name="Datumsplatzhalt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600"/>
            </a:lvl2pPr>
            <a:lvl3pPr marL="914400" indent="0">
              <a:buNone/>
              <a:defRPr lang="de-DE" sz="1600"/>
            </a:lvl3pPr>
            <a:lvl4pPr marL="1371600" indent="0">
              <a:buNone/>
              <a:defRPr lang="de-DE" sz="1600"/>
            </a:lvl4pPr>
            <a:lvl5pPr marL="1828800" indent="0"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– 4-Aufwär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46" name="Foliennummernplatzhalt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– 8-Aufwär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7" name="Bildplatzhalt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3" name="Bildplatzhalt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0" name="Bildplatzhalt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51" name="Fußzeilenplatzhalt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52" name="Foliennummernplatzhalt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Bild 13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1" name="Textplatzhalt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8" name="Textplatzhalt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2" name="Textplatzhalt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6" name="Textplatzhalt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9" name="Textplatzhalt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3" name="Textplatzhalt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7" name="Textplatzhalt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>
                <a:solidFill>
                  <a:schemeClr val="bg1"/>
                </a:solidFill>
              </a:defRPr>
            </a:lvl2pPr>
            <a:lvl3pPr>
              <a:defRPr lang="de-DE">
                <a:solidFill>
                  <a:schemeClr val="bg1"/>
                </a:solidFill>
              </a:defRPr>
            </a:lvl3pPr>
            <a:lvl4pPr>
              <a:defRPr lang="de-DE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60" name="Textplatzhalt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8" name="Textplatzhalt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rech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1800" baseline="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0" name="Bild 19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ieren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ieren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ieren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lipse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lipse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lipse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lipse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lipse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12" name="Datumsplatzhalt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13" name="Fußzeilenplatzhalt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14" name="Foliennummernplatzhalt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ihandform: Form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handform: Form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3" name="Freihandform: Form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0" name="Freihandform: Form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9" name="Freihandform: Form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8" name="Freihandform: Form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7" name="Freihandform: Form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hteck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hteck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8" name="Freihandform: Form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  <p:sp>
          <p:nvSpPr>
            <p:cNvPr id="101" name="Freihandform: Form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3" name="Freihandform: Form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96" name="Textplatzhalt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5" name="Textplatzhalt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8" name="Textplatzhalt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7" name="Textplatzhalt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0" name="Textplatzhalt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9" name="Textplatzhalt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3" name="Textplatzhalt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2" name="Textplatzhalt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5" name="Textplatzhalt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4" name="Textplatzhalt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hteck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75" name="Textplatzhalt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2" name="Textplatzhalt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5" name="Textplatzhalt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3" name="Textplatzhalt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6" name="Textplatzhalt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4" name="Textplatzhalt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übersic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33" name="Rechteck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35" name="Bild 34" descr="Ein schwarzweiß gestreiftes Muster&#10;&#10;Die Beschreibung wurde automatisch mit geringem Zuverlässigkeitsgrad generiert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fik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uppieren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uppieren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uppieren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uppieren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uppieren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uppieren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uppieren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Ellipse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de-DE"/>
                                </a:defPPr>
                              </a:lstStyle>
                              <a:p>
                                <a:pPr algn="ctr" rtl="0"/>
                                <a:r>
                                  <a:rPr lang="de-DE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Ellipse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de-DE"/>
                                </a:defPPr>
                              </a:lstStyle>
                              <a:p>
                                <a:pPr algn="ctr" rtl="0"/>
                                <a:r>
                                  <a:rPr lang="de-DE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Ellipse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Ellipse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Ellipse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Ellipse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Ellipse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44" name="Ellipse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5" name="Ellipse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sp>
        <p:nvSpPr>
          <p:cNvPr id="69" name="Textplatzhalt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0" name="Textplatzhalt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68" name="Textplatzhalt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3" name="Textplatzhalt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1" name="Textplatzhalt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5" name="Datumsplatzhalt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6" name="Fußzeilenplatzhalt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7" name="Foliennummernplatzhalt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3" name="Rechteck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8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fik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ieren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ieren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ieren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lipse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lipse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lipse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lipse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lipse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68" name="Rechteck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fik 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uppieren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uppieren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uppieren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uppieren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uppieren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Ellipse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Ellipse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Ellipse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Ellipse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Ellipse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150" name="Ellipse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148" name="Ellipse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Bild 34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uppieren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uppieren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uppieren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uppieren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Ellipse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Ellipse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Ellipse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Ellipse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Ellipse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177" name="Ellipse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enlayout mit Symbol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0" name="Online-Bildplatzhalt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61" name="Online-Bildplatzhalt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62" name="Online-Bildplatzhalt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2" name="Bild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übersich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9" name="Textplatzhalt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8" name="Textplatzhalt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81" name="Textplatzhalt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019" y="1122363"/>
            <a:ext cx="8168369" cy="2387600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en-CH" sz="5400" dirty="0"/>
              <a:t>IT-</a:t>
            </a:r>
            <a:r>
              <a:rPr lang="en-CH" sz="5400" dirty="0" err="1"/>
              <a:t>Sicherheitskonzept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Benicio von Felten</a:t>
            </a:r>
          </a:p>
          <a:p>
            <a:pPr rtl="0"/>
            <a:r>
              <a:rPr lang="en-CH" dirty="0"/>
              <a:t>Dominik Könitzer</a:t>
            </a:r>
          </a:p>
          <a:p>
            <a:pPr rtl="0"/>
            <a:r>
              <a:rPr lang="en-CH" dirty="0"/>
              <a:t>Yanis Sebastian Zürcher</a:t>
            </a:r>
          </a:p>
          <a:p>
            <a:pPr rtl="0"/>
            <a:r>
              <a:rPr lang="en-CH" dirty="0"/>
              <a:t>Jason Buchsel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SicherheitsPunkte: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561464"/>
            <a:ext cx="7254240" cy="478853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</a:lstStyle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Risikoanalyse und Risikomanagement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Zugriffskontrolle und Berechtigungsmanagement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Datensicherheit und Datenschutz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Incident Response Plan (Notfallmaßnahmen)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Netzwerksicherheit und Firewall-Konfiguration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Schutz vor Malware und Viren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Schulungen und Sensibilisierung der Mitarbeiter für Sicherheitsbewusstsein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System- und Softwareaktualisierungen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Backup-Strategien und Wiederherstellungspläne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800" dirty="0">
                <a:effectLst/>
                <a:latin typeface="Calibri" panose="020F0502020204030204" pitchFamily="34" charset="0"/>
              </a:rPr>
              <a:t>Überwachung von Sicherheitsereignissen und Protokollierung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795"/>
            <a:ext cx="6800850" cy="132588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b="1" dirty="0">
                <a:effectLst/>
                <a:latin typeface="Calibri" panose="020F0502020204030204" pitchFamily="34" charset="0"/>
              </a:rPr>
              <a:t>Empfehlung für das IT-Sicherheitskonzept der Edugame</a:t>
            </a:r>
            <a:endParaRPr lang="de-DE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389" y="1015932"/>
            <a:ext cx="6800850" cy="384048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</a:lstStyle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Risikoanalyse:</a:t>
            </a:r>
            <a:r>
              <a:rPr lang="de-DE" sz="1500" dirty="0">
                <a:effectLst/>
                <a:latin typeface="Calibri" panose="020F0502020204030204" pitchFamily="34" charset="0"/>
              </a:rPr>
              <a:t> Monatlich Risiko analysen durchführen sodass schwachstellen schnell behoben werden.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Zugriffskontrolle:</a:t>
            </a:r>
            <a:r>
              <a:rPr lang="de-DE" sz="1500" dirty="0">
                <a:effectLst/>
                <a:latin typeface="Calibri" panose="020F0502020204030204" pitchFamily="34" charset="0"/>
              </a:rPr>
              <a:t> Sehr sichere Kontrollen sodass nur Mitarbeiter die Berechtigung haben an die sensiblen Orte dürfen.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Schulungen und Sensibilisierung: </a:t>
            </a:r>
            <a:r>
              <a:rPr lang="de-DE" sz="1500" dirty="0">
                <a:effectLst/>
                <a:latin typeface="Calibri" panose="020F0502020204030204" pitchFamily="34" charset="0"/>
              </a:rPr>
              <a:t>Mitarbeiter so schulen sodass sie wissen wie </a:t>
            </a:r>
            <a:r>
              <a:rPr lang="en-CH" sz="1500" dirty="0">
                <a:latin typeface="Calibri" panose="020F0502020204030204" pitchFamily="34" charset="0"/>
              </a:rPr>
              <a:t>  </a:t>
            </a:r>
            <a:r>
              <a:rPr lang="de-DE" sz="1500" dirty="0">
                <a:effectLst/>
                <a:latin typeface="Calibri" panose="020F0502020204030204" pitchFamily="34" charset="0"/>
              </a:rPr>
              <a:t>gefählich das Internet ist und wie Vorsichtig sie sich verhalten müssen. Sodass sie sehr sensible sind wenn sie im Geschäft sind.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Datensicherheit:</a:t>
            </a:r>
            <a:r>
              <a:rPr lang="de-DE" sz="1500" dirty="0">
                <a:effectLst/>
                <a:latin typeface="Calibri" panose="020F0502020204030204" pitchFamily="34" charset="0"/>
              </a:rPr>
              <a:t> Alle Daten mit eigener form verschlüsseln.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Incident Response Plan:</a:t>
            </a:r>
            <a:r>
              <a:rPr lang="de-DE" sz="1500" dirty="0">
                <a:effectLst/>
                <a:latin typeface="Calibri" panose="020F0502020204030204" pitchFamily="34" charset="0"/>
              </a:rPr>
              <a:t> Alle Fälle dokumentieren sodass im Real fall man weiss wie man handelt.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Netzwerksicherheit:</a:t>
            </a:r>
            <a:r>
              <a:rPr lang="de-DE" sz="1500" dirty="0">
                <a:effectLst/>
                <a:latin typeface="Calibri" panose="020F0502020204030204" pitchFamily="34" charset="0"/>
              </a:rPr>
              <a:t> Gute Netzwerksicherheit verhindert das andere ins Netz kommen wo alle wichtigen Daten sind. Dafür braucht man Firewalls vielleicht auch DMZ’s.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Softwareaktualisierungen:</a:t>
            </a:r>
            <a:r>
              <a:rPr lang="de-DE" sz="1500" dirty="0">
                <a:effectLst/>
                <a:latin typeface="Calibri" panose="020F0502020204030204" pitchFamily="34" charset="0"/>
              </a:rPr>
              <a:t> Alle PC's auf dem neusten stand halten für alle Sicherheitsupdates und unterstüzungs Softwaren.</a:t>
            </a:r>
            <a:endParaRPr lang="en-CH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sz="1500" dirty="0">
              <a:effectLst/>
              <a:latin typeface="Calibri" panose="020F0502020204030204" pitchFamily="34" charset="0"/>
            </a:endParaRP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500" b="1" dirty="0">
                <a:effectLst/>
                <a:latin typeface="Calibri" panose="020F0502020204030204" pitchFamily="34" charset="0"/>
              </a:rPr>
              <a:t>Backup und Wiederherstellung:</a:t>
            </a:r>
            <a:r>
              <a:rPr lang="de-DE" sz="1500" dirty="0">
                <a:effectLst/>
                <a:latin typeface="Calibri" panose="020F0502020204030204" pitchFamily="34" charset="0"/>
              </a:rPr>
              <a:t> Speichert alle daten nochmals seperat auf einer Festplatte sodass im Falle eines Verlustes die Daten wieder Hergestellt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984" y="1098339"/>
            <a:ext cx="5929298" cy="2264112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en-CH" sz="5400" dirty="0"/>
              <a:t>Vielen Dank f</a:t>
            </a:r>
            <a:r>
              <a:rPr lang="de-DE" sz="5400" dirty="0"/>
              <a:t>u</a:t>
            </a:r>
            <a:r>
              <a:rPr lang="en-CH" sz="5400" dirty="0"/>
              <a:t>rs Zuhören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28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{78A29A1A-717B-44BA-8079-0880012293F8}tf33968143_win32</Template>
  <TotalTime>0</TotalTime>
  <Words>223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Courier New</vt:lpstr>
      <vt:lpstr>Benutzerdefiniert</vt:lpstr>
      <vt:lpstr>IT-Sicherheitskonzept</vt:lpstr>
      <vt:lpstr>SicherheitsPunkte:</vt:lpstr>
      <vt:lpstr>Empfehlung für das IT-Sicherheitskonzept der Edugame</vt:lpstr>
      <vt:lpstr>Vielen Dank furs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IT-Sicherheitskonzept</dc:title>
  <dc:creator>Benicio von Felten</dc:creator>
  <cp:lastModifiedBy>Benicio von Felten</cp:lastModifiedBy>
  <cp:revision>1</cp:revision>
  <dcterms:created xsi:type="dcterms:W3CDTF">2023-11-27T14:45:19Z</dcterms:created>
  <dcterms:modified xsi:type="dcterms:W3CDTF">2023-11-27T14:54:49Z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