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65" r:id="rId6"/>
    <p:sldId id="261" r:id="rId7"/>
    <p:sldId id="257" r:id="rId8"/>
    <p:sldId id="259" r:id="rId9"/>
    <p:sldId id="258" r:id="rId10"/>
    <p:sldId id="266" r:id="rId11"/>
    <p:sldId id="264" r:id="rId12"/>
    <p:sldId id="260"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85001E2-6184-490F-BBC6-9B5533F345DA}">
          <p14:sldIdLst>
            <p14:sldId id="256"/>
            <p14:sldId id="265"/>
            <p14:sldId id="261"/>
            <p14:sldId id="257"/>
            <p14:sldId id="259"/>
            <p14:sldId id="258"/>
            <p14:sldId id="266"/>
            <p14:sldId id="264"/>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E8246-8A15-48BD-97CF-E3EE86964E26}" v="39" dt="2023-12-18T13:44:10.792"/>
    <p1510:client id="{D0358CB2-9AF5-AF87-C466-A0B0FE1057E1}" v="174" dt="2023-12-19T07:31:46.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7928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5DC43-13B7-4375-9D1C-7CECC2842A5F}" type="datetimeFigureOut">
              <a:rPr lang="de-CH" smtClean="0"/>
              <a:t>19.12.2023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EA797-4B82-4EEB-BF8D-307AEC0D567F}" type="slidenum">
              <a:rPr lang="de-CH" smtClean="0"/>
              <a:t>‹#›</a:t>
            </a:fld>
            <a:endParaRPr lang="de-CH"/>
          </a:p>
        </p:txBody>
      </p:sp>
    </p:spTree>
    <p:extLst>
      <p:ext uri="{BB962C8B-B14F-4D97-AF65-F5344CB8AC3E}">
        <p14:creationId xmlns:p14="http://schemas.microsoft.com/office/powerpoint/2010/main" val="3186084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Benicio</a:t>
            </a:r>
            <a:endParaRPr lang="en-US" dirty="0"/>
          </a:p>
        </p:txBody>
      </p:sp>
      <p:sp>
        <p:nvSpPr>
          <p:cNvPr id="4" name="Foliennummernplatzhalter 3"/>
          <p:cNvSpPr>
            <a:spLocks noGrp="1"/>
          </p:cNvSpPr>
          <p:nvPr>
            <p:ph type="sldNum" sz="quarter" idx="5"/>
          </p:nvPr>
        </p:nvSpPr>
        <p:spPr/>
        <p:txBody>
          <a:bodyPr/>
          <a:lstStyle/>
          <a:p>
            <a:fld id="{A47EA797-4B82-4EEB-BF8D-307AEC0D567F}" type="slidenum">
              <a:rPr lang="de-CH" smtClean="0"/>
              <a:t>1</a:t>
            </a:fld>
            <a:endParaRPr lang="de-CH" dirty="0"/>
          </a:p>
        </p:txBody>
      </p:sp>
    </p:spTree>
    <p:extLst>
      <p:ext uri="{BB962C8B-B14F-4D97-AF65-F5344CB8AC3E}">
        <p14:creationId xmlns:p14="http://schemas.microsoft.com/office/powerpoint/2010/main" val="237190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Benicio</a:t>
            </a:r>
            <a:endParaRPr lang="de-CH" dirty="0"/>
          </a:p>
        </p:txBody>
      </p:sp>
      <p:sp>
        <p:nvSpPr>
          <p:cNvPr id="4" name="Foliennummernplatzhalter 3"/>
          <p:cNvSpPr>
            <a:spLocks noGrp="1"/>
          </p:cNvSpPr>
          <p:nvPr>
            <p:ph type="sldNum" sz="quarter" idx="5"/>
          </p:nvPr>
        </p:nvSpPr>
        <p:spPr/>
        <p:txBody>
          <a:bodyPr/>
          <a:lstStyle/>
          <a:p>
            <a:fld id="{A47EA797-4B82-4EEB-BF8D-307AEC0D567F}" type="slidenum">
              <a:rPr lang="de-CH" smtClean="0"/>
              <a:t>2</a:t>
            </a:fld>
            <a:endParaRPr lang="de-CH" dirty="0"/>
          </a:p>
        </p:txBody>
      </p:sp>
    </p:spTree>
    <p:extLst>
      <p:ext uri="{BB962C8B-B14F-4D97-AF65-F5344CB8AC3E}">
        <p14:creationId xmlns:p14="http://schemas.microsoft.com/office/powerpoint/2010/main" val="158002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 jetzt kommen wir zur Übersicht der Präsentation.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1. Werden wir uns die  daten des Projekts schnell ansehen.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2. Werden wir uns das Ziel des Projekts anschauen.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3. Schauen wir uns die Chancen und Risiken an.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4. Gegen Ende zeigen ich euch eine kleine Übersicht der Finanzen.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 Und zuletzt dürft ihr noch Fragen stehlen zum Projekt.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6. Ende danke fürs zu hören.</a:t>
            </a:r>
          </a:p>
          <a:p>
            <a:endParaRPr lang="de-DE" dirty="0"/>
          </a:p>
          <a:p>
            <a:pPr marL="0" indent="0">
              <a:buNone/>
            </a:pPr>
            <a:endParaRPr lang="de-CH" dirty="0"/>
          </a:p>
        </p:txBody>
      </p:sp>
      <p:sp>
        <p:nvSpPr>
          <p:cNvPr id="4" name="Foliennummernplatzhalter 3"/>
          <p:cNvSpPr>
            <a:spLocks noGrp="1"/>
          </p:cNvSpPr>
          <p:nvPr>
            <p:ph type="sldNum" sz="quarter" idx="5"/>
          </p:nvPr>
        </p:nvSpPr>
        <p:spPr/>
        <p:txBody>
          <a:bodyPr/>
          <a:lstStyle/>
          <a:p>
            <a:fld id="{A47EA797-4B82-4EEB-BF8D-307AEC0D567F}" type="slidenum">
              <a:rPr lang="de-CH" smtClean="0"/>
              <a:t>3</a:t>
            </a:fld>
            <a:endParaRPr lang="de-CH"/>
          </a:p>
        </p:txBody>
      </p:sp>
    </p:spTree>
    <p:extLst>
      <p:ext uri="{BB962C8B-B14F-4D97-AF65-F5344CB8AC3E}">
        <p14:creationId xmlns:p14="http://schemas.microsoft.com/office/powerpoint/2010/main" val="370651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Unser Projekt hat ihn der </a:t>
            </a:r>
            <a:r>
              <a:rPr lang="de-CH" sz="1200" b="0" i="0" dirty="0">
                <a:solidFill>
                  <a:schemeClr val="tx1">
                    <a:alpha val="80000"/>
                  </a:schemeClr>
                </a:solidFill>
                <a:effectLst/>
                <a:latin typeface="Arial" panose="020B0604020202020204" pitchFamily="34" charset="0"/>
              </a:rPr>
              <a:t>TOPOMEDICS Firma stad gefunden. Und Unser Praktikant beauftragter hatte erst gerade kürzlich die Geschäftsleitung Überzug das wir ein Praktikums film auf die Firmen Webseite drauf lande dürfen. Drauf hat er uns den Auftrag gegeben. Der Film sollte nicht länger als 3 bis 5 min gehen und wir hate etwa 10 Tag Zeit bis wir brauchbares material aufzeigen müssen.</a:t>
            </a:r>
          </a:p>
        </p:txBody>
      </p:sp>
      <p:sp>
        <p:nvSpPr>
          <p:cNvPr id="4" name="Foliennummernplatzhalter 3"/>
          <p:cNvSpPr>
            <a:spLocks noGrp="1"/>
          </p:cNvSpPr>
          <p:nvPr>
            <p:ph type="sldNum" sz="quarter" idx="5"/>
          </p:nvPr>
        </p:nvSpPr>
        <p:spPr/>
        <p:txBody>
          <a:bodyPr/>
          <a:lstStyle/>
          <a:p>
            <a:fld id="{A47EA797-4B82-4EEB-BF8D-307AEC0D567F}" type="slidenum">
              <a:rPr lang="de-CH" smtClean="0"/>
              <a:t>4</a:t>
            </a:fld>
            <a:endParaRPr lang="de-CH"/>
          </a:p>
        </p:txBody>
      </p:sp>
    </p:spTree>
    <p:extLst>
      <p:ext uri="{BB962C8B-B14F-4D97-AF65-F5344CB8AC3E}">
        <p14:creationId xmlns:p14="http://schemas.microsoft.com/office/powerpoint/2010/main" val="4278067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Bei der Ziel Setzung mussten wir zuerst mal klar stehen was unseres Projekts überhabt ist. Dann was für </a:t>
            </a:r>
            <a:r>
              <a:rPr lang="de-CH" sz="1200" b="0" i="0" dirty="0">
                <a:solidFill>
                  <a:schemeClr val="tx1">
                    <a:alpha val="80000"/>
                  </a:schemeClr>
                </a:solidFill>
                <a:effectLst/>
                <a:latin typeface="Calibri" panose="020F0502020204030204" pitchFamily="34" charset="0"/>
              </a:rPr>
              <a:t>Risiken und Chancen es gibt. Und was unser Haupt Ziel ist, nämlich die Gewinnung neuer Praktikanten durch einen positiven Eindruck des Filmes.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200" b="0" i="0" dirty="0">
              <a:solidFill>
                <a:schemeClr val="tx1">
                  <a:alpha val="80000"/>
                </a:schemeClr>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b="0" i="0" dirty="0">
                <a:solidFill>
                  <a:schemeClr val="tx1">
                    <a:alpha val="80000"/>
                  </a:schemeClr>
                </a:solidFill>
                <a:effectLst/>
                <a:latin typeface="Calibri" panose="020F0502020204030204" pitchFamily="34" charset="0"/>
              </a:rPr>
              <a:t>Zum Schluss habe wir noch eine kleine Definition gemacht.</a:t>
            </a:r>
            <a:endParaRPr lang="de-CH" sz="1200" b="0" i="0" dirty="0">
              <a:solidFill>
                <a:schemeClr val="tx1">
                  <a:alpha val="80000"/>
                </a:schemeClr>
              </a:solidFill>
              <a:effectLst/>
              <a:latin typeface="Segoe UI" panose="020B0502040204020203" pitchFamily="34" charset="0"/>
            </a:endParaRPr>
          </a:p>
          <a:p>
            <a:endParaRPr lang="de-CH" dirty="0"/>
          </a:p>
        </p:txBody>
      </p:sp>
      <p:sp>
        <p:nvSpPr>
          <p:cNvPr id="4" name="Foliennummernplatzhalter 3"/>
          <p:cNvSpPr>
            <a:spLocks noGrp="1"/>
          </p:cNvSpPr>
          <p:nvPr>
            <p:ph type="sldNum" sz="quarter" idx="5"/>
          </p:nvPr>
        </p:nvSpPr>
        <p:spPr/>
        <p:txBody>
          <a:bodyPr/>
          <a:lstStyle/>
          <a:p>
            <a:fld id="{A47EA797-4B82-4EEB-BF8D-307AEC0D567F}" type="slidenum">
              <a:rPr lang="de-CH" smtClean="0"/>
              <a:t>5</a:t>
            </a:fld>
            <a:endParaRPr lang="de-CH"/>
          </a:p>
        </p:txBody>
      </p:sp>
    </p:spTree>
    <p:extLst>
      <p:ext uri="{BB962C8B-B14F-4D97-AF65-F5344CB8AC3E}">
        <p14:creationId xmlns:p14="http://schemas.microsoft.com/office/powerpoint/2010/main" val="137056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Komme wir jetzt zu den </a:t>
            </a:r>
            <a:r>
              <a:rPr lang="de-CH" sz="1200" b="0" i="0" dirty="0">
                <a:solidFill>
                  <a:schemeClr val="bg1"/>
                </a:solidFill>
                <a:effectLst/>
                <a:latin typeface="WordVisi_MSFontService"/>
              </a:rPr>
              <a:t>Chancen und Risiken. «Liss die Folie Runter»</a:t>
            </a:r>
          </a:p>
        </p:txBody>
      </p:sp>
      <p:sp>
        <p:nvSpPr>
          <p:cNvPr id="4" name="Foliennummernplatzhalter 3"/>
          <p:cNvSpPr>
            <a:spLocks noGrp="1"/>
          </p:cNvSpPr>
          <p:nvPr>
            <p:ph type="sldNum" sz="quarter" idx="5"/>
          </p:nvPr>
        </p:nvSpPr>
        <p:spPr/>
        <p:txBody>
          <a:bodyPr/>
          <a:lstStyle/>
          <a:p>
            <a:fld id="{A47EA797-4B82-4EEB-BF8D-307AEC0D567F}" type="slidenum">
              <a:rPr lang="de-CH" smtClean="0"/>
              <a:t>6</a:t>
            </a:fld>
            <a:endParaRPr lang="de-CH"/>
          </a:p>
        </p:txBody>
      </p:sp>
    </p:spTree>
    <p:extLst>
      <p:ext uri="{BB962C8B-B14F-4D97-AF65-F5344CB8AC3E}">
        <p14:creationId xmlns:p14="http://schemas.microsoft.com/office/powerpoint/2010/main" val="1265514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Hier zeige wir euch unsere Finanzen ihn drei Diagrammen </a:t>
            </a:r>
          </a:p>
          <a:p>
            <a:r>
              <a:rPr lang="de-CH" dirty="0"/>
              <a:t>Stundensatz</a:t>
            </a:r>
          </a:p>
          <a:p>
            <a:r>
              <a:rPr lang="de-CH" dirty="0"/>
              <a:t>Hardware</a:t>
            </a:r>
          </a:p>
          <a:p>
            <a:r>
              <a:rPr lang="de-CH" dirty="0"/>
              <a:t>Software </a:t>
            </a:r>
          </a:p>
        </p:txBody>
      </p:sp>
      <p:sp>
        <p:nvSpPr>
          <p:cNvPr id="4" name="Slide Number Placeholder 3"/>
          <p:cNvSpPr>
            <a:spLocks noGrp="1"/>
          </p:cNvSpPr>
          <p:nvPr>
            <p:ph type="sldNum" sz="quarter" idx="5"/>
          </p:nvPr>
        </p:nvSpPr>
        <p:spPr/>
        <p:txBody>
          <a:bodyPr/>
          <a:lstStyle/>
          <a:p>
            <a:fld id="{A47EA797-4B82-4EEB-BF8D-307AEC0D567F}" type="slidenum">
              <a:rPr lang="de-CH" smtClean="0"/>
              <a:t>7</a:t>
            </a:fld>
            <a:endParaRPr lang="de-CH"/>
          </a:p>
        </p:txBody>
      </p:sp>
    </p:spTree>
    <p:extLst>
      <p:ext uri="{BB962C8B-B14F-4D97-AF65-F5344CB8AC3E}">
        <p14:creationId xmlns:p14="http://schemas.microsoft.com/office/powerpoint/2010/main" val="2991543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Dominik</a:t>
            </a:r>
          </a:p>
        </p:txBody>
      </p:sp>
      <p:sp>
        <p:nvSpPr>
          <p:cNvPr id="4" name="Slide Number Placeholder 3"/>
          <p:cNvSpPr>
            <a:spLocks noGrp="1"/>
          </p:cNvSpPr>
          <p:nvPr>
            <p:ph type="sldNum" sz="quarter" idx="5"/>
          </p:nvPr>
        </p:nvSpPr>
        <p:spPr/>
        <p:txBody>
          <a:bodyPr/>
          <a:lstStyle/>
          <a:p>
            <a:fld id="{A47EA797-4B82-4EEB-BF8D-307AEC0D567F}" type="slidenum">
              <a:rPr lang="de-CH" smtClean="0"/>
              <a:t>8</a:t>
            </a:fld>
            <a:endParaRPr lang="de-CH"/>
          </a:p>
        </p:txBody>
      </p:sp>
    </p:spTree>
    <p:extLst>
      <p:ext uri="{BB962C8B-B14F-4D97-AF65-F5344CB8AC3E}">
        <p14:creationId xmlns:p14="http://schemas.microsoft.com/office/powerpoint/2010/main" val="4020223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Ende</a:t>
            </a:r>
          </a:p>
        </p:txBody>
      </p:sp>
      <p:sp>
        <p:nvSpPr>
          <p:cNvPr id="4" name="Slide Number Placeholder 3"/>
          <p:cNvSpPr>
            <a:spLocks noGrp="1"/>
          </p:cNvSpPr>
          <p:nvPr>
            <p:ph type="sldNum" sz="quarter" idx="5"/>
          </p:nvPr>
        </p:nvSpPr>
        <p:spPr/>
        <p:txBody>
          <a:bodyPr/>
          <a:lstStyle/>
          <a:p>
            <a:fld id="{A47EA797-4B82-4EEB-BF8D-307AEC0D567F}" type="slidenum">
              <a:rPr lang="de-CH" smtClean="0"/>
              <a:t>9</a:t>
            </a:fld>
            <a:endParaRPr lang="de-CH"/>
          </a:p>
        </p:txBody>
      </p:sp>
    </p:spTree>
    <p:extLst>
      <p:ext uri="{BB962C8B-B14F-4D97-AF65-F5344CB8AC3E}">
        <p14:creationId xmlns:p14="http://schemas.microsoft.com/office/powerpoint/2010/main" val="1510970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2D7B8D-E379-6376-69F5-4F649C8180E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8A050D3A-2519-66CB-95A0-75AAB98F43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4724D87-C02F-24DB-D0C4-7DD483E0BB5B}"/>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5" name="Fußzeilenplatzhalter 4">
            <a:extLst>
              <a:ext uri="{FF2B5EF4-FFF2-40B4-BE49-F238E27FC236}">
                <a16:creationId xmlns:a16="http://schemas.microsoft.com/office/drawing/2014/main" id="{E43B7122-5EFE-7EE4-461C-EDCA73836A6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9E62943-6B9E-A5F8-F36C-B4488B575605}"/>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7251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6ED930-611E-EEA4-9752-DFAE7C899EEF}"/>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10FE04A6-9BE9-8C08-4D4A-ACA2FD6FB67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61F05240-EF58-A981-9C39-4547DBBA9D2D}"/>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5" name="Fußzeilenplatzhalter 4">
            <a:extLst>
              <a:ext uri="{FF2B5EF4-FFF2-40B4-BE49-F238E27FC236}">
                <a16:creationId xmlns:a16="http://schemas.microsoft.com/office/drawing/2014/main" id="{CCB94E91-4C3D-1D8E-F0F1-3757C5373E4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100BA7A-F34D-C7EB-073F-2076D231A53B}"/>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1074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EAE8417-A298-3805-269B-0EBA3FA8EBA1}"/>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E1C3F757-E13C-1419-389C-41B3060DAA5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35A94F7-A027-C2BA-16FE-9319BAD8B672}"/>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5" name="Fußzeilenplatzhalter 4">
            <a:extLst>
              <a:ext uri="{FF2B5EF4-FFF2-40B4-BE49-F238E27FC236}">
                <a16:creationId xmlns:a16="http://schemas.microsoft.com/office/drawing/2014/main" id="{BEA61461-8125-E79F-56B1-B210ABD95B4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3AC371D-8A55-B320-A869-B89FB1E4EBCD}"/>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179801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6EA7B1-4C87-63EC-FACE-967781B1FD4A}"/>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877F9C89-6BF9-6BEB-DE98-9E15C3C5349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5FC8FBB-D036-BE09-0CEF-C310A64FAA3F}"/>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5" name="Fußzeilenplatzhalter 4">
            <a:extLst>
              <a:ext uri="{FF2B5EF4-FFF2-40B4-BE49-F238E27FC236}">
                <a16:creationId xmlns:a16="http://schemas.microsoft.com/office/drawing/2014/main" id="{70B152D1-06F5-836C-7F71-0141AFF6D08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48B26A7-F8FC-8FDE-6ADE-64EF989EA0D7}"/>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58575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D1D4D5-668A-BAF6-CD3D-F106C6D3446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3CAF47BF-E009-2E12-322D-00F5C76C0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1D66237-0CC4-D89D-B021-3D26E14D6B1E}"/>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5" name="Fußzeilenplatzhalter 4">
            <a:extLst>
              <a:ext uri="{FF2B5EF4-FFF2-40B4-BE49-F238E27FC236}">
                <a16:creationId xmlns:a16="http://schemas.microsoft.com/office/drawing/2014/main" id="{2D11CEB1-4BE3-62BD-2556-3EC584B94B2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9DB5B36-7A7C-1D0D-7A2F-3388652F1D24}"/>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396467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9EE279-D68D-0232-CB9C-EF5572D7E84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86C9766F-0887-8B3D-1ABD-4E6102BD6A6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7C53592B-68C8-23F3-C1A7-E5C79B9B763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806C35-A916-9280-4BDD-C13497453285}"/>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6" name="Fußzeilenplatzhalter 5">
            <a:extLst>
              <a:ext uri="{FF2B5EF4-FFF2-40B4-BE49-F238E27FC236}">
                <a16:creationId xmlns:a16="http://schemas.microsoft.com/office/drawing/2014/main" id="{A0876CD9-0DAA-F997-5250-E277DC7682BC}"/>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2122FE3-9D52-7932-E1DA-28FBF4DFAC99}"/>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254834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7227A7-815E-3E6D-120A-92F99415D3C4}"/>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DAE81E6B-8D4D-21E5-8DE8-CF3303C48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B3C366A-1993-EBCD-5AFA-6E27A1FB62A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6DBD1FCE-B9B9-B326-B03C-57DEED4404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001F753-7E12-C3B4-270E-DC4F9CB10EF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57B72FA0-0E57-B3EB-AB49-4B73EB86A8B4}"/>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8" name="Fußzeilenplatzhalter 7">
            <a:extLst>
              <a:ext uri="{FF2B5EF4-FFF2-40B4-BE49-F238E27FC236}">
                <a16:creationId xmlns:a16="http://schemas.microsoft.com/office/drawing/2014/main" id="{1832E24A-DDAD-2B47-D252-37DB0FC7433A}"/>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E0350B42-2BC6-7F93-C493-F05051CFAC6B}"/>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352488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4E074-0D23-B2EE-D8B6-E5E910AAF38B}"/>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8819E81D-A0C9-4AD7-BCC6-F5B94B1D8D13}"/>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4" name="Fußzeilenplatzhalter 3">
            <a:extLst>
              <a:ext uri="{FF2B5EF4-FFF2-40B4-BE49-F238E27FC236}">
                <a16:creationId xmlns:a16="http://schemas.microsoft.com/office/drawing/2014/main" id="{5B0103DF-8F57-38B3-4C2A-0D936B0638F6}"/>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D3098C29-755B-2882-F0AE-027FF394A7F8}"/>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275304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D6F5FFF-BBC5-9A0D-704C-875A787504CE}"/>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3" name="Fußzeilenplatzhalter 2">
            <a:extLst>
              <a:ext uri="{FF2B5EF4-FFF2-40B4-BE49-F238E27FC236}">
                <a16:creationId xmlns:a16="http://schemas.microsoft.com/office/drawing/2014/main" id="{E977CF18-EB55-47BF-D22D-CCF05264992F}"/>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3D8B1E99-788E-0356-FACB-5785AE7B4728}"/>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299345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ECC8C5-3D06-190A-F57E-2AD9E876764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CCDAB897-2075-4ACB-AA45-6EF215487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7CA64394-AA64-3A96-62C1-B9DEF0B01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54624F8-D6A2-0867-D9D6-A6F730CCCE80}"/>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6" name="Fußzeilenplatzhalter 5">
            <a:extLst>
              <a:ext uri="{FF2B5EF4-FFF2-40B4-BE49-F238E27FC236}">
                <a16:creationId xmlns:a16="http://schemas.microsoft.com/office/drawing/2014/main" id="{9F05AB04-C94B-DF83-F369-E4B23AC5A455}"/>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5BF14B9-4E6B-0366-3962-8EC7635D2E55}"/>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5311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A66A8-D5CB-9CFB-9A4D-52D500A07B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AC2D1464-959C-5036-04F8-FBB5C130E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6A54F9E8-2907-5257-0906-C816F2A2F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8EA902-A0A0-5956-E11D-8AC43121FA02}"/>
              </a:ext>
            </a:extLst>
          </p:cNvPr>
          <p:cNvSpPr>
            <a:spLocks noGrp="1"/>
          </p:cNvSpPr>
          <p:nvPr>
            <p:ph type="dt" sz="half" idx="10"/>
          </p:nvPr>
        </p:nvSpPr>
        <p:spPr/>
        <p:txBody>
          <a:bodyPr/>
          <a:lstStyle/>
          <a:p>
            <a:fld id="{8C3B7553-0F12-4C95-953B-42C21F082D56}" type="datetimeFigureOut">
              <a:rPr lang="de-CH" smtClean="0"/>
              <a:t>19.12.2023</a:t>
            </a:fld>
            <a:endParaRPr lang="de-CH"/>
          </a:p>
        </p:txBody>
      </p:sp>
      <p:sp>
        <p:nvSpPr>
          <p:cNvPr id="6" name="Fußzeilenplatzhalter 5">
            <a:extLst>
              <a:ext uri="{FF2B5EF4-FFF2-40B4-BE49-F238E27FC236}">
                <a16:creationId xmlns:a16="http://schemas.microsoft.com/office/drawing/2014/main" id="{0650CE45-25E7-C38E-3035-21147A6C600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6D8D9468-B85F-1310-0837-982ABC9F6E5B}"/>
              </a:ext>
            </a:extLst>
          </p:cNvPr>
          <p:cNvSpPr>
            <a:spLocks noGrp="1"/>
          </p:cNvSpPr>
          <p:nvPr>
            <p:ph type="sldNum" sz="quarter" idx="12"/>
          </p:nvPr>
        </p:nvSpPr>
        <p:spPr/>
        <p:txBody>
          <a:bodyPr/>
          <a:lstStyle/>
          <a:p>
            <a:fld id="{5D85F524-9F00-4B30-8B02-829F34D26FE9}" type="slidenum">
              <a:rPr lang="de-CH" smtClean="0"/>
              <a:t>‹#›</a:t>
            </a:fld>
            <a:endParaRPr lang="de-CH"/>
          </a:p>
        </p:txBody>
      </p:sp>
    </p:spTree>
    <p:extLst>
      <p:ext uri="{BB962C8B-B14F-4D97-AF65-F5344CB8AC3E}">
        <p14:creationId xmlns:p14="http://schemas.microsoft.com/office/powerpoint/2010/main" val="399866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251FE25-CE9D-5D58-FBD0-35CCF90D6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7D587725-9921-D438-DB45-4B9C3E2C3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DC8DA75-8027-AED7-0A5F-D6A733279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B7553-0F12-4C95-953B-42C21F082D56}" type="datetimeFigureOut">
              <a:rPr lang="de-CH" smtClean="0"/>
              <a:t>19.12.2023</a:t>
            </a:fld>
            <a:endParaRPr lang="de-CH"/>
          </a:p>
        </p:txBody>
      </p:sp>
      <p:sp>
        <p:nvSpPr>
          <p:cNvPr id="5" name="Fußzeilenplatzhalter 4">
            <a:extLst>
              <a:ext uri="{FF2B5EF4-FFF2-40B4-BE49-F238E27FC236}">
                <a16:creationId xmlns:a16="http://schemas.microsoft.com/office/drawing/2014/main" id="{B92013BD-DA67-A3A6-AC4D-C2073A77A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DE5ACB8B-4F95-E8C7-A1D8-0FCD6EE55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5F524-9F00-4B30-8B02-829F34D26FE9}" type="slidenum">
              <a:rPr lang="de-CH" smtClean="0"/>
              <a:t>‹#›</a:t>
            </a:fld>
            <a:endParaRPr lang="de-CH"/>
          </a:p>
        </p:txBody>
      </p:sp>
    </p:spTree>
    <p:extLst>
      <p:ext uri="{BB962C8B-B14F-4D97-AF65-F5344CB8AC3E}">
        <p14:creationId xmlns:p14="http://schemas.microsoft.com/office/powerpoint/2010/main" val="349874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Take a film adventure - College of Arts and Sciences">
            <a:extLst>
              <a:ext uri="{FF2B5EF4-FFF2-40B4-BE49-F238E27FC236}">
                <a16:creationId xmlns:a16="http://schemas.microsoft.com/office/drawing/2014/main" id="{AFBA9195-2D49-755E-498D-FDEEA2A497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111"/>
          <a:stretch/>
        </p:blipFill>
        <p:spPr bwMode="auto">
          <a:xfrm>
            <a:off x="6370" y="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48"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50" name="Group 49">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51" name="Freeform: Shape 50">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Shape 5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el 1">
            <a:extLst>
              <a:ext uri="{FF2B5EF4-FFF2-40B4-BE49-F238E27FC236}">
                <a16:creationId xmlns:a16="http://schemas.microsoft.com/office/drawing/2014/main" id="{A246BA94-B43C-9D9A-DA9B-E8B4B17FF9F5}"/>
              </a:ext>
            </a:extLst>
          </p:cNvPr>
          <p:cNvSpPr>
            <a:spLocks noGrp="1"/>
          </p:cNvSpPr>
          <p:nvPr>
            <p:ph type="ctrTitle"/>
          </p:nvPr>
        </p:nvSpPr>
        <p:spPr>
          <a:xfrm>
            <a:off x="838199" y="1120676"/>
            <a:ext cx="7021513" cy="2308324"/>
          </a:xfrm>
        </p:spPr>
        <p:txBody>
          <a:bodyPr>
            <a:normAutofit/>
          </a:bodyPr>
          <a:lstStyle/>
          <a:p>
            <a:pPr algn="l"/>
            <a:r>
              <a:rPr lang="de-CH" sz="5000" dirty="0">
                <a:solidFill>
                  <a:srgbClr val="FFFFFF"/>
                </a:solidFill>
              </a:rPr>
              <a:t>TOPOMEDICS</a:t>
            </a:r>
            <a:br>
              <a:rPr lang="de-CH" sz="5000" dirty="0">
                <a:solidFill>
                  <a:srgbClr val="FFFFFF"/>
                </a:solidFill>
              </a:rPr>
            </a:br>
            <a:r>
              <a:rPr lang="de-CH" sz="5000" dirty="0">
                <a:solidFill>
                  <a:srgbClr val="FFFFFF"/>
                </a:solidFill>
              </a:rPr>
              <a:t>Praktikumsfilm</a:t>
            </a:r>
          </a:p>
        </p:txBody>
      </p:sp>
      <p:sp>
        <p:nvSpPr>
          <p:cNvPr id="3" name="Untertitel 2">
            <a:extLst>
              <a:ext uri="{FF2B5EF4-FFF2-40B4-BE49-F238E27FC236}">
                <a16:creationId xmlns:a16="http://schemas.microsoft.com/office/drawing/2014/main" id="{316FD2EB-2655-A9BA-4759-8C3456FDBF39}"/>
              </a:ext>
            </a:extLst>
          </p:cNvPr>
          <p:cNvSpPr>
            <a:spLocks noGrp="1"/>
          </p:cNvSpPr>
          <p:nvPr>
            <p:ph type="subTitle" idx="1"/>
          </p:nvPr>
        </p:nvSpPr>
        <p:spPr>
          <a:xfrm>
            <a:off x="835024" y="3809999"/>
            <a:ext cx="7025753" cy="1012778"/>
          </a:xfrm>
        </p:spPr>
        <p:txBody>
          <a:bodyPr vert="horz" lIns="91440" tIns="45720" rIns="91440" bIns="45720" rtlCol="0" anchor="t">
            <a:normAutofit/>
          </a:bodyPr>
          <a:lstStyle/>
          <a:p>
            <a:pPr algn="l"/>
            <a:r>
              <a:rPr lang="de-CH" dirty="0">
                <a:solidFill>
                  <a:srgbClr val="FFFFFF"/>
                </a:solidFill>
              </a:rPr>
              <a:t> Dominik, Yanis, Benicio und Jason</a:t>
            </a:r>
            <a:endParaRPr lang="de-CH" dirty="0"/>
          </a:p>
        </p:txBody>
      </p:sp>
    </p:spTree>
    <p:extLst>
      <p:ext uri="{BB962C8B-B14F-4D97-AF65-F5344CB8AC3E}">
        <p14:creationId xmlns:p14="http://schemas.microsoft.com/office/powerpoint/2010/main" val="328687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ECC14C6-37FB-675A-0EC3-70BD34F29185}"/>
              </a:ext>
            </a:extLst>
          </p:cNvPr>
          <p:cNvSpPr>
            <a:spLocks noGrp="1"/>
          </p:cNvSpPr>
          <p:nvPr>
            <p:ph type="title"/>
          </p:nvPr>
        </p:nvSpPr>
        <p:spPr>
          <a:xfrm>
            <a:off x="838200" y="4100804"/>
            <a:ext cx="4391024" cy="1907884"/>
          </a:xfrm>
        </p:spPr>
        <p:txBody>
          <a:bodyPr anchor="t">
            <a:normAutofit/>
          </a:bodyPr>
          <a:lstStyle/>
          <a:p>
            <a:r>
              <a:rPr lang="de-DE" sz="4000" dirty="0">
                <a:solidFill>
                  <a:schemeClr val="bg1"/>
                </a:solidFill>
              </a:rPr>
              <a:t>Präsentation's Ziel</a:t>
            </a:r>
            <a:endParaRPr lang="de-CH" sz="4000" dirty="0">
              <a:solidFill>
                <a:schemeClr val="bg1"/>
              </a:solidFill>
            </a:endParaRPr>
          </a:p>
        </p:txBody>
      </p:sp>
      <p:pic>
        <p:nvPicPr>
          <p:cNvPr id="6" name="Picture 2" descr="Probleme in der Lehre - Was sollen die Lehrlinge tun? | SN.at">
            <a:extLst>
              <a:ext uri="{FF2B5EF4-FFF2-40B4-BE49-F238E27FC236}">
                <a16:creationId xmlns:a16="http://schemas.microsoft.com/office/drawing/2014/main" id="{A3CCC6DB-FF8C-3532-920E-69F09EC361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42" b="35369"/>
          <a:stretch/>
        </p:blipFill>
        <p:spPr bwMode="auto">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a:noFill/>
          <a:extLst>
            <a:ext uri="{909E8E84-426E-40DD-AFC4-6F175D3DCCD1}">
              <a14:hiddenFill xmlns:a14="http://schemas.microsoft.com/office/drawing/2010/main">
                <a:solidFill>
                  <a:srgbClr val="FFFFFF"/>
                </a:solidFill>
              </a14:hiddenFill>
            </a:ext>
          </a:extLst>
        </p:spPr>
      </p:pic>
      <p:grpSp>
        <p:nvGrpSpPr>
          <p:cNvPr id="34" name="Group 33">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35" name="Freeform: Shape 34">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829AE3BD-589B-8856-2EC9-40FF6394E8A1}"/>
              </a:ext>
            </a:extLst>
          </p:cNvPr>
          <p:cNvSpPr>
            <a:spLocks noGrp="1"/>
          </p:cNvSpPr>
          <p:nvPr>
            <p:ph idx="1"/>
          </p:nvPr>
        </p:nvSpPr>
        <p:spPr>
          <a:xfrm>
            <a:off x="5664201" y="4197093"/>
            <a:ext cx="5692774" cy="1648849"/>
          </a:xfrm>
        </p:spPr>
        <p:txBody>
          <a:bodyPr vert="horz" lIns="91440" tIns="45720" rIns="91440" bIns="45720" rtlCol="0" anchor="t">
            <a:normAutofit/>
          </a:bodyPr>
          <a:lstStyle/>
          <a:p>
            <a:pPr marL="0" indent="0">
              <a:buNone/>
            </a:pPr>
            <a:r>
              <a:rPr lang="de-DE" sz="1700" dirty="0">
                <a:solidFill>
                  <a:schemeClr val="bg1">
                    <a:alpha val="80000"/>
                  </a:schemeClr>
                </a:solidFill>
              </a:rPr>
              <a:t>Den Teilnehmer/Kunde zu zeigen …</a:t>
            </a:r>
            <a:endParaRPr lang="de-DE" sz="1700" dirty="0">
              <a:solidFill>
                <a:srgbClr val="FFFFFF">
                  <a:alpha val="80000"/>
                </a:srgbClr>
              </a:solidFill>
              <a:cs typeface="Calibri"/>
            </a:endParaRPr>
          </a:p>
          <a:p>
            <a:r>
              <a:rPr lang="de-DE" sz="1700" dirty="0">
                <a:solidFill>
                  <a:schemeClr val="bg1">
                    <a:alpha val="80000"/>
                  </a:schemeClr>
                </a:solidFill>
              </a:rPr>
              <a:t>… wie wir das Projekt umgesetzt haben (</a:t>
            </a:r>
            <a:r>
              <a:rPr lang="de-CH" sz="1700" dirty="0">
                <a:solidFill>
                  <a:schemeClr val="bg1">
                    <a:alpha val="80000"/>
                  </a:schemeClr>
                </a:solidFill>
              </a:rPr>
              <a:t>Lösungsweg)</a:t>
            </a:r>
            <a:r>
              <a:rPr lang="de-DE" sz="1700" dirty="0">
                <a:solidFill>
                  <a:schemeClr val="bg1">
                    <a:alpha val="80000"/>
                  </a:schemeClr>
                </a:solidFill>
              </a:rPr>
              <a:t>.</a:t>
            </a:r>
            <a:endParaRPr lang="de-DE" sz="1700" dirty="0">
              <a:solidFill>
                <a:schemeClr val="bg1">
                  <a:alpha val="80000"/>
                </a:schemeClr>
              </a:solidFill>
              <a:cs typeface="Calibri"/>
            </a:endParaRPr>
          </a:p>
          <a:p>
            <a:r>
              <a:rPr lang="de-DE" sz="1700" dirty="0">
                <a:solidFill>
                  <a:schemeClr val="bg1">
                    <a:alpha val="80000"/>
                  </a:schemeClr>
                </a:solidFill>
              </a:rPr>
              <a:t>… was für </a:t>
            </a:r>
            <a:r>
              <a:rPr lang="de-CH" sz="1700" b="0" i="0" dirty="0">
                <a:solidFill>
                  <a:schemeClr val="bg1">
                    <a:alpha val="80000"/>
                  </a:schemeClr>
                </a:solidFill>
                <a:effectLst/>
                <a:latin typeface="Calibri"/>
                <a:cs typeface="Calibri"/>
              </a:rPr>
              <a:t>Chancen und Risiken wir hat</a:t>
            </a:r>
            <a:r>
              <a:rPr lang="en-CH" sz="1700" b="0" i="0" dirty="0">
                <a:solidFill>
                  <a:schemeClr val="bg1">
                    <a:alpha val="80000"/>
                  </a:schemeClr>
                </a:solidFill>
                <a:effectLst/>
                <a:latin typeface="Calibri"/>
                <a:cs typeface="Calibri"/>
              </a:rPr>
              <a:t>t</a:t>
            </a:r>
            <a:r>
              <a:rPr lang="de-CH" sz="1700" b="0" i="0" dirty="0">
                <a:solidFill>
                  <a:schemeClr val="bg1">
                    <a:alpha val="80000"/>
                  </a:schemeClr>
                </a:solidFill>
                <a:effectLst/>
                <a:latin typeface="Calibri"/>
                <a:cs typeface="Calibri"/>
              </a:rPr>
              <a:t>en.</a:t>
            </a:r>
          </a:p>
          <a:p>
            <a:r>
              <a:rPr lang="de-CH" sz="1700" dirty="0">
                <a:solidFill>
                  <a:schemeClr val="bg1">
                    <a:alpha val="80000"/>
                  </a:schemeClr>
                </a:solidFill>
                <a:latin typeface="Calibri"/>
                <a:cs typeface="Calibri"/>
              </a:rPr>
              <a:t>… wie viel Geld wir aus geben mussten.</a:t>
            </a:r>
            <a:endParaRPr lang="de-DE" sz="1700" dirty="0">
              <a:solidFill>
                <a:schemeClr val="bg1">
                  <a:alpha val="80000"/>
                </a:schemeClr>
              </a:solidFill>
              <a:latin typeface="Calibri"/>
              <a:cs typeface="Calibri"/>
            </a:endParaRPr>
          </a:p>
          <a:p>
            <a:endParaRPr lang="de-DE" sz="1700" dirty="0">
              <a:solidFill>
                <a:schemeClr val="bg1">
                  <a:alpha val="80000"/>
                </a:schemeClr>
              </a:solidFill>
            </a:endParaRPr>
          </a:p>
          <a:p>
            <a:pPr marL="0" indent="0">
              <a:buNone/>
            </a:pPr>
            <a:endParaRPr lang="de-CH" sz="1700" dirty="0">
              <a:solidFill>
                <a:schemeClr val="bg1">
                  <a:alpha val="80000"/>
                </a:schemeClr>
              </a:solidFill>
            </a:endParaRPr>
          </a:p>
        </p:txBody>
      </p:sp>
    </p:spTree>
    <p:extLst>
      <p:ext uri="{BB962C8B-B14F-4D97-AF65-F5344CB8AC3E}">
        <p14:creationId xmlns:p14="http://schemas.microsoft.com/office/powerpoint/2010/main" val="3616934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5" name="Rectangle 1114">
            <a:extLst>
              <a:ext uri="{FF2B5EF4-FFF2-40B4-BE49-F238E27FC236}">
                <a16:creationId xmlns:a16="http://schemas.microsoft.com/office/drawing/2014/main" id="{78844373-2C10-4009-B7EA-3CF513401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B5C944A-0B23-0D9E-D33C-D880E8901D3F}"/>
              </a:ext>
            </a:extLst>
          </p:cNvPr>
          <p:cNvSpPr>
            <a:spLocks noGrp="1"/>
          </p:cNvSpPr>
          <p:nvPr>
            <p:ph type="title"/>
          </p:nvPr>
        </p:nvSpPr>
        <p:spPr>
          <a:xfrm>
            <a:off x="4354513" y="841375"/>
            <a:ext cx="3505200" cy="3114698"/>
          </a:xfrm>
        </p:spPr>
        <p:txBody>
          <a:bodyPr vert="horz" lIns="91440" tIns="45720" rIns="91440" bIns="45720" rtlCol="0" anchor="b">
            <a:normAutofit/>
          </a:bodyPr>
          <a:lstStyle/>
          <a:p>
            <a:pPr algn="ctr"/>
            <a:r>
              <a:rPr lang="en-US" sz="5600" kern="1200" dirty="0">
                <a:solidFill>
                  <a:schemeClr val="bg1"/>
                </a:solidFill>
                <a:latin typeface="+mj-lt"/>
                <a:ea typeface="+mj-ea"/>
                <a:cs typeface="+mj-cs"/>
              </a:rPr>
              <a:t>Ablauf</a:t>
            </a:r>
          </a:p>
        </p:txBody>
      </p:sp>
      <p:grpSp>
        <p:nvGrpSpPr>
          <p:cNvPr id="1117" name="Group 1116">
            <a:extLst>
              <a:ext uri="{FF2B5EF4-FFF2-40B4-BE49-F238E27FC236}">
                <a16:creationId xmlns:a16="http://schemas.microsoft.com/office/drawing/2014/main" id="{8A1086F5-290F-43BC-8A5F-AA48DA80D5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1118" name="Freeform: Shape 1117">
              <a:extLst>
                <a:ext uri="{FF2B5EF4-FFF2-40B4-BE49-F238E27FC236}">
                  <a16:creationId xmlns:a16="http://schemas.microsoft.com/office/drawing/2014/main" id="{6BFE62CD-B7BF-4E72-B3A4-EF70C3DAFD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Freeform: Shape 1118">
              <a:extLst>
                <a:ext uri="{FF2B5EF4-FFF2-40B4-BE49-F238E27FC236}">
                  <a16:creationId xmlns:a16="http://schemas.microsoft.com/office/drawing/2014/main" id="{EC58BB09-35C2-4EAD-A800-B39E4CA49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34" name="Picture 10" descr="Problemstellung Bilder – Durchsuchen 1,562 Archivfotos, Vektorgrafiken und  Videos | Adobe Stock">
            <a:extLst>
              <a:ext uri="{FF2B5EF4-FFF2-40B4-BE49-F238E27FC236}">
                <a16:creationId xmlns:a16="http://schemas.microsoft.com/office/drawing/2014/main" id="{5A87CF28-535B-C68F-C737-72D44B878B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28" r="20516" b="-2"/>
          <a:stretch/>
        </p:blipFill>
        <p:spPr bwMode="auto">
          <a:xfrm>
            <a:off x="20" y="10"/>
            <a:ext cx="3690882" cy="3333740"/>
          </a:xfrm>
          <a:custGeom>
            <a:avLst/>
            <a:gdLst/>
            <a:ahLst/>
            <a:cxnLst/>
            <a:rect l="l" t="t" r="r" b="b"/>
            <a:pathLst>
              <a:path w="3690902" h="3333750">
                <a:moveTo>
                  <a:pt x="0" y="0"/>
                </a:moveTo>
                <a:lnTo>
                  <a:pt x="2996382" y="0"/>
                </a:lnTo>
                <a:lnTo>
                  <a:pt x="3563333" y="1750276"/>
                </a:lnTo>
                <a:lnTo>
                  <a:pt x="3690902" y="3333750"/>
                </a:lnTo>
                <a:lnTo>
                  <a:pt x="0" y="333375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Zielsetzung - Kostenlose marketing Icons">
            <a:extLst>
              <a:ext uri="{FF2B5EF4-FFF2-40B4-BE49-F238E27FC236}">
                <a16:creationId xmlns:a16="http://schemas.microsoft.com/office/drawing/2014/main" id="{A41F03BA-5E65-DC35-BC9B-6C5BCB80EE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853" r="-2" b="2885"/>
          <a:stretch/>
        </p:blipFill>
        <p:spPr bwMode="auto">
          <a:xfrm>
            <a:off x="8281916" y="1"/>
            <a:ext cx="3910084" cy="3333747"/>
          </a:xfrm>
          <a:custGeom>
            <a:avLst/>
            <a:gdLst/>
            <a:ahLst/>
            <a:cxnLst/>
            <a:rect l="l" t="t" r="r" b="b"/>
            <a:pathLst>
              <a:path w="3910084" h="3333747">
                <a:moveTo>
                  <a:pt x="118775" y="0"/>
                </a:moveTo>
                <a:lnTo>
                  <a:pt x="3910084" y="0"/>
                </a:lnTo>
                <a:lnTo>
                  <a:pt x="3910084" y="3333747"/>
                </a:lnTo>
                <a:lnTo>
                  <a:pt x="203835" y="3333747"/>
                </a:lnTo>
                <a:lnTo>
                  <a:pt x="0" y="803615"/>
                </a:ln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Welche Chancen und Risiken gibt es? | Personalised health explained">
            <a:extLst>
              <a:ext uri="{FF2B5EF4-FFF2-40B4-BE49-F238E27FC236}">
                <a16:creationId xmlns:a16="http://schemas.microsoft.com/office/drawing/2014/main" id="{7099A8FD-C250-129A-578B-7E4A0710B95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929" r="10782" b="1"/>
          <a:stretch/>
        </p:blipFill>
        <p:spPr bwMode="auto">
          <a:xfrm>
            <a:off x="20" y="3524255"/>
            <a:ext cx="3910064" cy="3333745"/>
          </a:xfrm>
          <a:custGeom>
            <a:avLst/>
            <a:gdLst/>
            <a:ahLst/>
            <a:cxnLst/>
            <a:rect l="l" t="t" r="r" b="b"/>
            <a:pathLst>
              <a:path w="3910084" h="3333745">
                <a:moveTo>
                  <a:pt x="0" y="0"/>
                </a:moveTo>
                <a:lnTo>
                  <a:pt x="3706250" y="0"/>
                </a:lnTo>
                <a:lnTo>
                  <a:pt x="3910084" y="2530130"/>
                </a:lnTo>
                <a:lnTo>
                  <a:pt x="3791309" y="3333745"/>
                </a:lnTo>
                <a:lnTo>
                  <a:pt x="0" y="3333745"/>
                </a:lnTo>
                <a:close/>
              </a:path>
            </a:pathLst>
          </a:custGeom>
          <a:noFill/>
          <a:extLst>
            <a:ext uri="{909E8E84-426E-40DD-AFC4-6F175D3DCCD1}">
              <a14:hiddenFill xmlns:a14="http://schemas.microsoft.com/office/drawing/2010/main">
                <a:solidFill>
                  <a:srgbClr val="FFFFFF"/>
                </a:solidFill>
              </a14:hiddenFill>
            </a:ext>
          </a:extLst>
        </p:spPr>
      </p:pic>
      <p:grpSp>
        <p:nvGrpSpPr>
          <p:cNvPr id="1121" name="Group 1120">
            <a:extLst>
              <a:ext uri="{FF2B5EF4-FFF2-40B4-BE49-F238E27FC236}">
                <a16:creationId xmlns:a16="http://schemas.microsoft.com/office/drawing/2014/main" id="{0220991A-5EB0-44E3-B615-BDCA59E66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1122" name="Freeform: Shape 1121">
              <a:extLst>
                <a:ext uri="{FF2B5EF4-FFF2-40B4-BE49-F238E27FC236}">
                  <a16:creationId xmlns:a16="http://schemas.microsoft.com/office/drawing/2014/main" id="{6FBE570C-9796-4356-8D50-B25FFB05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3" name="Freeform: Shape 1122">
              <a:extLst>
                <a:ext uri="{FF2B5EF4-FFF2-40B4-BE49-F238E27FC236}">
                  <a16:creationId xmlns:a16="http://schemas.microsoft.com/office/drawing/2014/main" id="{7D72FE4A-0FC7-4162-85F2-63D0FE67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6">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6" name="Picture 2" descr="Finanzen - RitlerMedia">
            <a:extLst>
              <a:ext uri="{FF2B5EF4-FFF2-40B4-BE49-F238E27FC236}">
                <a16:creationId xmlns:a16="http://schemas.microsoft.com/office/drawing/2014/main" id="{92917D7C-8FF4-0250-BAFF-A78577DA22E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5656" r="563" b="3"/>
          <a:stretch/>
        </p:blipFill>
        <p:spPr bwMode="auto">
          <a:xfrm>
            <a:off x="8504168" y="3562350"/>
            <a:ext cx="3687832" cy="3295650"/>
          </a:xfrm>
          <a:custGeom>
            <a:avLst/>
            <a:gdLst/>
            <a:ahLst/>
            <a:cxnLst/>
            <a:rect l="l" t="t" r="r" b="b"/>
            <a:pathLst>
              <a:path w="3687832" h="3295650">
                <a:moveTo>
                  <a:pt x="3687832" y="0"/>
                </a:moveTo>
                <a:lnTo>
                  <a:pt x="3687832" y="3295650"/>
                </a:lnTo>
                <a:lnTo>
                  <a:pt x="691450" y="3295650"/>
                </a:lnTo>
                <a:lnTo>
                  <a:pt x="124499" y="1545374"/>
                </a:lnTo>
                <a:lnTo>
                  <a:pt x="0" y="1"/>
                </a:lnTo>
                <a:close/>
              </a:path>
            </a:pathLst>
          </a:custGeom>
          <a:noFill/>
          <a:extLst>
            <a:ext uri="{909E8E84-426E-40DD-AFC4-6F175D3DCCD1}">
              <a14:hiddenFill xmlns:a14="http://schemas.microsoft.com/office/drawing/2010/main">
                <a:solidFill>
                  <a:srgbClr val="FFFFFF"/>
                </a:solidFill>
              </a14:hiddenFill>
            </a:ext>
          </a:extLst>
        </p:spPr>
      </p:pic>
      <p:grpSp>
        <p:nvGrpSpPr>
          <p:cNvPr id="1125" name="Group 1124">
            <a:extLst>
              <a:ext uri="{FF2B5EF4-FFF2-40B4-BE49-F238E27FC236}">
                <a16:creationId xmlns:a16="http://schemas.microsoft.com/office/drawing/2014/main" id="{61D1A57D-77BC-4EEC-819E-6F5EEF3487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1126" name="Freeform: Shape 1125">
              <a:extLst>
                <a:ext uri="{FF2B5EF4-FFF2-40B4-BE49-F238E27FC236}">
                  <a16:creationId xmlns:a16="http://schemas.microsoft.com/office/drawing/2014/main" id="{5913AB8E-CB2A-4854-8A54-923C07FC7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7" name="Freeform: Shape 1126">
              <a:extLst>
                <a:ext uri="{FF2B5EF4-FFF2-40B4-BE49-F238E27FC236}">
                  <a16:creationId xmlns:a16="http://schemas.microsoft.com/office/drawing/2014/main" id="{81F5CCDF-B355-4127-8062-39039B53D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6">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7657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10" descr="Problemstellung Bilder – Durchsuchen 1,562 Archivfotos, Vektorgrafiken und  Videos | Adobe Stock">
            <a:extLst>
              <a:ext uri="{FF2B5EF4-FFF2-40B4-BE49-F238E27FC236}">
                <a16:creationId xmlns:a16="http://schemas.microsoft.com/office/drawing/2014/main" id="{D5AC42EC-CA4E-274A-0A95-40C3C3AD78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2" r="2661"/>
          <a:stretch/>
        </p:blipFill>
        <p:spPr bwMode="auto">
          <a:xfrm>
            <a:off x="20" y="10"/>
            <a:ext cx="12191979" cy="6857989"/>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99" name="Freeform: Shape 2098">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1348094E-B9A2-0916-396A-2CA41E8174B8}"/>
              </a:ext>
            </a:extLst>
          </p:cNvPr>
          <p:cNvSpPr>
            <a:spLocks noGrp="1"/>
          </p:cNvSpPr>
          <p:nvPr>
            <p:ph type="title"/>
          </p:nvPr>
        </p:nvSpPr>
        <p:spPr>
          <a:xfrm>
            <a:off x="1287462" y="2037441"/>
            <a:ext cx="4391024" cy="707886"/>
          </a:xfrm>
        </p:spPr>
        <p:txBody>
          <a:bodyPr anchor="t">
            <a:normAutofit fontScale="90000"/>
          </a:bodyPr>
          <a:lstStyle/>
          <a:p>
            <a:pPr fontAlgn="ctr">
              <a:spcBef>
                <a:spcPts val="0"/>
              </a:spcBef>
            </a:pPr>
            <a:r>
              <a:rPr lang="de-CH" sz="3100" dirty="0">
                <a:solidFill>
                  <a:schemeClr val="bg1"/>
                </a:solidFill>
                <a:effectLst/>
                <a:latin typeface="Calibri"/>
                <a:cs typeface="Calibri"/>
              </a:rPr>
              <a:t>Projekt</a:t>
            </a:r>
            <a:br>
              <a:rPr lang="de-CH" sz="2200" dirty="0">
                <a:effectLst/>
                <a:latin typeface="Calibri" panose="020F0502020204030204" pitchFamily="34" charset="0"/>
              </a:rPr>
            </a:br>
            <a:endParaRPr lang="de-CH" sz="2200">
              <a:solidFill>
                <a:schemeClr val="bg1"/>
              </a:solidFill>
              <a:effectLst/>
              <a:latin typeface="Calibri" panose="020F0502020204030204" pitchFamily="34" charset="0"/>
            </a:endParaRPr>
          </a:p>
        </p:txBody>
      </p:sp>
      <p:sp>
        <p:nvSpPr>
          <p:cNvPr id="3" name="Inhaltsplatzhalter 2">
            <a:extLst>
              <a:ext uri="{FF2B5EF4-FFF2-40B4-BE49-F238E27FC236}">
                <a16:creationId xmlns:a16="http://schemas.microsoft.com/office/drawing/2014/main" id="{ED858AF2-3276-190D-FEB5-421D064191B4}"/>
              </a:ext>
            </a:extLst>
          </p:cNvPr>
          <p:cNvSpPr>
            <a:spLocks noGrp="1"/>
          </p:cNvSpPr>
          <p:nvPr>
            <p:ph idx="1"/>
          </p:nvPr>
        </p:nvSpPr>
        <p:spPr>
          <a:xfrm>
            <a:off x="1287463" y="2926800"/>
            <a:ext cx="4391024" cy="2291086"/>
          </a:xfrm>
        </p:spPr>
        <p:txBody>
          <a:bodyPr>
            <a:normAutofit/>
          </a:bodyPr>
          <a:lstStyle/>
          <a:p>
            <a:pPr marL="0" indent="0">
              <a:buNone/>
            </a:pPr>
            <a:r>
              <a:rPr lang="de-CH" sz="2200" b="0" i="0">
                <a:solidFill>
                  <a:schemeClr val="bg1">
                    <a:alpha val="80000"/>
                  </a:schemeClr>
                </a:solidFill>
                <a:effectLst/>
                <a:latin typeface="Arial" panose="020B0604020202020204" pitchFamily="34" charset="0"/>
              </a:rPr>
              <a:t>«Firma»  TOPOMEDICS </a:t>
            </a:r>
          </a:p>
          <a:p>
            <a:pPr marL="0" indent="0">
              <a:buNone/>
            </a:pPr>
            <a:r>
              <a:rPr lang="de-CH" sz="2200">
                <a:solidFill>
                  <a:schemeClr val="bg1">
                    <a:alpha val="80000"/>
                  </a:schemeClr>
                </a:solidFill>
                <a:latin typeface="Arial" panose="020B0604020202020204" pitchFamily="34" charset="0"/>
              </a:rPr>
              <a:t>«Kunde» </a:t>
            </a:r>
            <a:r>
              <a:rPr lang="de-CH" sz="2200" b="0" i="0">
                <a:solidFill>
                  <a:schemeClr val="bg1">
                    <a:alpha val="80000"/>
                  </a:schemeClr>
                </a:solidFill>
                <a:effectLst/>
                <a:latin typeface="Arial" panose="020B0604020202020204" pitchFamily="34" charset="0"/>
              </a:rPr>
              <a:t>Lehrlingsbetreuer</a:t>
            </a:r>
          </a:p>
          <a:p>
            <a:pPr marL="0" indent="0">
              <a:buNone/>
            </a:pPr>
            <a:r>
              <a:rPr lang="de-CH" sz="2200">
                <a:solidFill>
                  <a:schemeClr val="bg1">
                    <a:alpha val="80000"/>
                  </a:schemeClr>
                </a:solidFill>
                <a:latin typeface="Arial" panose="020B0604020202020204" pitchFamily="34" charset="0"/>
              </a:rPr>
              <a:t>«Au</a:t>
            </a:r>
            <a:r>
              <a:rPr lang="de-CH" sz="2200" b="0" i="0">
                <a:solidFill>
                  <a:schemeClr val="bg1">
                    <a:alpha val="80000"/>
                  </a:schemeClr>
                </a:solidFill>
                <a:effectLst/>
                <a:latin typeface="Arial" panose="020B0604020202020204" pitchFamily="34" charset="0"/>
              </a:rPr>
              <a:t>ftrag» </a:t>
            </a:r>
            <a:r>
              <a:rPr lang="de-DE" sz="2200">
                <a:solidFill>
                  <a:schemeClr val="bg1">
                    <a:alpha val="80000"/>
                  </a:schemeClr>
                </a:solidFill>
              </a:rPr>
              <a:t>Werbefilm für </a:t>
            </a:r>
            <a:r>
              <a:rPr lang="de-CH" sz="2200" b="0" i="0">
                <a:solidFill>
                  <a:schemeClr val="bg1">
                    <a:alpha val="80000"/>
                  </a:schemeClr>
                </a:solidFill>
                <a:effectLst/>
                <a:latin typeface="Calibri (Textkörper)"/>
                <a:ea typeface="Calibri" panose="020F0502020204030204" pitchFamily="34" charset="0"/>
                <a:cs typeface="Calibri" panose="020F0502020204030204" pitchFamily="34" charset="0"/>
              </a:rPr>
              <a:t>Praktikant</a:t>
            </a:r>
            <a:endParaRPr lang="de-DE" sz="2200">
              <a:solidFill>
                <a:schemeClr val="bg1">
                  <a:alpha val="80000"/>
                </a:schemeClr>
              </a:solidFill>
              <a:latin typeface="Calibri (Textkörper)"/>
              <a:ea typeface="Calibri" panose="020F0502020204030204" pitchFamily="34" charset="0"/>
              <a:cs typeface="Calibri" panose="020F0502020204030204" pitchFamily="34" charset="0"/>
            </a:endParaRPr>
          </a:p>
          <a:p>
            <a:pPr marL="0" indent="0">
              <a:buNone/>
            </a:pPr>
            <a:r>
              <a:rPr lang="de-CH" sz="2200">
                <a:solidFill>
                  <a:schemeClr val="bg1">
                    <a:alpha val="80000"/>
                  </a:schemeClr>
                </a:solidFill>
                <a:latin typeface="Arial" panose="020B0604020202020204" pitchFamily="34" charset="0"/>
              </a:rPr>
              <a:t>«</a:t>
            </a:r>
            <a:r>
              <a:rPr lang="de-DE" sz="2200">
                <a:solidFill>
                  <a:schemeClr val="bg1">
                    <a:alpha val="80000"/>
                  </a:schemeClr>
                </a:solidFill>
                <a:latin typeface="Arial" panose="020B0604020202020204" pitchFamily="34" charset="0"/>
              </a:rPr>
              <a:t>Länge des Videos</a:t>
            </a:r>
            <a:r>
              <a:rPr lang="de-CH" sz="2200" b="0" i="0">
                <a:solidFill>
                  <a:schemeClr val="bg1">
                    <a:alpha val="80000"/>
                  </a:schemeClr>
                </a:solidFill>
                <a:effectLst/>
                <a:latin typeface="Arial" panose="020B0604020202020204" pitchFamily="34" charset="0"/>
              </a:rPr>
              <a:t>» 3 - 5 min</a:t>
            </a:r>
          </a:p>
          <a:p>
            <a:pPr marL="0" indent="0">
              <a:buNone/>
            </a:pPr>
            <a:r>
              <a:rPr lang="de-CH" sz="2200">
                <a:solidFill>
                  <a:schemeClr val="bg1">
                    <a:alpha val="80000"/>
                  </a:schemeClr>
                </a:solidFill>
                <a:latin typeface="Arial" panose="020B0604020202020204" pitchFamily="34" charset="0"/>
              </a:rPr>
              <a:t>«</a:t>
            </a:r>
            <a:r>
              <a:rPr lang="de-DE" sz="2200" b="0" i="0">
                <a:solidFill>
                  <a:schemeClr val="bg1">
                    <a:alpha val="80000"/>
                  </a:schemeClr>
                </a:solidFill>
                <a:effectLst/>
                <a:latin typeface="Arial" panose="020B0604020202020204" pitchFamily="34" charset="0"/>
              </a:rPr>
              <a:t>Zeitraum bis Ende</a:t>
            </a:r>
            <a:r>
              <a:rPr lang="de-CH" sz="2200" b="0" i="0">
                <a:solidFill>
                  <a:schemeClr val="bg1">
                    <a:alpha val="80000"/>
                  </a:schemeClr>
                </a:solidFill>
                <a:effectLst/>
                <a:latin typeface="Arial" panose="020B0604020202020204" pitchFamily="34" charset="0"/>
              </a:rPr>
              <a:t>» 10 Tag</a:t>
            </a:r>
          </a:p>
        </p:txBody>
      </p:sp>
      <p:sp>
        <p:nvSpPr>
          <p:cNvPr id="2101" name="Freeform: Shape 2100">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3" name="Freeform: Shape 2102">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AutoShape 6" descr="Home – PEM-energy GmbH – Ingenieurgesellschaft">
            <a:extLst>
              <a:ext uri="{FF2B5EF4-FFF2-40B4-BE49-F238E27FC236}">
                <a16:creationId xmlns:a16="http://schemas.microsoft.com/office/drawing/2014/main" id="{58546C49-64E3-E305-C5DC-2317489563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CH"/>
          </a:p>
        </p:txBody>
      </p:sp>
      <p:pic>
        <p:nvPicPr>
          <p:cNvPr id="4" name="Picture 2" descr="Zielsetzung - Kostenlose marketing Icons">
            <a:extLst>
              <a:ext uri="{FF2B5EF4-FFF2-40B4-BE49-F238E27FC236}">
                <a16:creationId xmlns:a16="http://schemas.microsoft.com/office/drawing/2014/main" id="{E4BA43C2-8D22-0C7B-4B61-84E20A85CF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 b="-3"/>
          <a:stretch/>
        </p:blipFill>
        <p:spPr bwMode="auto">
          <a:xfrm>
            <a:off x="11159222" y="5831295"/>
            <a:ext cx="1023974" cy="1023974"/>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880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93">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C7854BF-3C12-51A4-01C0-104CF155F562}"/>
              </a:ext>
            </a:extLst>
          </p:cNvPr>
          <p:cNvSpPr>
            <a:spLocks noGrp="1"/>
          </p:cNvSpPr>
          <p:nvPr>
            <p:ph type="title"/>
          </p:nvPr>
        </p:nvSpPr>
        <p:spPr>
          <a:xfrm>
            <a:off x="5232400" y="1641752"/>
            <a:ext cx="6140449" cy="1323439"/>
          </a:xfrm>
        </p:spPr>
        <p:txBody>
          <a:bodyPr anchor="t">
            <a:normAutofit/>
          </a:bodyPr>
          <a:lstStyle/>
          <a:p>
            <a:r>
              <a:rPr lang="de-CH" sz="4000" b="0" i="0" dirty="0">
                <a:solidFill>
                  <a:schemeClr val="bg1"/>
                </a:solidFill>
                <a:effectLst/>
                <a:latin typeface="WordVisi_MSFontService"/>
              </a:rPr>
              <a:t>Zielsetzung</a:t>
            </a:r>
            <a:endParaRPr lang="de-CH" sz="4000" dirty="0">
              <a:solidFill>
                <a:schemeClr val="bg1"/>
              </a:solidFill>
            </a:endParaRPr>
          </a:p>
        </p:txBody>
      </p:sp>
      <p:pic>
        <p:nvPicPr>
          <p:cNvPr id="3074" name="Picture 2" descr="Zielsetzung - Kostenlose marketing Icons">
            <a:extLst>
              <a:ext uri="{FF2B5EF4-FFF2-40B4-BE49-F238E27FC236}">
                <a16:creationId xmlns:a16="http://schemas.microsoft.com/office/drawing/2014/main" id="{E374ED26-65C3-9BE2-B7D6-B139ADAF2B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90" r="23514"/>
          <a:stretch/>
        </p:blipFill>
        <p:spPr bwMode="auto">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noFill/>
          <a:effectLst/>
          <a:extLst>
            <a:ext uri="{909E8E84-426E-40DD-AFC4-6F175D3DCCD1}">
              <a14:hiddenFill xmlns:a14="http://schemas.microsoft.com/office/drawing/2010/main">
                <a:solidFill>
                  <a:srgbClr val="FFFFFF"/>
                </a:solidFill>
              </a14:hiddenFill>
            </a:ext>
          </a:extLst>
        </p:spPr>
      </p:pic>
      <p:grpSp>
        <p:nvGrpSpPr>
          <p:cNvPr id="3096" name="Group 3095">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097" name="Freeform: Shape 3096">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8" name="Freeform: Shape 3097">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Inhaltsplatzhalter 2">
            <a:extLst>
              <a:ext uri="{FF2B5EF4-FFF2-40B4-BE49-F238E27FC236}">
                <a16:creationId xmlns:a16="http://schemas.microsoft.com/office/drawing/2014/main" id="{29F16129-34DB-B7F1-3B92-FB1F6C5CB533}"/>
              </a:ext>
            </a:extLst>
          </p:cNvPr>
          <p:cNvSpPr>
            <a:spLocks noGrp="1"/>
          </p:cNvSpPr>
          <p:nvPr>
            <p:ph idx="1"/>
          </p:nvPr>
        </p:nvSpPr>
        <p:spPr>
          <a:xfrm>
            <a:off x="5232401" y="3146400"/>
            <a:ext cx="6140449" cy="2682000"/>
          </a:xfrm>
        </p:spPr>
        <p:txBody>
          <a:bodyPr vert="horz" lIns="91440" tIns="45720" rIns="91440" bIns="45720" rtlCol="0" anchor="t">
            <a:normAutofit/>
          </a:bodyPr>
          <a:lstStyle/>
          <a:p>
            <a:pPr marL="285750" indent="-285750" fontAlgn="base"/>
            <a:r>
              <a:rPr lang="de-CH" sz="1700" b="0" i="0" dirty="0">
                <a:solidFill>
                  <a:schemeClr val="bg1">
                    <a:alpha val="80000"/>
                  </a:schemeClr>
                </a:solidFill>
                <a:effectLst/>
                <a:latin typeface="Calibri"/>
                <a:cs typeface="Calibri"/>
              </a:rPr>
              <a:t>Klarstellung, was der Auftrag ist</a:t>
            </a:r>
            <a:r>
              <a:rPr lang="de-CH" sz="1700" dirty="0">
                <a:solidFill>
                  <a:schemeClr val="bg1">
                    <a:alpha val="80000"/>
                  </a:schemeClr>
                </a:solidFill>
                <a:latin typeface="Calibri"/>
                <a:cs typeface="Calibri"/>
              </a:rPr>
              <a:t> </a:t>
            </a:r>
            <a:r>
              <a:rPr lang="de-CH" sz="1700" b="0" i="0" dirty="0">
                <a:solidFill>
                  <a:schemeClr val="bg1">
                    <a:alpha val="80000"/>
                  </a:schemeClr>
                </a:solidFill>
                <a:effectLst/>
                <a:latin typeface="Calibri"/>
                <a:cs typeface="Calibri"/>
              </a:rPr>
              <a:t> : «Imagefilm Praktikant </a:t>
            </a:r>
            <a:r>
              <a:rPr lang="de-CH" sz="1700" dirty="0">
                <a:solidFill>
                  <a:schemeClr val="bg1">
                    <a:alpha val="80000"/>
                  </a:schemeClr>
                </a:solidFill>
                <a:latin typeface="Calibri"/>
                <a:cs typeface="Calibri"/>
              </a:rPr>
              <a:t>W</a:t>
            </a:r>
            <a:r>
              <a:rPr lang="de-CH" sz="1700" b="0" i="0" dirty="0">
                <a:solidFill>
                  <a:schemeClr val="bg1">
                    <a:alpha val="80000"/>
                  </a:schemeClr>
                </a:solidFill>
                <a:effectLst/>
                <a:latin typeface="Calibri"/>
                <a:cs typeface="Calibri"/>
              </a:rPr>
              <a:t>esen erstellen.»</a:t>
            </a:r>
            <a:endParaRPr lang="de-CH" sz="1700" b="0" i="0">
              <a:solidFill>
                <a:srgbClr val="FFFFFF">
                  <a:alpha val="80000"/>
                </a:srgbClr>
              </a:solidFill>
              <a:effectLst/>
              <a:latin typeface="Segoe UI"/>
              <a:cs typeface="Segoe UI"/>
            </a:endParaRPr>
          </a:p>
          <a:p>
            <a:pPr rtl="0" fontAlgn="base"/>
            <a:r>
              <a:rPr lang="de-CH" sz="1700" b="0" i="0" dirty="0">
                <a:solidFill>
                  <a:schemeClr val="bg1">
                    <a:alpha val="80000"/>
                  </a:schemeClr>
                </a:solidFill>
                <a:effectLst/>
                <a:latin typeface="Calibri" panose="020F0502020204030204" pitchFamily="34" charset="0"/>
              </a:rPr>
              <a:t>Identifikation möglicher Chancen und Risiken  </a:t>
            </a:r>
            <a:endParaRPr lang="de-CH" sz="1700" b="0" i="0" dirty="0">
              <a:solidFill>
                <a:schemeClr val="bg1">
                  <a:alpha val="80000"/>
                </a:schemeClr>
              </a:solidFill>
              <a:effectLst/>
              <a:latin typeface="Segoe UI" panose="020B0502040204020203" pitchFamily="34" charset="0"/>
            </a:endParaRPr>
          </a:p>
          <a:p>
            <a:pPr rtl="0" fontAlgn="base"/>
            <a:r>
              <a:rPr lang="de-CH" sz="1700" b="0" i="0" dirty="0">
                <a:solidFill>
                  <a:schemeClr val="bg1">
                    <a:alpha val="80000"/>
                  </a:schemeClr>
                </a:solidFill>
                <a:effectLst/>
                <a:latin typeface="Calibri"/>
                <a:cs typeface="Calibri"/>
              </a:rPr>
              <a:t>Gewinnung neuer Praktikanten durch einen positiven Eindruck.</a:t>
            </a:r>
          </a:p>
          <a:p>
            <a:endParaRPr lang="de-CH" sz="1700" i="0" dirty="0">
              <a:solidFill>
                <a:srgbClr val="FFFFFF">
                  <a:alpha val="80000"/>
                </a:srgbClr>
              </a:solidFill>
              <a:effectLst/>
              <a:latin typeface="Calibri"/>
              <a:cs typeface="Calibri"/>
            </a:endParaRPr>
          </a:p>
        </p:txBody>
      </p:sp>
      <p:pic>
        <p:nvPicPr>
          <p:cNvPr id="5" name="Picture 2" descr="Welche Chancen und Risiken gibt es? | Personalised health explained">
            <a:extLst>
              <a:ext uri="{FF2B5EF4-FFF2-40B4-BE49-F238E27FC236}">
                <a16:creationId xmlns:a16="http://schemas.microsoft.com/office/drawing/2014/main" id="{648AAEC2-D42C-0121-C972-72535B7D0E0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99" r="16550" b="-2"/>
          <a:stretch/>
        </p:blipFill>
        <p:spPr bwMode="auto">
          <a:xfrm>
            <a:off x="11016843" y="5719363"/>
            <a:ext cx="1138637" cy="1138637"/>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838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A1A2D76-C317-8696-345E-00BF6FACB256}"/>
              </a:ext>
            </a:extLst>
          </p:cNvPr>
          <p:cNvSpPr>
            <a:spLocks noGrp="1"/>
          </p:cNvSpPr>
          <p:nvPr>
            <p:ph type="title"/>
          </p:nvPr>
        </p:nvSpPr>
        <p:spPr>
          <a:xfrm>
            <a:off x="838200" y="1641752"/>
            <a:ext cx="4391024" cy="1323439"/>
          </a:xfrm>
        </p:spPr>
        <p:txBody>
          <a:bodyPr anchor="t">
            <a:normAutofit/>
          </a:bodyPr>
          <a:lstStyle/>
          <a:p>
            <a:r>
              <a:rPr lang="de-CH" sz="4000" b="0" i="0" dirty="0">
                <a:solidFill>
                  <a:schemeClr val="bg1"/>
                </a:solidFill>
                <a:effectLst/>
                <a:latin typeface="Calibri"/>
                <a:cs typeface="Calibri"/>
              </a:rPr>
              <a:t>Chancen und Risiken</a:t>
            </a:r>
            <a:endParaRPr lang="de-CH" sz="4000" dirty="0">
              <a:solidFill>
                <a:schemeClr val="bg1"/>
              </a:solidFill>
              <a:latin typeface="Calibri"/>
              <a:cs typeface="Calibri"/>
            </a:endParaRPr>
          </a:p>
        </p:txBody>
      </p:sp>
      <p:sp>
        <p:nvSpPr>
          <p:cNvPr id="3" name="Inhaltsplatzhalter 2">
            <a:extLst>
              <a:ext uri="{FF2B5EF4-FFF2-40B4-BE49-F238E27FC236}">
                <a16:creationId xmlns:a16="http://schemas.microsoft.com/office/drawing/2014/main" id="{20415882-1942-CA51-81F1-483A195ED305}"/>
              </a:ext>
            </a:extLst>
          </p:cNvPr>
          <p:cNvSpPr>
            <a:spLocks noGrp="1"/>
          </p:cNvSpPr>
          <p:nvPr>
            <p:ph idx="1"/>
          </p:nvPr>
        </p:nvSpPr>
        <p:spPr>
          <a:xfrm>
            <a:off x="838200" y="2963135"/>
            <a:ext cx="5259125" cy="3409210"/>
          </a:xfrm>
        </p:spPr>
        <p:txBody>
          <a:bodyPr vert="horz" lIns="91440" tIns="45720" rIns="91440" bIns="45720" rtlCol="0" anchor="t">
            <a:noAutofit/>
          </a:bodyPr>
          <a:lstStyle/>
          <a:p>
            <a:pPr marL="0" indent="0" rtl="0" fontAlgn="base">
              <a:buNone/>
            </a:pPr>
            <a:r>
              <a:rPr lang="de-CH" sz="1800" b="0" i="0" dirty="0">
                <a:solidFill>
                  <a:schemeClr val="bg1">
                    <a:alpha val="80000"/>
                  </a:schemeClr>
                </a:solidFill>
                <a:effectLst/>
                <a:latin typeface="Calibri"/>
                <a:cs typeface="Calibri"/>
              </a:rPr>
              <a:t>Chancen: </a:t>
            </a:r>
            <a:endParaRPr lang="en-US" dirty="0"/>
          </a:p>
          <a:p>
            <a:pPr rtl="0" fontAlgn="base"/>
            <a:r>
              <a:rPr lang="de-CH" sz="1800" b="0" i="0" dirty="0">
                <a:solidFill>
                  <a:schemeClr val="bg1">
                    <a:alpha val="80000"/>
                  </a:schemeClr>
                </a:solidFill>
                <a:effectLst/>
                <a:latin typeface="Calibri"/>
                <a:cs typeface="Calibri"/>
              </a:rPr>
              <a:t>Unterstützung der Geschäftsleitung. </a:t>
            </a:r>
          </a:p>
          <a:p>
            <a:pPr rtl="0" fontAlgn="base"/>
            <a:r>
              <a:rPr lang="de-CH" sz="1800" b="0" i="0" dirty="0">
                <a:solidFill>
                  <a:schemeClr val="bg1">
                    <a:alpha val="80000"/>
                  </a:schemeClr>
                </a:solidFill>
                <a:effectLst/>
                <a:latin typeface="Calibri"/>
                <a:cs typeface="Calibri"/>
              </a:rPr>
              <a:t>Zugriff auf Videokamera und Filmbearbeitungs-Software. </a:t>
            </a:r>
            <a:endParaRPr lang="en-CH" sz="1800" b="0" i="0" dirty="0">
              <a:solidFill>
                <a:schemeClr val="bg1">
                  <a:alpha val="80000"/>
                </a:schemeClr>
              </a:solidFill>
              <a:effectLst/>
              <a:latin typeface="Calibri"/>
              <a:cs typeface="Calibri"/>
            </a:endParaRPr>
          </a:p>
          <a:p>
            <a:pPr rtl="0" fontAlgn="base"/>
            <a:r>
              <a:rPr lang="en-CH" sz="1800" dirty="0">
                <a:solidFill>
                  <a:schemeClr val="bg1">
                    <a:alpha val="80000"/>
                  </a:schemeClr>
                </a:solidFill>
                <a:latin typeface="Calibri"/>
                <a:cs typeface="Calibri"/>
              </a:rPr>
              <a:t>Neues Lernen.</a:t>
            </a:r>
            <a:endParaRPr lang="de-CH" sz="1800" b="0" i="0" dirty="0">
              <a:solidFill>
                <a:schemeClr val="bg1">
                  <a:alpha val="80000"/>
                </a:schemeClr>
              </a:solidFill>
              <a:effectLst/>
              <a:latin typeface="Calibri"/>
              <a:cs typeface="Calibri"/>
            </a:endParaRPr>
          </a:p>
          <a:p>
            <a:pPr marL="0" indent="0" rtl="0" fontAlgn="base">
              <a:buNone/>
            </a:pPr>
            <a:r>
              <a:rPr lang="de-CH" sz="1800" b="0" i="0" dirty="0">
                <a:solidFill>
                  <a:schemeClr val="bg1">
                    <a:alpha val="80000"/>
                  </a:schemeClr>
                </a:solidFill>
                <a:effectLst/>
                <a:latin typeface="Calibri"/>
                <a:cs typeface="Calibri"/>
              </a:rPr>
              <a:t>Risiken: </a:t>
            </a:r>
            <a:endParaRPr lang="de-CH" sz="1800" b="0" i="0" dirty="0">
              <a:solidFill>
                <a:srgbClr val="FFFFFF">
                  <a:alpha val="80000"/>
                </a:srgbClr>
              </a:solidFill>
              <a:effectLst/>
              <a:latin typeface="Calibri"/>
              <a:cs typeface="Calibri"/>
            </a:endParaRPr>
          </a:p>
          <a:p>
            <a:pPr rtl="0" fontAlgn="base"/>
            <a:r>
              <a:rPr lang="de-CH" sz="1800" b="0" i="0" dirty="0">
                <a:solidFill>
                  <a:schemeClr val="bg1">
                    <a:alpha val="80000"/>
                  </a:schemeClr>
                </a:solidFill>
                <a:effectLst/>
                <a:latin typeface="Calibri"/>
                <a:cs typeface="Calibri"/>
              </a:rPr>
              <a:t>Zeitlicher Druck (</a:t>
            </a:r>
            <a:r>
              <a:rPr lang="en-CH" sz="1800" dirty="0">
                <a:solidFill>
                  <a:schemeClr val="bg1">
                    <a:alpha val="80000"/>
                  </a:schemeClr>
                </a:solidFill>
                <a:latin typeface="Calibri"/>
                <a:cs typeface="Calibri"/>
              </a:rPr>
              <a:t>I</a:t>
            </a:r>
            <a:r>
              <a:rPr lang="de-CH" sz="1800" b="0" i="0" dirty="0">
                <a:solidFill>
                  <a:schemeClr val="bg1">
                    <a:alpha val="80000"/>
                  </a:schemeClr>
                </a:solidFill>
                <a:effectLst/>
                <a:latin typeface="Calibri"/>
                <a:cs typeface="Calibri"/>
              </a:rPr>
              <a:t>n 10 Tagen). </a:t>
            </a:r>
          </a:p>
          <a:p>
            <a:pPr rtl="0" fontAlgn="base"/>
            <a:r>
              <a:rPr lang="de-CH" sz="1800" b="0" i="0" dirty="0">
                <a:solidFill>
                  <a:schemeClr val="bg1">
                    <a:alpha val="80000"/>
                  </a:schemeClr>
                </a:solidFill>
                <a:effectLst/>
                <a:latin typeface="Calibri"/>
                <a:cs typeface="Calibri"/>
              </a:rPr>
              <a:t>Potenzielle Missverständnisse bei der Umsetzung mit der Geschäftsleitung. </a:t>
            </a:r>
          </a:p>
          <a:p>
            <a:pPr marL="0" indent="0">
              <a:buNone/>
            </a:pPr>
            <a:endParaRPr lang="de-CH" sz="1600" dirty="0">
              <a:solidFill>
                <a:schemeClr val="bg1">
                  <a:alpha val="80000"/>
                </a:schemeClr>
              </a:solidFill>
              <a:cs typeface="Calibri"/>
            </a:endParaRPr>
          </a:p>
        </p:txBody>
      </p:sp>
      <p:grpSp>
        <p:nvGrpSpPr>
          <p:cNvPr id="4120" name="Group 4119">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4121" name="Group 4120">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4125" name="Freeform: Shape 4124">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6" name="Freeform: Shape 4125">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122" name="Group 4121">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4123" name="Freeform: Shape 4122">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24" name="Freeform: Shape 4123">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098" name="Picture 2" descr="Welche Chancen und Risiken gibt es? | Personalised health explained">
            <a:extLst>
              <a:ext uri="{FF2B5EF4-FFF2-40B4-BE49-F238E27FC236}">
                <a16:creationId xmlns:a16="http://schemas.microsoft.com/office/drawing/2014/main" id="{6CE0589C-D127-055B-03F9-A1E08A861B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008" t="5363" r="21218" b="6309"/>
          <a:stretch/>
        </p:blipFill>
        <p:spPr bwMode="auto">
          <a:xfrm>
            <a:off x="7397378" y="1514808"/>
            <a:ext cx="2651303" cy="2705768"/>
          </a:xfrm>
          <a:prstGeom prst="ellipse">
            <a:avLst/>
          </a:prstGeom>
          <a:noFill/>
          <a:extLst>
            <a:ext uri="{909E8E84-426E-40DD-AFC4-6F175D3DCCD1}">
              <a14:hiddenFill xmlns:a14="http://schemas.microsoft.com/office/drawing/2010/main">
                <a:solidFill>
                  <a:srgbClr val="FFFFFF"/>
                </a:solidFill>
              </a14:hiddenFill>
            </a:ext>
          </a:extLst>
        </p:spPr>
      </p:pic>
      <p:pic>
        <p:nvPicPr>
          <p:cNvPr id="5" name="Picture 2" descr="Finanzen - RitlerMedia">
            <a:extLst>
              <a:ext uri="{FF2B5EF4-FFF2-40B4-BE49-F238E27FC236}">
                <a16:creationId xmlns:a16="http://schemas.microsoft.com/office/drawing/2014/main" id="{49D4F12F-5D5A-6952-CE43-873B95DBBF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941" r="2843" b="-1"/>
          <a:stretch/>
        </p:blipFill>
        <p:spPr bwMode="auto">
          <a:xfrm>
            <a:off x="11168176" y="5872466"/>
            <a:ext cx="1023824" cy="985534"/>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816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Rectangle 2075">
            <a:extLst>
              <a:ext uri="{FF2B5EF4-FFF2-40B4-BE49-F238E27FC236}">
                <a16:creationId xmlns:a16="http://schemas.microsoft.com/office/drawing/2014/main" id="{325166D1-1B21-4128-AC42-61745528E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AC1A9-C09A-F140-233B-98AB2668504A}"/>
              </a:ext>
            </a:extLst>
          </p:cNvPr>
          <p:cNvSpPr>
            <a:spLocks noGrp="1"/>
          </p:cNvSpPr>
          <p:nvPr>
            <p:ph type="title"/>
          </p:nvPr>
        </p:nvSpPr>
        <p:spPr>
          <a:xfrm>
            <a:off x="6981825" y="1641752"/>
            <a:ext cx="4391024" cy="1323439"/>
          </a:xfrm>
        </p:spPr>
        <p:txBody>
          <a:bodyPr anchor="t">
            <a:normAutofit/>
          </a:bodyPr>
          <a:lstStyle/>
          <a:p>
            <a:r>
              <a:rPr lang="de-DE" sz="3600" dirty="0">
                <a:solidFill>
                  <a:schemeClr val="bg1"/>
                </a:solidFill>
              </a:rPr>
              <a:t>Finanz </a:t>
            </a:r>
            <a:r>
              <a:rPr lang="de-CH" sz="3600" dirty="0">
                <a:solidFill>
                  <a:schemeClr val="bg1"/>
                </a:solidFill>
              </a:rPr>
              <a:t>Diagramme</a:t>
            </a:r>
          </a:p>
        </p:txBody>
      </p:sp>
      <p:pic>
        <p:nvPicPr>
          <p:cNvPr id="2050" name="Picture 2" descr="Finanzen - RitlerMedia">
            <a:extLst>
              <a:ext uri="{FF2B5EF4-FFF2-40B4-BE49-F238E27FC236}">
                <a16:creationId xmlns:a16="http://schemas.microsoft.com/office/drawing/2014/main" id="{ECEE0365-391F-92F1-F06F-D1643CBA7B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836" r="6741"/>
          <a:stretch/>
        </p:blipFill>
        <p:spPr bwMode="auto">
          <a:xfrm>
            <a:off x="20" y="2"/>
            <a:ext cx="6186992" cy="6857998"/>
          </a:xfrm>
          <a:custGeom>
            <a:avLst/>
            <a:gdLst/>
            <a:ahLst/>
            <a:cxnLst/>
            <a:rect l="l" t="t" r="r" b="b"/>
            <a:pathLst>
              <a:path w="6187012" h="6857998">
                <a:moveTo>
                  <a:pt x="5434855" y="6118149"/>
                </a:moveTo>
                <a:cubicBezTo>
                  <a:pt x="5441404" y="6124102"/>
                  <a:pt x="5449025" y="6129341"/>
                  <a:pt x="5456075" y="6133723"/>
                </a:cubicBezTo>
                <a:cubicBezTo>
                  <a:pt x="5463218" y="6138152"/>
                  <a:pt x="5468564" y="6143474"/>
                  <a:pt x="5472234" y="6149380"/>
                </a:cubicBezTo>
                <a:lnTo>
                  <a:pt x="5477710" y="6166562"/>
                </a:lnTo>
                <a:lnTo>
                  <a:pt x="5472234" y="6149379"/>
                </a:lnTo>
                <a:cubicBezTo>
                  <a:pt x="5468564" y="6143474"/>
                  <a:pt x="5463218" y="6138152"/>
                  <a:pt x="5456075" y="6133722"/>
                </a:cubicBezTo>
                <a:cubicBezTo>
                  <a:pt x="5449025" y="6129341"/>
                  <a:pt x="5441404" y="6124102"/>
                  <a:pt x="5434855" y="6118149"/>
                </a:cubicBezTo>
                <a:close/>
                <a:moveTo>
                  <a:pt x="5343013" y="4941372"/>
                </a:moveTo>
                <a:lnTo>
                  <a:pt x="5346342" y="4950869"/>
                </a:lnTo>
                <a:lnTo>
                  <a:pt x="5356027" y="4991382"/>
                </a:lnTo>
                <a:lnTo>
                  <a:pt x="5346342" y="4950868"/>
                </a:lnTo>
                <a:close/>
                <a:moveTo>
                  <a:pt x="5346951" y="4749807"/>
                </a:moveTo>
                <a:cubicBezTo>
                  <a:pt x="5334815" y="4762826"/>
                  <a:pt x="5333958" y="4781365"/>
                  <a:pt x="5332244" y="4799797"/>
                </a:cubicBezTo>
                <a:cubicBezTo>
                  <a:pt x="5333958" y="4781365"/>
                  <a:pt x="5334815" y="4762827"/>
                  <a:pt x="5346951" y="4749807"/>
                </a:cubicBezTo>
                <a:close/>
                <a:moveTo>
                  <a:pt x="5364750" y="4543185"/>
                </a:moveTo>
                <a:cubicBezTo>
                  <a:pt x="5365727" y="4548281"/>
                  <a:pt x="5367775" y="4553662"/>
                  <a:pt x="5370156" y="4557092"/>
                </a:cubicBezTo>
                <a:cubicBezTo>
                  <a:pt x="5381776" y="4573618"/>
                  <a:pt x="5390563" y="4588275"/>
                  <a:pt x="5396519" y="4602021"/>
                </a:cubicBezTo>
                <a:cubicBezTo>
                  <a:pt x="5390563" y="4588275"/>
                  <a:pt x="5381776" y="4573618"/>
                  <a:pt x="5370156" y="4557091"/>
                </a:cubicBezTo>
                <a:close/>
                <a:moveTo>
                  <a:pt x="5830968" y="2819253"/>
                </a:moveTo>
                <a:lnTo>
                  <a:pt x="5842611" y="2827484"/>
                </a:lnTo>
                <a:lnTo>
                  <a:pt x="5842613" y="2827486"/>
                </a:lnTo>
                <a:lnTo>
                  <a:pt x="5871116" y="2861156"/>
                </a:lnTo>
                <a:lnTo>
                  <a:pt x="5861462" y="2842392"/>
                </a:lnTo>
                <a:lnTo>
                  <a:pt x="5842613" y="2827486"/>
                </a:lnTo>
                <a:lnTo>
                  <a:pt x="5842611" y="2827483"/>
                </a:lnTo>
                <a:close/>
                <a:moveTo>
                  <a:pt x="5761313" y="1974015"/>
                </a:moveTo>
                <a:lnTo>
                  <a:pt x="5754799" y="1999763"/>
                </a:lnTo>
                <a:cubicBezTo>
                  <a:pt x="5750990" y="2008056"/>
                  <a:pt x="5745310" y="2016020"/>
                  <a:pt x="5737071" y="2023547"/>
                </a:cubicBezTo>
                <a:cubicBezTo>
                  <a:pt x="5753550" y="2008497"/>
                  <a:pt x="5759789" y="1991685"/>
                  <a:pt x="5761313" y="1974015"/>
                </a:cubicBezTo>
                <a:close/>
                <a:moveTo>
                  <a:pt x="5744119" y="1768838"/>
                </a:moveTo>
                <a:cubicBezTo>
                  <a:pt x="5739738" y="1774411"/>
                  <a:pt x="5736975" y="1779948"/>
                  <a:pt x="5735518" y="1785412"/>
                </a:cubicBezTo>
                <a:lnTo>
                  <a:pt x="5734738" y="1801558"/>
                </a:lnTo>
                <a:cubicBezTo>
                  <a:pt x="5733070" y="1790986"/>
                  <a:pt x="5735356" y="1779981"/>
                  <a:pt x="5744119" y="1768838"/>
                </a:cubicBezTo>
                <a:close/>
                <a:moveTo>
                  <a:pt x="5853708" y="520953"/>
                </a:moveTo>
                <a:lnTo>
                  <a:pt x="5846981" y="549926"/>
                </a:lnTo>
                <a:lnTo>
                  <a:pt x="5840726" y="566616"/>
                </a:lnTo>
                <a:lnTo>
                  <a:pt x="5834776" y="581804"/>
                </a:lnTo>
                <a:lnTo>
                  <a:pt x="5834358" y="583595"/>
                </a:lnTo>
                <a:lnTo>
                  <a:pt x="5832183" y="589388"/>
                </a:lnTo>
                <a:cubicBezTo>
                  <a:pt x="5829783" y="597005"/>
                  <a:pt x="5828025" y="604728"/>
                  <a:pt x="5827560" y="612658"/>
                </a:cubicBezTo>
                <a:lnTo>
                  <a:pt x="5834358" y="583595"/>
                </a:lnTo>
                <a:lnTo>
                  <a:pt x="5840674" y="566754"/>
                </a:lnTo>
                <a:lnTo>
                  <a:pt x="5840726" y="566616"/>
                </a:lnTo>
                <a:lnTo>
                  <a:pt x="5846564" y="551717"/>
                </a:lnTo>
                <a:lnTo>
                  <a:pt x="5846981" y="549926"/>
                </a:lnTo>
                <a:lnTo>
                  <a:pt x="5849145" y="544146"/>
                </a:lnTo>
                <a:cubicBezTo>
                  <a:pt x="5851532" y="536547"/>
                  <a:pt x="5853271" y="528850"/>
                  <a:pt x="5853708" y="520953"/>
                </a:cubicBezTo>
                <a:close/>
                <a:moveTo>
                  <a:pt x="5802605" y="268794"/>
                </a:moveTo>
                <a:cubicBezTo>
                  <a:pt x="5800080" y="279176"/>
                  <a:pt x="5798377" y="289296"/>
                  <a:pt x="5797729" y="299164"/>
                </a:cubicBezTo>
                <a:cubicBezTo>
                  <a:pt x="5797080" y="309031"/>
                  <a:pt x="5797485" y="318646"/>
                  <a:pt x="5799176" y="328017"/>
                </a:cubicBezTo>
                <a:close/>
                <a:moveTo>
                  <a:pt x="0" y="0"/>
                </a:moveTo>
                <a:lnTo>
                  <a:pt x="6120021" y="0"/>
                </a:lnTo>
                <a:lnTo>
                  <a:pt x="6115806" y="24480"/>
                </a:lnTo>
                <a:cubicBezTo>
                  <a:pt x="6113321" y="32636"/>
                  <a:pt x="6109559" y="40471"/>
                  <a:pt x="6103795" y="47806"/>
                </a:cubicBezTo>
                <a:cubicBezTo>
                  <a:pt x="6088935" y="66857"/>
                  <a:pt x="6092364" y="85336"/>
                  <a:pt x="6094651" y="105718"/>
                </a:cubicBezTo>
                <a:cubicBezTo>
                  <a:pt x="6096365" y="121150"/>
                  <a:pt x="6095794" y="136963"/>
                  <a:pt x="6095986" y="152584"/>
                </a:cubicBezTo>
                <a:cubicBezTo>
                  <a:pt x="6096555" y="180017"/>
                  <a:pt x="6096746" y="207450"/>
                  <a:pt x="6097699" y="234883"/>
                </a:cubicBezTo>
                <a:cubicBezTo>
                  <a:pt x="6098079" y="243648"/>
                  <a:pt x="6102844" y="252600"/>
                  <a:pt x="6102082" y="261173"/>
                </a:cubicBezTo>
                <a:cubicBezTo>
                  <a:pt x="6098461" y="300800"/>
                  <a:pt x="6092746" y="340425"/>
                  <a:pt x="6089507" y="380050"/>
                </a:cubicBezTo>
                <a:cubicBezTo>
                  <a:pt x="6087603" y="402529"/>
                  <a:pt x="6091220" y="425581"/>
                  <a:pt x="6088555" y="447870"/>
                </a:cubicBezTo>
                <a:cubicBezTo>
                  <a:pt x="6085507" y="473587"/>
                  <a:pt x="6077697" y="498733"/>
                  <a:pt x="6072932" y="524262"/>
                </a:cubicBezTo>
                <a:cubicBezTo>
                  <a:pt x="6071600" y="531310"/>
                  <a:pt x="6073315" y="539121"/>
                  <a:pt x="6073694" y="546552"/>
                </a:cubicBezTo>
                <a:cubicBezTo>
                  <a:pt x="6074076" y="554933"/>
                  <a:pt x="6074838" y="563125"/>
                  <a:pt x="6075029" y="571508"/>
                </a:cubicBezTo>
                <a:cubicBezTo>
                  <a:pt x="6075411" y="597037"/>
                  <a:pt x="6074838" y="622564"/>
                  <a:pt x="6076173" y="648092"/>
                </a:cubicBezTo>
                <a:cubicBezTo>
                  <a:pt x="6076934" y="663713"/>
                  <a:pt x="6084744" y="680096"/>
                  <a:pt x="6081886" y="694576"/>
                </a:cubicBezTo>
                <a:cubicBezTo>
                  <a:pt x="6076363" y="724104"/>
                  <a:pt x="6088745" y="753633"/>
                  <a:pt x="6078459" y="783158"/>
                </a:cubicBezTo>
                <a:cubicBezTo>
                  <a:pt x="6075411" y="792306"/>
                  <a:pt x="6083031" y="804877"/>
                  <a:pt x="6083411" y="815929"/>
                </a:cubicBezTo>
                <a:cubicBezTo>
                  <a:pt x="6084363" y="843552"/>
                  <a:pt x="6084173" y="871173"/>
                  <a:pt x="6083983" y="898797"/>
                </a:cubicBezTo>
                <a:cubicBezTo>
                  <a:pt x="6083793" y="923562"/>
                  <a:pt x="6086459" y="949281"/>
                  <a:pt x="6081125" y="973095"/>
                </a:cubicBezTo>
                <a:cubicBezTo>
                  <a:pt x="6075411" y="998052"/>
                  <a:pt x="6076173" y="1020529"/>
                  <a:pt x="6082649" y="1044725"/>
                </a:cubicBezTo>
                <a:cubicBezTo>
                  <a:pt x="6087031" y="1061298"/>
                  <a:pt x="6087603" y="1078826"/>
                  <a:pt x="6088935" y="1095972"/>
                </a:cubicBezTo>
                <a:cubicBezTo>
                  <a:pt x="6090459" y="1114449"/>
                  <a:pt x="6086459" y="1134834"/>
                  <a:pt x="6092746" y="1151600"/>
                </a:cubicBezTo>
                <a:cubicBezTo>
                  <a:pt x="6111415" y="1201512"/>
                  <a:pt x="6115415" y="1252757"/>
                  <a:pt x="6115415" y="1304955"/>
                </a:cubicBezTo>
                <a:cubicBezTo>
                  <a:pt x="6115415" y="1314483"/>
                  <a:pt x="6112750" y="1324198"/>
                  <a:pt x="6109892" y="1333341"/>
                </a:cubicBezTo>
                <a:cubicBezTo>
                  <a:pt x="6092746" y="1386684"/>
                  <a:pt x="6094269" y="1440216"/>
                  <a:pt x="6104748" y="1494509"/>
                </a:cubicBezTo>
                <a:cubicBezTo>
                  <a:pt x="6107034" y="1505751"/>
                  <a:pt x="6107415" y="1518324"/>
                  <a:pt x="6105130" y="1529563"/>
                </a:cubicBezTo>
                <a:cubicBezTo>
                  <a:pt x="6098461" y="1561189"/>
                  <a:pt x="6087411" y="1591859"/>
                  <a:pt x="6082649" y="1623675"/>
                </a:cubicBezTo>
                <a:cubicBezTo>
                  <a:pt x="6074838" y="1676253"/>
                  <a:pt x="6101126" y="1721785"/>
                  <a:pt x="6118274" y="1768838"/>
                </a:cubicBezTo>
                <a:cubicBezTo>
                  <a:pt x="6134467" y="1813610"/>
                  <a:pt x="6171044" y="1851709"/>
                  <a:pt x="6162851" y="1904673"/>
                </a:cubicBezTo>
                <a:cubicBezTo>
                  <a:pt x="6162090" y="1910004"/>
                  <a:pt x="6167233" y="1915912"/>
                  <a:pt x="6168567" y="1921817"/>
                </a:cubicBezTo>
                <a:cubicBezTo>
                  <a:pt x="6172188" y="1938009"/>
                  <a:pt x="6176566" y="1954202"/>
                  <a:pt x="6178283" y="1970586"/>
                </a:cubicBezTo>
                <a:cubicBezTo>
                  <a:pt x="6180570" y="1990589"/>
                  <a:pt x="6179809" y="2010974"/>
                  <a:pt x="6181713" y="2030977"/>
                </a:cubicBezTo>
                <a:cubicBezTo>
                  <a:pt x="6182856" y="2043835"/>
                  <a:pt x="6184951" y="2056600"/>
                  <a:pt x="6186761" y="2069340"/>
                </a:cubicBezTo>
                <a:lnTo>
                  <a:pt x="6187012" y="2072225"/>
                </a:lnTo>
                <a:lnTo>
                  <a:pt x="6187012" y="2131532"/>
                </a:lnTo>
                <a:lnTo>
                  <a:pt x="6186141" y="2138304"/>
                </a:lnTo>
                <a:cubicBezTo>
                  <a:pt x="6183950" y="2148519"/>
                  <a:pt x="6181332" y="2158712"/>
                  <a:pt x="6179617" y="2168903"/>
                </a:cubicBezTo>
                <a:cubicBezTo>
                  <a:pt x="6174854" y="2197670"/>
                  <a:pt x="6176188" y="2229296"/>
                  <a:pt x="6163995" y="2254633"/>
                </a:cubicBezTo>
                <a:cubicBezTo>
                  <a:pt x="6151041" y="2281683"/>
                  <a:pt x="6145135" y="2307402"/>
                  <a:pt x="6149135" y="2335405"/>
                </a:cubicBezTo>
                <a:cubicBezTo>
                  <a:pt x="6150469" y="2344741"/>
                  <a:pt x="6158471" y="2356744"/>
                  <a:pt x="6166661" y="2360933"/>
                </a:cubicBezTo>
                <a:cubicBezTo>
                  <a:pt x="6184950" y="2370270"/>
                  <a:pt x="6188190" y="2383032"/>
                  <a:pt x="6181902" y="2400369"/>
                </a:cubicBezTo>
                <a:cubicBezTo>
                  <a:pt x="6176566" y="2415420"/>
                  <a:pt x="6173901" y="2433897"/>
                  <a:pt x="6163613" y="2444184"/>
                </a:cubicBezTo>
                <a:cubicBezTo>
                  <a:pt x="6134467" y="2473333"/>
                  <a:pt x="6133515" y="2510483"/>
                  <a:pt x="6125705" y="2546678"/>
                </a:cubicBezTo>
                <a:cubicBezTo>
                  <a:pt x="6120940" y="2568774"/>
                  <a:pt x="6120750" y="2589352"/>
                  <a:pt x="6123988" y="2611450"/>
                </a:cubicBezTo>
                <a:cubicBezTo>
                  <a:pt x="6131227" y="2659455"/>
                  <a:pt x="6120940" y="2706131"/>
                  <a:pt x="6107796" y="2752235"/>
                </a:cubicBezTo>
                <a:cubicBezTo>
                  <a:pt x="6099034" y="2782716"/>
                  <a:pt x="6093699" y="2813958"/>
                  <a:pt x="6084744" y="2844248"/>
                </a:cubicBezTo>
                <a:cubicBezTo>
                  <a:pt x="6077886" y="2866918"/>
                  <a:pt x="6069694" y="2889587"/>
                  <a:pt x="6058646" y="2910353"/>
                </a:cubicBezTo>
                <a:cubicBezTo>
                  <a:pt x="6042452" y="2940455"/>
                  <a:pt x="6018067" y="2966742"/>
                  <a:pt x="6024544" y="3005035"/>
                </a:cubicBezTo>
                <a:cubicBezTo>
                  <a:pt x="6030260" y="3038756"/>
                  <a:pt x="6018259" y="3069235"/>
                  <a:pt x="6006828" y="3100099"/>
                </a:cubicBezTo>
                <a:cubicBezTo>
                  <a:pt x="5998446" y="3122770"/>
                  <a:pt x="5989871" y="3145436"/>
                  <a:pt x="5984537" y="3168870"/>
                </a:cubicBezTo>
                <a:cubicBezTo>
                  <a:pt x="5978251" y="3196686"/>
                  <a:pt x="5980920" y="3228119"/>
                  <a:pt x="5969297" y="3252885"/>
                </a:cubicBezTo>
                <a:cubicBezTo>
                  <a:pt x="5957105" y="3278795"/>
                  <a:pt x="5965297" y="3300319"/>
                  <a:pt x="5968726" y="3323372"/>
                </a:cubicBezTo>
                <a:cubicBezTo>
                  <a:pt x="5974061" y="3360139"/>
                  <a:pt x="5983967" y="3396719"/>
                  <a:pt x="5971395" y="3433866"/>
                </a:cubicBezTo>
                <a:cubicBezTo>
                  <a:pt x="5956153" y="3479015"/>
                  <a:pt x="5939769" y="3523785"/>
                  <a:pt x="5925292" y="3569124"/>
                </a:cubicBezTo>
                <a:cubicBezTo>
                  <a:pt x="5919765" y="3586653"/>
                  <a:pt x="5917479" y="3605509"/>
                  <a:pt x="5915003" y="3623799"/>
                </a:cubicBezTo>
                <a:cubicBezTo>
                  <a:pt x="5912906" y="3641134"/>
                  <a:pt x="5918242" y="3661899"/>
                  <a:pt x="5910241" y="3675238"/>
                </a:cubicBezTo>
                <a:cubicBezTo>
                  <a:pt x="5889667" y="3709529"/>
                  <a:pt x="5879569" y="3744770"/>
                  <a:pt x="5879569" y="3784397"/>
                </a:cubicBezTo>
                <a:cubicBezTo>
                  <a:pt x="5879569" y="3799258"/>
                  <a:pt x="5870996" y="3813737"/>
                  <a:pt x="5869471" y="3828785"/>
                </a:cubicBezTo>
                <a:cubicBezTo>
                  <a:pt x="5867567" y="3849362"/>
                  <a:pt x="5862423" y="3872985"/>
                  <a:pt x="5869664" y="3890891"/>
                </a:cubicBezTo>
                <a:cubicBezTo>
                  <a:pt x="5886809" y="3932993"/>
                  <a:pt x="5872519" y="3967091"/>
                  <a:pt x="5855566" y="4003861"/>
                </a:cubicBezTo>
                <a:cubicBezTo>
                  <a:pt x="5838801" y="4040058"/>
                  <a:pt x="5825466" y="4078159"/>
                  <a:pt x="5814416" y="4116641"/>
                </a:cubicBezTo>
                <a:cubicBezTo>
                  <a:pt x="5810415" y="4131119"/>
                  <a:pt x="5817085" y="4148453"/>
                  <a:pt x="5818417" y="4164458"/>
                </a:cubicBezTo>
                <a:cubicBezTo>
                  <a:pt x="5818798" y="4170174"/>
                  <a:pt x="5819370" y="4176461"/>
                  <a:pt x="5817466" y="4181603"/>
                </a:cubicBezTo>
                <a:cubicBezTo>
                  <a:pt x="5799176" y="4231324"/>
                  <a:pt x="5785269" y="4281810"/>
                  <a:pt x="5794794" y="4335722"/>
                </a:cubicBezTo>
                <a:cubicBezTo>
                  <a:pt x="5795747" y="4340674"/>
                  <a:pt x="5793650" y="4346201"/>
                  <a:pt x="5792317" y="4351154"/>
                </a:cubicBezTo>
                <a:cubicBezTo>
                  <a:pt x="5785461" y="4375349"/>
                  <a:pt x="5774601" y="4398972"/>
                  <a:pt x="5772124" y="4423545"/>
                </a:cubicBezTo>
                <a:cubicBezTo>
                  <a:pt x="5766028" y="4484127"/>
                  <a:pt x="5763550" y="4545086"/>
                  <a:pt x="5759550" y="4606053"/>
                </a:cubicBezTo>
                <a:cubicBezTo>
                  <a:pt x="5759361" y="4609863"/>
                  <a:pt x="5759361" y="4613864"/>
                  <a:pt x="5758027" y="4617291"/>
                </a:cubicBezTo>
                <a:cubicBezTo>
                  <a:pt x="5749834" y="4639772"/>
                  <a:pt x="5752502" y="4659393"/>
                  <a:pt x="5768123" y="4678445"/>
                </a:cubicBezTo>
                <a:cubicBezTo>
                  <a:pt x="5774982" y="4686828"/>
                  <a:pt x="5778601" y="4698258"/>
                  <a:pt x="5782412" y="4708734"/>
                </a:cubicBezTo>
                <a:cubicBezTo>
                  <a:pt x="5788127" y="4724167"/>
                  <a:pt x="5793650" y="4739978"/>
                  <a:pt x="5797271" y="4755980"/>
                </a:cubicBezTo>
                <a:cubicBezTo>
                  <a:pt x="5800700" y="4771793"/>
                  <a:pt x="5805462" y="4788747"/>
                  <a:pt x="5802796" y="4803988"/>
                </a:cubicBezTo>
                <a:cubicBezTo>
                  <a:pt x="5798035" y="4831420"/>
                  <a:pt x="5787366" y="4857522"/>
                  <a:pt x="5780315" y="4884572"/>
                </a:cubicBezTo>
                <a:cubicBezTo>
                  <a:pt x="5777837" y="4893907"/>
                  <a:pt x="5778221" y="4904195"/>
                  <a:pt x="5778030" y="4913909"/>
                </a:cubicBezTo>
                <a:cubicBezTo>
                  <a:pt x="5777459" y="4936201"/>
                  <a:pt x="5782984" y="4959061"/>
                  <a:pt x="5767171" y="4979253"/>
                </a:cubicBezTo>
                <a:cubicBezTo>
                  <a:pt x="5752311" y="4997922"/>
                  <a:pt x="5756692" y="5016785"/>
                  <a:pt x="5767932" y="5036405"/>
                </a:cubicBezTo>
                <a:cubicBezTo>
                  <a:pt x="5775934" y="5050504"/>
                  <a:pt x="5782221" y="5066505"/>
                  <a:pt x="5785269" y="5082317"/>
                </a:cubicBezTo>
                <a:cubicBezTo>
                  <a:pt x="5789460" y="5104036"/>
                  <a:pt x="5791175" y="5125562"/>
                  <a:pt x="5788697" y="5148995"/>
                </a:cubicBezTo>
                <a:cubicBezTo>
                  <a:pt x="5786983" y="5165570"/>
                  <a:pt x="5786221" y="5179097"/>
                  <a:pt x="5776125" y="5192051"/>
                </a:cubicBezTo>
                <a:cubicBezTo>
                  <a:pt x="5774601" y="5194145"/>
                  <a:pt x="5774219" y="5197955"/>
                  <a:pt x="5774412" y="5200813"/>
                </a:cubicBezTo>
                <a:cubicBezTo>
                  <a:pt x="5777649" y="5238343"/>
                  <a:pt x="5775934" y="5275491"/>
                  <a:pt x="5773646" y="5313403"/>
                </a:cubicBezTo>
                <a:cubicBezTo>
                  <a:pt x="5770601" y="5361598"/>
                  <a:pt x="5779553" y="5412276"/>
                  <a:pt x="5811559" y="5453995"/>
                </a:cubicBezTo>
                <a:cubicBezTo>
                  <a:pt x="5816322" y="5460092"/>
                  <a:pt x="5818417" y="5469236"/>
                  <a:pt x="5819562" y="5477239"/>
                </a:cubicBezTo>
                <a:cubicBezTo>
                  <a:pt x="5824514" y="5514957"/>
                  <a:pt x="5827942" y="5552869"/>
                  <a:pt x="5833467" y="5590590"/>
                </a:cubicBezTo>
                <a:cubicBezTo>
                  <a:pt x="5836516" y="5611164"/>
                  <a:pt x="5839182" y="5632691"/>
                  <a:pt x="5847565" y="5651360"/>
                </a:cubicBezTo>
                <a:cubicBezTo>
                  <a:pt x="5855756" y="5669647"/>
                  <a:pt x="5865471" y="5684320"/>
                  <a:pt x="5848327" y="5695178"/>
                </a:cubicBezTo>
                <a:cubicBezTo>
                  <a:pt x="5857471" y="5714607"/>
                  <a:pt x="5865092" y="5731564"/>
                  <a:pt x="5873282" y="5748136"/>
                </a:cubicBezTo>
                <a:cubicBezTo>
                  <a:pt x="5876329" y="5754234"/>
                  <a:pt x="5881284" y="5759378"/>
                  <a:pt x="5884142" y="5765474"/>
                </a:cubicBezTo>
                <a:cubicBezTo>
                  <a:pt x="5887190" y="5771953"/>
                  <a:pt x="5889094" y="5779191"/>
                  <a:pt x="5890620" y="5786239"/>
                </a:cubicBezTo>
                <a:cubicBezTo>
                  <a:pt x="5897477" y="5817674"/>
                  <a:pt x="5903763" y="5849107"/>
                  <a:pt x="5911194" y="5880348"/>
                </a:cubicBezTo>
                <a:cubicBezTo>
                  <a:pt x="5912717" y="5886447"/>
                  <a:pt x="5918813" y="5891590"/>
                  <a:pt x="5922813" y="5897114"/>
                </a:cubicBezTo>
                <a:cubicBezTo>
                  <a:pt x="5925481" y="5900735"/>
                  <a:pt x="5929482" y="5904353"/>
                  <a:pt x="5930054" y="5908355"/>
                </a:cubicBezTo>
                <a:cubicBezTo>
                  <a:pt x="5934626" y="5938836"/>
                  <a:pt x="5939961" y="5969124"/>
                  <a:pt x="5942246" y="5999796"/>
                </a:cubicBezTo>
                <a:cubicBezTo>
                  <a:pt x="5944149" y="6025515"/>
                  <a:pt x="5943580" y="6050282"/>
                  <a:pt x="5976728" y="6056948"/>
                </a:cubicBezTo>
                <a:cubicBezTo>
                  <a:pt x="5982443" y="6058092"/>
                  <a:pt x="5988540" y="6066284"/>
                  <a:pt x="5991396" y="6072569"/>
                </a:cubicBezTo>
                <a:cubicBezTo>
                  <a:pt x="5999589" y="6090477"/>
                  <a:pt x="6005113" y="6109530"/>
                  <a:pt x="6013494" y="6127247"/>
                </a:cubicBezTo>
                <a:cubicBezTo>
                  <a:pt x="6041500" y="6185351"/>
                  <a:pt x="6059217" y="6246121"/>
                  <a:pt x="6055978" y="6311084"/>
                </a:cubicBezTo>
                <a:cubicBezTo>
                  <a:pt x="6055026" y="6331277"/>
                  <a:pt x="6044737" y="6350899"/>
                  <a:pt x="6040926" y="6363664"/>
                </a:cubicBezTo>
                <a:cubicBezTo>
                  <a:pt x="6055978" y="6400429"/>
                  <a:pt x="6070456" y="6431292"/>
                  <a:pt x="6081315" y="6463490"/>
                </a:cubicBezTo>
                <a:cubicBezTo>
                  <a:pt x="6091031" y="6491874"/>
                  <a:pt x="6097127" y="6521593"/>
                  <a:pt x="6104175" y="6550742"/>
                </a:cubicBezTo>
                <a:cubicBezTo>
                  <a:pt x="6106844" y="6561411"/>
                  <a:pt x="6108367" y="6572269"/>
                  <a:pt x="6109702" y="6583128"/>
                </a:cubicBezTo>
                <a:cubicBezTo>
                  <a:pt x="6113892" y="6617036"/>
                  <a:pt x="6103795" y="6652472"/>
                  <a:pt x="6119798" y="6685617"/>
                </a:cubicBezTo>
                <a:cubicBezTo>
                  <a:pt x="6128180" y="6702955"/>
                  <a:pt x="6138276" y="6720103"/>
                  <a:pt x="6142658" y="6738388"/>
                </a:cubicBezTo>
                <a:cubicBezTo>
                  <a:pt x="6147421" y="6758011"/>
                  <a:pt x="6154851" y="6777207"/>
                  <a:pt x="6160162" y="6796804"/>
                </a:cubicBezTo>
                <a:lnTo>
                  <a:pt x="6164933" y="6857457"/>
                </a:lnTo>
                <a:lnTo>
                  <a:pt x="6037694" y="6857457"/>
                </a:lnTo>
                <a:lnTo>
                  <a:pt x="6037694" y="6857998"/>
                </a:lnTo>
                <a:lnTo>
                  <a:pt x="0" y="6857998"/>
                </a:lnTo>
                <a:close/>
              </a:path>
            </a:pathLst>
          </a:custGeom>
          <a:noFill/>
          <a:effectLst>
            <a:outerShdw blurRad="381000" dist="152400" algn="tl" rotWithShape="0">
              <a:prstClr val="black">
                <a:alpha val="10000"/>
              </a:prstClr>
            </a:outerShdw>
          </a:effectLst>
          <a:extLst>
            <a:ext uri="{909E8E84-426E-40DD-AFC4-6F175D3DCCD1}">
              <a14:hiddenFill xmlns:a14="http://schemas.microsoft.com/office/drawing/2010/main">
                <a:solidFill>
                  <a:srgbClr val="FFFFFF"/>
                </a:solidFill>
              </a14:hiddenFill>
            </a:ext>
          </a:extLst>
        </p:spPr>
      </p:pic>
      <p:grpSp>
        <p:nvGrpSpPr>
          <p:cNvPr id="2078" name="Group 2077">
            <a:extLst>
              <a:ext uri="{FF2B5EF4-FFF2-40B4-BE49-F238E27FC236}">
                <a16:creationId xmlns:a16="http://schemas.microsoft.com/office/drawing/2014/main" id="{E6517BAC-C80F-4065-90D8-703493E0B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68" y="0"/>
            <a:ext cx="874718" cy="6857455"/>
            <a:chOff x="5395368" y="0"/>
            <a:chExt cx="874718" cy="6857455"/>
          </a:xfrm>
        </p:grpSpPr>
        <p:sp>
          <p:nvSpPr>
            <p:cNvPr id="2079" name="Freeform: Shape 2078">
              <a:extLst>
                <a:ext uri="{FF2B5EF4-FFF2-40B4-BE49-F238E27FC236}">
                  <a16:creationId xmlns:a16="http://schemas.microsoft.com/office/drawing/2014/main" id="{984DCDA5-A261-4103-B44C-068DCEA033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0" name="Freeform: Shape 2079">
              <a:extLst>
                <a:ext uri="{FF2B5EF4-FFF2-40B4-BE49-F238E27FC236}">
                  <a16:creationId xmlns:a16="http://schemas.microsoft.com/office/drawing/2014/main" id="{4E59A2A1-1352-47AA-80C2-0FF53759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Picture 2" descr="Fragezeichen mit gezeichneten weißen strichen auf dunklem hintergrund.  vektor-illustration. handgeschriebenes fragezeichen. konzept der  antwortsuche. | Premium-Vektor">
            <a:extLst>
              <a:ext uri="{FF2B5EF4-FFF2-40B4-BE49-F238E27FC236}">
                <a16:creationId xmlns:a16="http://schemas.microsoft.com/office/drawing/2014/main" id="{D2129C88-B0AE-2703-35EC-E9EFC1F4FF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072" r="-1" b="-1"/>
          <a:stretch/>
        </p:blipFill>
        <p:spPr bwMode="auto">
          <a:xfrm>
            <a:off x="11168176" y="5872466"/>
            <a:ext cx="1023824" cy="985534"/>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2607F2F-B6B9-E235-403D-5C3BFC321450}"/>
              </a:ext>
            </a:extLst>
          </p:cNvPr>
          <p:cNvPicPr>
            <a:picLocks noChangeAspect="1"/>
          </p:cNvPicPr>
          <p:nvPr/>
        </p:nvPicPr>
        <p:blipFill rotWithShape="1">
          <a:blip r:embed="rId6"/>
          <a:srcRect l="25948" t="9560" r="25597" b="10040"/>
          <a:stretch/>
        </p:blipFill>
        <p:spPr>
          <a:xfrm>
            <a:off x="1244513" y="768392"/>
            <a:ext cx="4403971" cy="4447312"/>
          </a:xfrm>
          <a:prstGeom prst="ellipse">
            <a:avLst/>
          </a:prstGeom>
        </p:spPr>
      </p:pic>
      <p:pic>
        <p:nvPicPr>
          <p:cNvPr id="8" name="Picture 7">
            <a:extLst>
              <a:ext uri="{FF2B5EF4-FFF2-40B4-BE49-F238E27FC236}">
                <a16:creationId xmlns:a16="http://schemas.microsoft.com/office/drawing/2014/main" id="{CFB85DE3-22B9-523A-F73D-265B4CBEB879}"/>
              </a:ext>
            </a:extLst>
          </p:cNvPr>
          <p:cNvPicPr>
            <a:picLocks noChangeAspect="1"/>
          </p:cNvPicPr>
          <p:nvPr/>
        </p:nvPicPr>
        <p:blipFill rotWithShape="1">
          <a:blip r:embed="rId7"/>
          <a:srcRect l="25718" t="9343" r="26066" b="10551"/>
          <a:stretch/>
        </p:blipFill>
        <p:spPr>
          <a:xfrm>
            <a:off x="1195006" y="768936"/>
            <a:ext cx="4502986" cy="4490349"/>
          </a:xfrm>
          <a:prstGeom prst="ellipse">
            <a:avLst/>
          </a:prstGeom>
        </p:spPr>
      </p:pic>
    </p:spTree>
    <p:extLst>
      <p:ext uri="{BB962C8B-B14F-4D97-AF65-F5344CB8AC3E}">
        <p14:creationId xmlns:p14="http://schemas.microsoft.com/office/powerpoint/2010/main" val="2648558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6" name="Rectangle 8205">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25E90AA-E83E-3ABE-E9AE-E35C76425292}"/>
              </a:ext>
            </a:extLst>
          </p:cNvPr>
          <p:cNvSpPr>
            <a:spLocks noGrp="1"/>
          </p:cNvSpPr>
          <p:nvPr>
            <p:ph type="title"/>
          </p:nvPr>
        </p:nvSpPr>
        <p:spPr>
          <a:xfrm>
            <a:off x="838199" y="3990205"/>
            <a:ext cx="10518776" cy="1200329"/>
          </a:xfrm>
        </p:spPr>
        <p:txBody>
          <a:bodyPr vert="horz" wrap="square" lIns="91440" tIns="45720" rIns="91440" bIns="45720" rtlCol="0" anchor="b">
            <a:normAutofit/>
          </a:bodyPr>
          <a:lstStyle/>
          <a:p>
            <a:r>
              <a:rPr lang="en-US" sz="7200" dirty="0" err="1">
                <a:solidFill>
                  <a:schemeClr val="bg1"/>
                </a:solidFill>
              </a:rPr>
              <a:t>Gibt</a:t>
            </a:r>
            <a:r>
              <a:rPr lang="en-US" sz="7200" dirty="0">
                <a:solidFill>
                  <a:schemeClr val="bg1"/>
                </a:solidFill>
              </a:rPr>
              <a:t> es </a:t>
            </a:r>
            <a:r>
              <a:rPr lang="en-US" sz="7200" dirty="0" err="1">
                <a:solidFill>
                  <a:schemeClr val="bg1"/>
                </a:solidFill>
              </a:rPr>
              <a:t>noch</a:t>
            </a:r>
            <a:r>
              <a:rPr lang="en-US" sz="7200" dirty="0">
                <a:solidFill>
                  <a:schemeClr val="bg1"/>
                </a:solidFill>
              </a:rPr>
              <a:t> </a:t>
            </a:r>
            <a:r>
              <a:rPr lang="en-US" sz="7200" dirty="0" err="1">
                <a:solidFill>
                  <a:schemeClr val="bg1"/>
                </a:solidFill>
              </a:rPr>
              <a:t>Fragen</a:t>
            </a:r>
            <a:r>
              <a:rPr lang="en-US" sz="7200" dirty="0">
                <a:solidFill>
                  <a:schemeClr val="bg1"/>
                </a:solidFill>
              </a:rPr>
              <a:t>?</a:t>
            </a:r>
          </a:p>
        </p:txBody>
      </p:sp>
      <p:pic>
        <p:nvPicPr>
          <p:cNvPr id="8194" name="Picture 2" descr="Fragezeichen mit gezeichneten weißen strichen auf dunklem hintergrund.  vektor-illustration. handgeschriebenes fragezeichen. konzept der  antwortsuche. | Premium-Vektor">
            <a:extLst>
              <a:ext uri="{FF2B5EF4-FFF2-40B4-BE49-F238E27FC236}">
                <a16:creationId xmlns:a16="http://schemas.microsoft.com/office/drawing/2014/main" id="{3DB0513B-9239-2899-CFD5-3CE84613124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8624" b="33376"/>
          <a:stretch/>
        </p:blipFill>
        <p:spPr bwMode="auto">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8208" name="Group 8207">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8209" name="Freeform: Shape 820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10" name="Freeform: Shape 8209">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76163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2" name="Rectangle 5131">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42.700+ Grafiken, lizenzfreie Vektorgrafiken und Clipart zu Ende - iStock |  Danke, Ziel, Fazit">
            <a:extLst>
              <a:ext uri="{FF2B5EF4-FFF2-40B4-BE49-F238E27FC236}">
                <a16:creationId xmlns:a16="http://schemas.microsoft.com/office/drawing/2014/main" id="{5F910E32-0B88-AFB5-1582-42E53197AD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386" b="13885"/>
          <a:stretch/>
        </p:blipFill>
        <p:spPr bwMode="auto">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5134"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5136" name="Group 5135">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5137" name="Freeform: Shape 5136">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8" name="Freeform: Shape 5137">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Untertitel 2">
            <a:extLst>
              <a:ext uri="{FF2B5EF4-FFF2-40B4-BE49-F238E27FC236}">
                <a16:creationId xmlns:a16="http://schemas.microsoft.com/office/drawing/2014/main" id="{FC0B10BB-7484-FEB1-3E89-ADF9512AAD18}"/>
              </a:ext>
            </a:extLst>
          </p:cNvPr>
          <p:cNvSpPr>
            <a:spLocks noGrp="1"/>
          </p:cNvSpPr>
          <p:nvPr>
            <p:ph type="subTitle" idx="1"/>
          </p:nvPr>
        </p:nvSpPr>
        <p:spPr>
          <a:xfrm>
            <a:off x="2580872" y="4012556"/>
            <a:ext cx="7025753" cy="1012778"/>
          </a:xfrm>
        </p:spPr>
        <p:txBody>
          <a:bodyPr vert="horz" lIns="91440" tIns="45720" rIns="91440" bIns="45720" rtlCol="0" anchor="t">
            <a:normAutofit/>
          </a:bodyPr>
          <a:lstStyle/>
          <a:p>
            <a:r>
              <a:rPr lang="de-CH" sz="2800" i="1" dirty="0">
                <a:solidFill>
                  <a:srgbClr val="FFFFFF"/>
                </a:solidFill>
                <a:latin typeface="Cambria"/>
                <a:ea typeface="Cambria"/>
              </a:rPr>
              <a:t>Danke für eure Aufmerksamkeit</a:t>
            </a:r>
          </a:p>
        </p:txBody>
      </p:sp>
    </p:spTree>
    <p:extLst>
      <p:ext uri="{BB962C8B-B14F-4D97-AF65-F5344CB8AC3E}">
        <p14:creationId xmlns:p14="http://schemas.microsoft.com/office/powerpoint/2010/main" val="19756083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02fab1-90fe-4c25-8959-48bf7a343b8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B71367DD031E64EAD59E352A7E32AAF" ma:contentTypeVersion="7" ma:contentTypeDescription="Ein neues Dokument erstellen." ma:contentTypeScope="" ma:versionID="af775078f11e3e579496e6b2509d38c0">
  <xsd:schema xmlns:xsd="http://www.w3.org/2001/XMLSchema" xmlns:xs="http://www.w3.org/2001/XMLSchema" xmlns:p="http://schemas.microsoft.com/office/2006/metadata/properties" xmlns:ns3="bd02fab1-90fe-4c25-8959-48bf7a343b82" xmlns:ns4="ffe7a1e8-2417-4c80-8e8e-c91027c3beae" targetNamespace="http://schemas.microsoft.com/office/2006/metadata/properties" ma:root="true" ma:fieldsID="08aec6bb65861f609381a74d05f664f1" ns3:_="" ns4:_="">
    <xsd:import namespace="bd02fab1-90fe-4c25-8959-48bf7a343b82"/>
    <xsd:import namespace="ffe7a1e8-2417-4c80-8e8e-c91027c3bea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2fab1-90fe-4c25-8959-48bf7a343b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fe7a1e8-2417-4c80-8e8e-c91027c3beae"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element name="SharingHintHash" ma:index="14"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42744D-2F5B-4077-9F29-C0FB5633AC67}">
  <ds:schemaRefs>
    <ds:schemaRef ds:uri="http://schemas.microsoft.com/office/2006/documentManagement/types"/>
    <ds:schemaRef ds:uri="bd02fab1-90fe-4c25-8959-48bf7a343b82"/>
    <ds:schemaRef ds:uri="http://purl.org/dc/elements/1.1/"/>
    <ds:schemaRef ds:uri="http://schemas.microsoft.com/office/2006/metadata/properties"/>
    <ds:schemaRef ds:uri="http://schemas.microsoft.com/office/infopath/2007/PartnerControls"/>
    <ds:schemaRef ds:uri="http://purl.org/dc/dcmitype/"/>
    <ds:schemaRef ds:uri="ffe7a1e8-2417-4c80-8e8e-c91027c3beae"/>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5B0A8B7C-B298-4B4E-8DAF-E3B9F6026072}">
  <ds:schemaRefs>
    <ds:schemaRef ds:uri="bd02fab1-90fe-4c25-8959-48bf7a343b82"/>
    <ds:schemaRef ds:uri="ffe7a1e8-2417-4c80-8e8e-c91027c3be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3346DF7-D769-44CF-94AE-6C7A91D0C4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396</Words>
  <Application>Microsoft Office PowerPoint</Application>
  <PresentationFormat>Widescreen</PresentationFormat>
  <Paragraphs>58</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(Textkörper)</vt:lpstr>
      <vt:lpstr>Calibri Light</vt:lpstr>
      <vt:lpstr>Cambria</vt:lpstr>
      <vt:lpstr>Segoe UI</vt:lpstr>
      <vt:lpstr>WordVisi_MSFontService</vt:lpstr>
      <vt:lpstr>Office</vt:lpstr>
      <vt:lpstr>TOPOMEDICS Praktikumsfilm</vt:lpstr>
      <vt:lpstr>Präsentation's Ziel</vt:lpstr>
      <vt:lpstr>Ablauf</vt:lpstr>
      <vt:lpstr>Projekt </vt:lpstr>
      <vt:lpstr>Zielsetzung</vt:lpstr>
      <vt:lpstr>Chancen und Risiken</vt:lpstr>
      <vt:lpstr>Finanz Diagramme</vt:lpstr>
      <vt:lpstr>Gibt es noch Fragen?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Jason Bichsel</dc:creator>
  <cp:lastModifiedBy>Benicio von Felten</cp:lastModifiedBy>
  <cp:revision>103</cp:revision>
  <dcterms:created xsi:type="dcterms:W3CDTF">2023-12-12T08:53:11Z</dcterms:created>
  <dcterms:modified xsi:type="dcterms:W3CDTF">2023-12-19T08:48:48Z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0x010100DB71367DD031E64EAD59E352A7E32AAF</vt:lpwstr>
  </property>
</Properties>
</file>