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I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I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I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I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9D7D0B21-5688-498C-93A6-EE6BC59C2A46}" type="slidenum">
              <a:rPr b="0" lang="en-I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DHIS2 implementation architecture</a:t>
            </a:r>
            <a:endParaRPr b="0" lang="en-I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Bob Jolliffe</a:t>
            </a:r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Bobo-Dioulasso, August 2018</a:t>
            </a:r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https://github.com/bobjolliffe/server-academy</a:t>
            </a:r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Summary</a:t>
            </a:r>
            <a:endParaRPr b="0" lang="en-I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Implementing dhis2 in practice is a complex project – it is becoming more complex</a:t>
            </a:r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There is no “one true way”</a:t>
            </a:r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Self-reliance vs dependency is a real and ongoing struggle</a:t>
            </a:r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Large scale system administration is a professional practice </a:t>
            </a:r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There can be a role for regional organisations such as HISP WA and WAHO to foster collaboration and solidarity and provide research and training</a:t>
            </a:r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Lasting solutions will emerge in practice from real (shared) experience – not from Oslo, Washington or Dublin :-)</a:t>
            </a:r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 you</a:t>
            </a:r>
            <a:endParaRPr b="0" lang="en-I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Overview</a:t>
            </a:r>
            <a:endParaRPr b="0" lang="en-I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Different ways of installing DHIS2 components</a:t>
            </a:r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Security and scalabiity implications of different arrangements</a:t>
            </a:r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Some implications of tracker</a:t>
            </a:r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Clouds, data centres and basements</a:t>
            </a:r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Integration with other systems</a:t>
            </a:r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Dhis2 Minimal</a:t>
            </a:r>
            <a:endParaRPr b="0" lang="en-I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360000" y="1296000"/>
            <a:ext cx="9071640" cy="2049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Minimal setup to “work”</a:t>
            </a:r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Commonly used standalone eg. on developer laptop</a:t>
            </a:r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Works on windows, mac etc</a:t>
            </a:r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 suitable for production use in server</a:t>
            </a:r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3"/>
          <p:cNvSpPr/>
          <p:nvPr/>
        </p:nvSpPr>
        <p:spPr>
          <a:xfrm>
            <a:off x="720000" y="5328000"/>
            <a:ext cx="1152000" cy="1224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 web browser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I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(eg Chrome)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4"/>
          <p:cNvSpPr/>
          <p:nvPr/>
        </p:nvSpPr>
        <p:spPr>
          <a:xfrm>
            <a:off x="7200000" y="4163400"/>
            <a:ext cx="1152000" cy="1224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Postgresql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I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database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5"/>
          <p:cNvSpPr/>
          <p:nvPr/>
        </p:nvSpPr>
        <p:spPr>
          <a:xfrm>
            <a:off x="3456000" y="5256000"/>
            <a:ext cx="1944000" cy="1224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Application server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I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(eg tomcat)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6"/>
          <p:cNvSpPr/>
          <p:nvPr/>
        </p:nvSpPr>
        <p:spPr>
          <a:xfrm>
            <a:off x="4248000" y="4320000"/>
            <a:ext cx="1152000" cy="936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DHIS2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I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WAR fie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Line 7"/>
          <p:cNvSpPr/>
          <p:nvPr/>
        </p:nvSpPr>
        <p:spPr>
          <a:xfrm>
            <a:off x="1872000" y="5976000"/>
            <a:ext cx="1584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Line 8"/>
          <p:cNvSpPr/>
          <p:nvPr/>
        </p:nvSpPr>
        <p:spPr>
          <a:xfrm flipV="1">
            <a:off x="5400000" y="4752000"/>
            <a:ext cx="1800000" cy="7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DHIS2 boombox</a:t>
            </a:r>
            <a:endParaRPr b="0" lang="en-I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296000"/>
            <a:ext cx="9071640" cy="2118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Most common arrangement</a:t>
            </a:r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be made reasonably secure</a:t>
            </a:r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Easy to install on cloud VPS (linode etc)</a:t>
            </a:r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Scalability limitations</a:t>
            </a:r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3"/>
          <p:cNvSpPr/>
          <p:nvPr/>
        </p:nvSpPr>
        <p:spPr>
          <a:xfrm>
            <a:off x="557280" y="5328360"/>
            <a:ext cx="1152000" cy="1224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 web browser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I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(eg Chrome)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4"/>
          <p:cNvSpPr/>
          <p:nvPr/>
        </p:nvSpPr>
        <p:spPr>
          <a:xfrm>
            <a:off x="7920000" y="4176000"/>
            <a:ext cx="1152000" cy="1224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Postgresql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I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database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5"/>
          <p:cNvSpPr/>
          <p:nvPr/>
        </p:nvSpPr>
        <p:spPr>
          <a:xfrm>
            <a:off x="4824000" y="5256000"/>
            <a:ext cx="1944000" cy="1224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Application server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I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(eg tomcat)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6"/>
          <p:cNvSpPr/>
          <p:nvPr/>
        </p:nvSpPr>
        <p:spPr>
          <a:xfrm>
            <a:off x="4824000" y="4320000"/>
            <a:ext cx="1152000" cy="936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DHIS2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I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WAR fie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Line 7"/>
          <p:cNvSpPr/>
          <p:nvPr/>
        </p:nvSpPr>
        <p:spPr>
          <a:xfrm>
            <a:off x="1728000" y="5760000"/>
            <a:ext cx="1800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Line 8"/>
          <p:cNvSpPr/>
          <p:nvPr/>
        </p:nvSpPr>
        <p:spPr>
          <a:xfrm>
            <a:off x="5976000" y="4752000"/>
            <a:ext cx="1944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9"/>
          <p:cNvSpPr/>
          <p:nvPr/>
        </p:nvSpPr>
        <p:spPr>
          <a:xfrm>
            <a:off x="3528000" y="5184000"/>
            <a:ext cx="1008000" cy="1368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Reverse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I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Proxy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I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I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SSL termination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Line 10"/>
          <p:cNvSpPr/>
          <p:nvPr/>
        </p:nvSpPr>
        <p:spPr>
          <a:xfrm>
            <a:off x="4536000" y="5760000"/>
            <a:ext cx="360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11"/>
          <p:cNvSpPr/>
          <p:nvPr/>
        </p:nvSpPr>
        <p:spPr>
          <a:xfrm>
            <a:off x="3312000" y="3960000"/>
            <a:ext cx="6264000" cy="28800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TextShape 12"/>
          <p:cNvSpPr txBox="1"/>
          <p:nvPr/>
        </p:nvSpPr>
        <p:spPr>
          <a:xfrm>
            <a:off x="3384000" y="4032000"/>
            <a:ext cx="201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Linux server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Componentized</a:t>
            </a:r>
            <a:endParaRPr b="0" lang="en-I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504000" y="1296000"/>
            <a:ext cx="9071640" cy="2118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Run components in separate servers</a:t>
            </a:r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be physical, virtual or containers</a:t>
            </a:r>
            <a:endParaRPr b="0" lang="en-I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Better isolation means better security and better tuning/optimization</a:t>
            </a:r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Rationalization – eg only one reverse proxy is required for many applications</a:t>
            </a:r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More complex to setup and </a:t>
            </a:r>
            <a:r>
              <a:rPr b="1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manage</a:t>
            </a: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than a boombox</a:t>
            </a:r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Allows for load-balancing of very high loads</a:t>
            </a:r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Next generation DHIS2 will have more components (eg kafka and redis) which will </a:t>
            </a:r>
            <a:r>
              <a:rPr b="1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require</a:t>
            </a: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componentized approach</a:t>
            </a:r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CustomShape 3"/>
          <p:cNvSpPr/>
          <p:nvPr/>
        </p:nvSpPr>
        <p:spPr>
          <a:xfrm>
            <a:off x="557280" y="5328360"/>
            <a:ext cx="1152000" cy="1224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 web browser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I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(eg Chrome)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4"/>
          <p:cNvSpPr/>
          <p:nvPr/>
        </p:nvSpPr>
        <p:spPr>
          <a:xfrm>
            <a:off x="7920000" y="4176000"/>
            <a:ext cx="1152000" cy="1224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Postgresql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I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database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5"/>
          <p:cNvSpPr/>
          <p:nvPr/>
        </p:nvSpPr>
        <p:spPr>
          <a:xfrm>
            <a:off x="4824000" y="5256000"/>
            <a:ext cx="1944000" cy="1224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Application server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I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(eg tomcat)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CustomShape 6"/>
          <p:cNvSpPr/>
          <p:nvPr/>
        </p:nvSpPr>
        <p:spPr>
          <a:xfrm>
            <a:off x="4824000" y="4320000"/>
            <a:ext cx="1152000" cy="936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DHIS2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I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WAR fie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Line 7"/>
          <p:cNvSpPr/>
          <p:nvPr/>
        </p:nvSpPr>
        <p:spPr>
          <a:xfrm>
            <a:off x="1728000" y="5760000"/>
            <a:ext cx="1800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Line 8"/>
          <p:cNvSpPr/>
          <p:nvPr/>
        </p:nvSpPr>
        <p:spPr>
          <a:xfrm>
            <a:off x="5976000" y="4752000"/>
            <a:ext cx="1944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9"/>
          <p:cNvSpPr/>
          <p:nvPr/>
        </p:nvSpPr>
        <p:spPr>
          <a:xfrm>
            <a:off x="3528000" y="5184000"/>
            <a:ext cx="1008000" cy="1368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Reverse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I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Proxy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I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I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SSL termination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Line 10"/>
          <p:cNvSpPr/>
          <p:nvPr/>
        </p:nvSpPr>
        <p:spPr>
          <a:xfrm>
            <a:off x="4536000" y="5760000"/>
            <a:ext cx="360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11"/>
          <p:cNvSpPr/>
          <p:nvPr/>
        </p:nvSpPr>
        <p:spPr>
          <a:xfrm>
            <a:off x="3312000" y="3960000"/>
            <a:ext cx="6264000" cy="28800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TextShape 12"/>
          <p:cNvSpPr txBox="1"/>
          <p:nvPr/>
        </p:nvSpPr>
        <p:spPr>
          <a:xfrm>
            <a:off x="3312000" y="3973680"/>
            <a:ext cx="201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Linux servers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13"/>
          <p:cNvSpPr/>
          <p:nvPr/>
        </p:nvSpPr>
        <p:spPr>
          <a:xfrm>
            <a:off x="3384000" y="4896000"/>
            <a:ext cx="1368000" cy="1800000"/>
          </a:xfrm>
          <a:prstGeom prst="ellipse">
            <a:avLst/>
          </a:prstGeom>
          <a:noFill/>
          <a:ln w="2916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14"/>
          <p:cNvSpPr/>
          <p:nvPr/>
        </p:nvSpPr>
        <p:spPr>
          <a:xfrm>
            <a:off x="4752000" y="4248000"/>
            <a:ext cx="2088000" cy="2448000"/>
          </a:xfrm>
          <a:prstGeom prst="ellipse">
            <a:avLst/>
          </a:prstGeom>
          <a:noFill/>
          <a:ln w="3816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15"/>
          <p:cNvSpPr/>
          <p:nvPr/>
        </p:nvSpPr>
        <p:spPr>
          <a:xfrm>
            <a:off x="7632000" y="4032000"/>
            <a:ext cx="1800000" cy="1584000"/>
          </a:xfrm>
          <a:prstGeom prst="ellipse">
            <a:avLst/>
          </a:prstGeom>
          <a:noFill/>
          <a:ln w="2916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Peripheral systems</a:t>
            </a:r>
            <a:endParaRPr b="0" lang="en-I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504360" y="1563480"/>
            <a:ext cx="9071640" cy="3054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Mail Transport Agent for email alerting </a:t>
            </a:r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Firewall</a:t>
            </a:r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Backup/archive systems</a:t>
            </a:r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Performance monitoring (munin, zabbix, nagios ...)</a:t>
            </a:r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Security monitoring (logwatch, ossec etc)</a:t>
            </a:r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Centralized logging</a:t>
            </a:r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Tracker</a:t>
            </a:r>
            <a:endParaRPr b="0" lang="en-I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Security considerations are much more critical (why UIO cannot allow tracker on linodes)</a:t>
            </a:r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Performance implications – volume of tracker traffic much higher than routine reporting</a:t>
            </a:r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Required level of training/skill/experience of sysadmins is more specialist  </a:t>
            </a:r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Materialisation</a:t>
            </a:r>
            <a:endParaRPr b="0" lang="en-I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International commercial cloud vps is generally cheapest and simplest requiring the smallest skillset (different providers have different advantages – linode, amazon, dediserv, hetzner etc)</a:t>
            </a:r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Geo-location of data in country can be legal requirement</a:t>
            </a:r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Server room/cabinet in ministry</a:t>
            </a:r>
            <a:endParaRPr b="0" lang="en-I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Co-location with private datacentre eg telco</a:t>
            </a:r>
            <a:endParaRPr b="0" lang="en-I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Private or public provider (eg national data centre)</a:t>
            </a:r>
            <a:endParaRPr b="0" lang="en-I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There are some options of virtualization strategy – countries don’t need to be bullied into vmware licences</a:t>
            </a:r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Interoperability/integration</a:t>
            </a:r>
            <a:endParaRPr b="0" lang="en-I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DHIS2 is not always the only system</a:t>
            </a:r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common architectural vision is useful for implementing multiple systems (eg openHIE has some guidance)</a:t>
            </a:r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Core registry systems needed if interoperability is to be achieved (common organisation unit codes is a central requirement – even dhis-to-dhis) </a:t>
            </a:r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</TotalTime>
  <Application>LibreOffice/5.2.3.2$Linux_X86_64 LibreOffice_project/20m0$Build-2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2018-08-27T05:49:51Z</dcterms:created>
  <dc:creator/>
  <dc:description/>
  <dc:language>en-IE</dc:language>
  <cp:lastModifiedBy/>
  <dcterms:modified xsi:type="dcterms:W3CDTF">2018-08-28T06:37:46Z</dcterms:modified>
  <cp:revision>5</cp:revision>
  <dc:subject/>
  <dc:title/>
</cp:coreProperties>
</file>