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7.jpeg" ContentType="image/jpe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8.jpeg" ContentType="image/jpe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5640" cy="686484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6600" cy="686484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8000" cy="380808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2640" cy="686484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8440" cy="686484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8120" cy="686484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5480" cy="326628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6760" cy="284292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1840" cy="569628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5640" cy="686484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6600" cy="686484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8000" cy="380808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2640" cy="686484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8440" cy="686484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8120" cy="686484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5480" cy="326628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5640" cy="686484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6600" cy="686484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8000" cy="380808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2640" cy="686484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8440" cy="686484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8120" cy="686484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5480" cy="326628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6760" cy="284292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e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E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48640" y="936000"/>
            <a:ext cx="9603360" cy="5832000"/>
          </a:xfrm>
          <a:prstGeom prst="rect">
            <a:avLst/>
          </a:prstGeom>
          <a:ln>
            <a:noFill/>
          </a:ln>
        </p:spPr>
      </p:pic>
      <p:sp>
        <p:nvSpPr>
          <p:cNvPr id="139" name="TextShape 1"/>
          <p:cNvSpPr txBox="1"/>
          <p:nvPr/>
        </p:nvSpPr>
        <p:spPr>
          <a:xfrm>
            <a:off x="1080000" y="216000"/>
            <a:ext cx="849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STRUCTURAL PROPERTIES OF BAMBOO FOR BIKE FRAMES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051560" y="62352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Exposure of data cases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979560" y="144756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We do not have any reported instances of targeted attacks on data within DHIS2.  Many, many cases of accidental exposure.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Internationally healthrecord data is increasingly targeted for fraud, identity theft, blackmail, financial insurance data etc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Healthrecord data of poorer people has lower commercial value (though that is increasing)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It may have higher political value (for local and international intelligence agencies)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398840" y="3581640"/>
            <a:ext cx="3598920" cy="264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51560" y="62352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Case 2: Exposure of data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979560" y="144756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hmis team had some understanding of sql and direct querying of databases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They reconfigured the database access controls and firewall so that that national department users could perform direct queries on the database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By accident I discovered that I was able to connect to the database directly without a password (from Ireland!) 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All of the data was exposed to the world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Potential consequence to confidentiality, availability and integrity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It had been like that for six months!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Insufficient protection of the backend database is not uncommon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51560" y="62352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Case 3: Exposure of data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979560" y="144756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 March 2017 there was a vulnerability discovered in a library used by DHIS2 which allowed attackers to execute arbitrary commands on the server (zero day vulnerability)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It was detected and patched within 48 hours. 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country had been piloting an ANC register using DHIS2 back in 2015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After the pilot was finished, the machine remained live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Nobody was actively watching or maintaining this server for the past year (orphaned)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It was hacked using the recently discovered vulnerability two months after the patch had been released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All of the data was exposed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There was no indication that the data was the target of the attackers.  They were using this machine to attack other machines.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Other systems also fell victim to this attack with varied consequences.  Attackers were primarily from US, Russia, China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51560" y="62352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Case(s) 4: Permanent Data loss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79560" y="144756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</a:t>
            </a: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MOH IT support person got fired/moved (he took the data with him!)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</a:t>
            </a: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Catastrophic hardware failure in local servers.  Three months data was lost.  (there were no recent offsite backups)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</a:t>
            </a: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cloud server was decommisioned/erased.  There was no recent backup.  Six months data was lost.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51560" y="62352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Summary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69120" y="112752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Most cases were “self-inflicted” reflecting inadequate/naive skills and management processes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“Cloud” is wonderful, but opens new set of management challenges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Data loss is the highest risk we have seen in country systems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Accidental exposure of data through misconfiguration is common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System vulnerabilities are being exploited.  Frequency and sophistication of attacks will increase.  To date these seem not to be targeted attacks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Our communities face unique conditions different to so-called first world.  Mostly human resource and infrastructure constraints.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All our known attacks have originated from outside country (consider geo-ip blocking)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51560" y="62352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Lessons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969120" y="119952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For DHIS2 team in Oslo (self reflection)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It is not sufficient to just make software.  We need to gather experiences from the field and improve management guidelines together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Constantly develop and improve our software security verification process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Work together with countries to improve security training and awareness at all levels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Current action research project working together with a country implementation to jointly develop framework of templates, guidelines and checklists to inform practice 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Ongoing series of system administrator “academies” to build community of practice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51560" y="62352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Lessons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969120" y="112752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For country system owners: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1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Security is a management issue</a:t>
            </a: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  You can not delegate it to the lowest technical geek person in your organisation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You cannot outsource your security posture.  You might outsource technical implementation, but you need to take ownership of your security plan.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1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Have a plan!</a:t>
            </a: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At minimum: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 page high level security principles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Appointed security manager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Regularly audited risk register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Tested, audited backup/disaster recovery plan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section on security should be part of every training document and event (end users, data managers etc)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Standing item on management meeting agenda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51560" y="62352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How do you make a plan?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969120" y="112752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Don’t wait until you have perfect security consulting or in-house skills.  A simple plan is better than no plan. It can develop.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Leverage networks for advice, sharing and peer review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HISP network consists of many fellow travellers with similar concerns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African Centre for Ehealth (Acfee) have produced useful high level guidelines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National, regional and international security groups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OpenHIE community tackling standards relted to patient data exchange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Generic standards (ISO27000, ITIL, HIPAA, etc) are useful.  Study these.  But you need to tailor to real environment.  Create practical guidelines for </a:t>
            </a:r>
            <a:r>
              <a:rPr b="1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your</a:t>
            </a: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systems.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51560" y="62352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Concluding thoughts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969120" y="112752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Information security is about people – the people who defend, the people who attack and the people whose information is compromised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Cyber security risks will increase, particuarly in the current geo political climate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Most of “our” data has little commercial interest to criminals (but that will grow)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We have little effective defence against state actors (but we try to make it difficult)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Personal data should be collected on the understanding that it may be compromised.  How do we learn to live with that?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51560" y="62352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Thank you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979560" y="144756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Bob Jolliffe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bob@dhis2.org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bobjolliffe@gmail.com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1400" y="1108800"/>
            <a:ext cx="822852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IE" sz="5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b="0" lang="en-IE" sz="5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Health Information Security Lessons from the field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416960" y="4239720"/>
            <a:ext cx="6986160" cy="26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E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September, 2017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E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Bob Jolliffe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E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Ehealth Afro Conference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3434040" y="5318280"/>
            <a:ext cx="1102680" cy="1022040"/>
          </a:xfrm>
          <a:prstGeom prst="rect">
            <a:avLst/>
          </a:prstGeom>
          <a:ln>
            <a:noFill/>
          </a:ln>
        </p:spPr>
      </p:pic>
      <p:pic>
        <p:nvPicPr>
          <p:cNvPr id="143" name="Picture 3" descr=""/>
          <p:cNvPicPr/>
          <p:nvPr/>
        </p:nvPicPr>
        <p:blipFill>
          <a:blip r:embed="rId2"/>
          <a:stretch/>
        </p:blipFill>
        <p:spPr>
          <a:xfrm>
            <a:off x="10135440" y="5550840"/>
            <a:ext cx="2054520" cy="88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Self intro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54920" y="1363680"/>
            <a:ext cx="8961480" cy="51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40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Some security management background from Department Science &amp; Technology in South Africa mid 2000‘s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Working with HISP Oslo since 2008, initially mostly on DHIS2 software development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More recently focus on: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Health information standards and interoperability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Assisting with backend support of national implementations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Security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Overview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54920" y="1363680"/>
            <a:ext cx="8961480" cy="51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40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Quick background of DHIS2 in Africa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Anonymous case studies of some security incidents that have happened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Lessons and open questions and suggestions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i="1" lang="en-I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Note: I am not going to talk about technical measures like web application firewalls, intrusion detection systems etc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DHIS2 in Africa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979560" y="166356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Origins in 1990s created by HISP team in Western Cape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First attempt at replicating SA experience was in Mozambique and later India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DHIS 1.4 persists and has become institutionalised in many settings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Since 2008, and accelerated around 2010, most new deployments in Africa are making use of DHIS2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web based paradigm of DHIS2 brings with it tremendous new opportunities, but also a whole new set of challenges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Extremely varied models of hardware deployment and technical support are used in practice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09480" y="987480"/>
            <a:ext cx="10971000" cy="56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I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150‘000+ </a:t>
            </a:r>
            <a:r>
              <a:rPr b="0" lang="en-IE" sz="2400" spc="-1" strike="noStrike">
                <a:solidFill>
                  <a:srgbClr val="93c47d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monthly users</a:t>
            </a:r>
            <a:endParaRPr b="0" lang="en-I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60+ </a:t>
            </a:r>
            <a:r>
              <a:rPr b="0" lang="en-IE" sz="2400" spc="-1" strike="noStrike">
                <a:solidFill>
                  <a:srgbClr val="93c47d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countries</a:t>
            </a:r>
            <a:endParaRPr b="0" lang="en-I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70+ </a:t>
            </a:r>
            <a:r>
              <a:rPr b="0" lang="en-IE" sz="2400" spc="-1" strike="noStrike">
                <a:solidFill>
                  <a:srgbClr val="93c47d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NGOs</a:t>
            </a:r>
            <a:endParaRPr b="0" lang="en-I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10 </a:t>
            </a:r>
            <a:r>
              <a:rPr b="0" lang="en-IE" sz="2400" spc="-1" strike="noStrike">
                <a:solidFill>
                  <a:srgbClr val="93c47d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global/regional organizations</a:t>
            </a:r>
            <a:endParaRPr b="0" lang="en-I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Implications of moving to the web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979560" y="166356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Like watching a movie (who is watching the projector?)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material and labour that produces and reproduces the application in reality is largely invisible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</a:t>
            </a: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(Servers, datacentres, network, system administrators)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Being invisible, it is frequently ignored and virtually invisible in project proposals and plans.  A technical detail which will somehow just happen.  Importantly </a:t>
            </a:r>
            <a:r>
              <a:rPr b="1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it is often not budgeted for</a:t>
            </a: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Most of the known security incidents in our community have resulted from lack of awareness, planning and budgeting of the material and labour required to run the system.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51560" y="62352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Cases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979560" y="166356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Information security processes address Confidentiality, Integrity and Availability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cases are just a few examples of events of the past few years.  Not all, but most, relate to African DHIS2 national implementations.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Many/most did not involve an outside attacker but resulted from human error and lack of clear process of identifying and mitigating risks.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051560" y="62352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Case 1: Availability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979560" y="144756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Country A moved their system to an internationally based cloud provider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What they gained was substantial cost savings and a professionally managed hardware environment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One month there was a mixup with the bill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service provider turned off the machine pending settlement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1000‘s of users were locked out of the application for nearly 24 hours while the matter was settled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There were good offsite backups so there was never a risk of substantial data loss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I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If system had been carrying transactional patient care data there could have been life threatening consequences.  It wasn‘t.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Application>LibreOffice/5.2.3.2$Linux_X86_64 LibreOffice_project/20m0$Build-2</Application>
  <Words>636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2017-08-17T06:48:39Z</dcterms:created>
  <dc:creator>Patrick Ernst</dc:creator>
  <dc:description/>
  <dc:language>en-IE</dc:language>
  <cp:lastModifiedBy/>
  <dcterms:modified xsi:type="dcterms:W3CDTF">2017-10-03T08:40:49Z</dcterms:modified>
  <cp:revision>105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6153-10.1.0.5707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