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322" r:id="rId3"/>
    <p:sldId id="383" r:id="rId4"/>
    <p:sldId id="384" r:id="rId5"/>
    <p:sldId id="386" r:id="rId6"/>
    <p:sldId id="387" r:id="rId7"/>
    <p:sldId id="385" r:id="rId8"/>
    <p:sldId id="388" r:id="rId9"/>
    <p:sldId id="389" r:id="rId10"/>
    <p:sldId id="390" r:id="rId11"/>
    <p:sldId id="391"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17931-C929-4AF2-A79A-B33C27615756}" type="datetimeFigureOut">
              <a:rPr lang="fr-FR" smtClean="0"/>
              <a:t>11/11/2024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F1E796-2914-451D-85F0-CFEAC776B782}" type="slidenum">
              <a:rPr lang="fr-FR" smtClean="0"/>
              <a:t>‹N°›</a:t>
            </a:fld>
            <a:endParaRPr lang="fr-FR"/>
          </a:p>
        </p:txBody>
      </p:sp>
    </p:spTree>
    <p:extLst>
      <p:ext uri="{BB962C8B-B14F-4D97-AF65-F5344CB8AC3E}">
        <p14:creationId xmlns:p14="http://schemas.microsoft.com/office/powerpoint/2010/main" val="1362239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2767F73-3848-43DE-A2C7-2A0ADBBB2814}" type="datetimeFigureOut">
              <a:rPr lang="fr-FR" smtClean="0"/>
              <a:t>11/11/2024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27D7DF2-0335-4CC1-82FE-B3563A46323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10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767F73-3848-43DE-A2C7-2A0ADBBB2814}" type="datetimeFigureOut">
              <a:rPr lang="fr-FR" smtClean="0"/>
              <a:t>11/11/2024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271844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767F73-3848-43DE-A2C7-2A0ADBBB2814}" type="datetimeFigureOut">
              <a:rPr lang="fr-FR" smtClean="0"/>
              <a:t>11/11/2024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31556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2767F73-3848-43DE-A2C7-2A0ADBBB2814}" type="datetimeFigureOut">
              <a:rPr lang="fr-FR" smtClean="0"/>
              <a:t>11/11/2024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3101655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2767F73-3848-43DE-A2C7-2A0ADBBB2814}" type="datetimeFigureOut">
              <a:rPr lang="fr-FR" smtClean="0"/>
              <a:t>11/11/2024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27D7DF2-0335-4CC1-82FE-B3563A463236}" type="slidenum">
              <a:rPr lang="fr-FR" smtClean="0"/>
              <a:t>‹N°›</a:t>
            </a:fld>
            <a:endParaRPr lang="fr-F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13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2767F73-3848-43DE-A2C7-2A0ADBBB2814}" type="datetimeFigureOut">
              <a:rPr lang="fr-FR" smtClean="0"/>
              <a:t>11/11/2024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384445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2767F73-3848-43DE-A2C7-2A0ADBBB2814}" type="datetimeFigureOut">
              <a:rPr lang="fr-FR" smtClean="0"/>
              <a:t>11/11/2024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289261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2767F73-3848-43DE-A2C7-2A0ADBBB2814}" type="datetimeFigureOut">
              <a:rPr lang="fr-FR" smtClean="0"/>
              <a:t>11/11/2024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335208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767F73-3848-43DE-A2C7-2A0ADBBB2814}" type="datetimeFigureOut">
              <a:rPr lang="fr-FR" smtClean="0"/>
              <a:t>11/11/2024</a:t>
            </a:fld>
            <a:endParaRPr lang="fr-F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fr-FR"/>
          </a:p>
        </p:txBody>
      </p:sp>
      <p:sp>
        <p:nvSpPr>
          <p:cNvPr id="9" name="Slide Number Placeholder 8"/>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90074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767F73-3848-43DE-A2C7-2A0ADBBB2814}" type="datetimeFigureOut">
              <a:rPr lang="fr-FR" smtClean="0"/>
              <a:t>11/11/2024</a:t>
            </a:fld>
            <a:endParaRPr lang="fr-F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fr-F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7D7DF2-0335-4CC1-82FE-B3563A463236}" type="slidenum">
              <a:rPr lang="fr-FR" smtClean="0"/>
              <a:t>‹N°›</a:t>
            </a:fld>
            <a:endParaRPr lang="fr-FR"/>
          </a:p>
        </p:txBody>
      </p:sp>
    </p:spTree>
    <p:extLst>
      <p:ext uri="{BB962C8B-B14F-4D97-AF65-F5344CB8AC3E}">
        <p14:creationId xmlns:p14="http://schemas.microsoft.com/office/powerpoint/2010/main" val="3929814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2767F73-3848-43DE-A2C7-2A0ADBBB2814}" type="datetimeFigureOut">
              <a:rPr lang="fr-FR" smtClean="0"/>
              <a:t>11/11/2024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27D7DF2-0335-4CC1-82FE-B3563A463236}" type="slidenum">
              <a:rPr lang="fr-FR" smtClean="0"/>
              <a:t>‹N°›</a:t>
            </a:fld>
            <a:endParaRPr lang="fr-FR"/>
          </a:p>
        </p:txBody>
      </p:sp>
    </p:spTree>
    <p:extLst>
      <p:ext uri="{BB962C8B-B14F-4D97-AF65-F5344CB8AC3E}">
        <p14:creationId xmlns:p14="http://schemas.microsoft.com/office/powerpoint/2010/main" val="394464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767F73-3848-43DE-A2C7-2A0ADBBB2814}" type="datetimeFigureOut">
              <a:rPr lang="fr-FR" smtClean="0"/>
              <a:t>11/11/2024</a:t>
            </a:fld>
            <a:endParaRPr lang="fr-F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fr-F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7D7DF2-0335-4CC1-82FE-B3563A463236}" type="slidenum">
              <a:rPr lang="fr-FR" smtClean="0"/>
              <a:t>‹N°›</a:t>
            </a:fld>
            <a:endParaRPr lang="fr-F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34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ocs.npmjs.com/cli/v7/configuring-npm/package-js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7FF6D5-3050-9CEE-4D4E-ACDBFD5BD6AC}"/>
              </a:ext>
            </a:extLst>
          </p:cNvPr>
          <p:cNvSpPr>
            <a:spLocks noGrp="1"/>
          </p:cNvSpPr>
          <p:nvPr>
            <p:ph type="ctrTitle"/>
          </p:nvPr>
        </p:nvSpPr>
        <p:spPr/>
        <p:txBody>
          <a:bodyPr/>
          <a:lstStyle/>
          <a:p>
            <a:pPr algn="ctr"/>
            <a:r>
              <a:rPr lang="fr-FR" dirty="0"/>
              <a:t>Développement WEB</a:t>
            </a:r>
          </a:p>
        </p:txBody>
      </p:sp>
      <p:sp>
        <p:nvSpPr>
          <p:cNvPr id="3" name="Sous-titre 2">
            <a:extLst>
              <a:ext uri="{FF2B5EF4-FFF2-40B4-BE49-F238E27FC236}">
                <a16:creationId xmlns:a16="http://schemas.microsoft.com/office/drawing/2014/main" id="{1B98AD9A-54E0-019E-F0F4-07B74AC0260D}"/>
              </a:ext>
            </a:extLst>
          </p:cNvPr>
          <p:cNvSpPr>
            <a:spLocks noGrp="1"/>
          </p:cNvSpPr>
          <p:nvPr>
            <p:ph type="subTitle" idx="1"/>
          </p:nvPr>
        </p:nvSpPr>
        <p:spPr/>
        <p:txBody>
          <a:bodyPr/>
          <a:lstStyle/>
          <a:p>
            <a:pPr algn="ctr"/>
            <a:r>
              <a:rPr lang="fr-FR" dirty="0"/>
              <a:t>Mastère ISITR - Clément COLIN - 2024</a:t>
            </a:r>
          </a:p>
        </p:txBody>
      </p:sp>
    </p:spTree>
    <p:extLst>
      <p:ext uri="{BB962C8B-B14F-4D97-AF65-F5344CB8AC3E}">
        <p14:creationId xmlns:p14="http://schemas.microsoft.com/office/powerpoint/2010/main" val="2531194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C3B26-2687-3F0C-41A7-7920983E1A3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48022B1-A5CD-3640-52E7-4CA7A2A1C1D9}"/>
              </a:ext>
            </a:extLst>
          </p:cNvPr>
          <p:cNvSpPr>
            <a:spLocks noGrp="1"/>
          </p:cNvSpPr>
          <p:nvPr>
            <p:ph type="title"/>
          </p:nvPr>
        </p:nvSpPr>
        <p:spPr/>
        <p:txBody>
          <a:bodyPr/>
          <a:lstStyle/>
          <a:p>
            <a:r>
              <a:rPr lang="fr-FR" dirty="0"/>
              <a:t>Site dynamique</a:t>
            </a:r>
          </a:p>
        </p:txBody>
      </p:sp>
      <p:sp>
        <p:nvSpPr>
          <p:cNvPr id="4" name="ZoneTexte 3">
            <a:extLst>
              <a:ext uri="{FF2B5EF4-FFF2-40B4-BE49-F238E27FC236}">
                <a16:creationId xmlns:a16="http://schemas.microsoft.com/office/drawing/2014/main" id="{B648D6FB-F5E8-628C-37FE-5D9BB307F982}"/>
              </a:ext>
            </a:extLst>
          </p:cNvPr>
          <p:cNvSpPr txBox="1"/>
          <p:nvPr/>
        </p:nvSpPr>
        <p:spPr>
          <a:xfrm>
            <a:off x="1216152" y="2015020"/>
            <a:ext cx="10058400" cy="646331"/>
          </a:xfrm>
          <a:prstGeom prst="rect">
            <a:avLst/>
          </a:prstGeom>
          <a:noFill/>
        </p:spPr>
        <p:txBody>
          <a:bodyPr wrap="square">
            <a:spAutoFit/>
          </a:bodyPr>
          <a:lstStyle/>
          <a:p>
            <a:r>
              <a:rPr lang="fr-FR" dirty="0"/>
              <a:t>Le </a:t>
            </a:r>
            <a:r>
              <a:rPr lang="fr-FR" i="1" dirty="0"/>
              <a:t>serveur web </a:t>
            </a:r>
            <a:r>
              <a:rPr lang="fr-FR" dirty="0"/>
              <a:t>détecte que la demande est « dynamique » et la transmet à l'</a:t>
            </a:r>
            <a:r>
              <a:rPr lang="fr-FR" i="1" dirty="0"/>
              <a:t>application web </a:t>
            </a:r>
            <a:r>
              <a:rPr lang="fr-FR" dirty="0"/>
              <a:t>pour traitement</a:t>
            </a:r>
          </a:p>
        </p:txBody>
      </p:sp>
      <p:pic>
        <p:nvPicPr>
          <p:cNvPr id="11" name="Espace réservé du contenu 6" descr="Une image contenant texte, diagramme, capture d’écran, Plan&#10;&#10;Description générée automatiquement">
            <a:extLst>
              <a:ext uri="{FF2B5EF4-FFF2-40B4-BE49-F238E27FC236}">
                <a16:creationId xmlns:a16="http://schemas.microsoft.com/office/drawing/2014/main" id="{E40DF086-D606-D706-17DB-7F4C143FA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9806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BE828-40B9-DD98-4E4E-B0757D78A0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910A9E6-943D-086C-3A2F-539CCD8E9DDE}"/>
              </a:ext>
            </a:extLst>
          </p:cNvPr>
          <p:cNvSpPr>
            <a:spLocks noGrp="1"/>
          </p:cNvSpPr>
          <p:nvPr>
            <p:ph type="title"/>
          </p:nvPr>
        </p:nvSpPr>
        <p:spPr/>
        <p:txBody>
          <a:bodyPr/>
          <a:lstStyle/>
          <a:p>
            <a:r>
              <a:rPr lang="fr-FR" dirty="0"/>
              <a:t>Site dynamique</a:t>
            </a:r>
          </a:p>
        </p:txBody>
      </p:sp>
      <p:sp>
        <p:nvSpPr>
          <p:cNvPr id="4" name="ZoneTexte 3">
            <a:extLst>
              <a:ext uri="{FF2B5EF4-FFF2-40B4-BE49-F238E27FC236}">
                <a16:creationId xmlns:a16="http://schemas.microsoft.com/office/drawing/2014/main" id="{638EFF05-2A6A-F9DF-C8F6-036B2ECE54D4}"/>
              </a:ext>
            </a:extLst>
          </p:cNvPr>
          <p:cNvSpPr txBox="1"/>
          <p:nvPr/>
        </p:nvSpPr>
        <p:spPr>
          <a:xfrm>
            <a:off x="1097280" y="2015020"/>
            <a:ext cx="10515600" cy="923330"/>
          </a:xfrm>
          <a:prstGeom prst="rect">
            <a:avLst/>
          </a:prstGeom>
          <a:noFill/>
        </p:spPr>
        <p:txBody>
          <a:bodyPr wrap="square">
            <a:spAutoFit/>
          </a:bodyPr>
          <a:lstStyle/>
          <a:p>
            <a:pPr marL="285750" indent="-285750">
              <a:buFont typeface="Arial" panose="020B0604020202020204" pitchFamily="34" charset="0"/>
              <a:buChar char="•"/>
            </a:pPr>
            <a:r>
              <a:rPr lang="fr-FR" dirty="0"/>
              <a:t>L'application Web identifie intention de la requête sur la base de l’URL. </a:t>
            </a:r>
          </a:p>
          <a:p>
            <a:pPr marL="285750" indent="-285750">
              <a:buFont typeface="Arial" panose="020B0604020202020204" pitchFamily="34" charset="0"/>
              <a:buChar char="•"/>
            </a:pPr>
            <a:r>
              <a:rPr lang="fr-FR" dirty="0"/>
              <a:t>Elle récupère les données associées à cette requête depuis l’URL ou le body. </a:t>
            </a:r>
          </a:p>
          <a:p>
            <a:pPr marL="285750" indent="-285750">
              <a:buFont typeface="Arial" panose="020B0604020202020204" pitchFamily="34" charset="0"/>
              <a:buChar char="•"/>
            </a:pPr>
            <a:r>
              <a:rPr lang="fr-FR" dirty="0"/>
              <a:t>L'application Web obtient ensuite les informations requises de la base de données.</a:t>
            </a:r>
          </a:p>
        </p:txBody>
      </p:sp>
      <p:pic>
        <p:nvPicPr>
          <p:cNvPr id="9" name="Espace réservé du contenu 6" descr="Une image contenant texte, diagramme, capture d’écran, Plan&#10;&#10;Description générée automatiquement">
            <a:extLst>
              <a:ext uri="{FF2B5EF4-FFF2-40B4-BE49-F238E27FC236}">
                <a16:creationId xmlns:a16="http://schemas.microsoft.com/office/drawing/2014/main" id="{9A1C3F29-B3EE-915B-FBE1-FA6885370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9253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8CE5E-EBF8-5107-695C-CCE76F726AC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B41863B-D1D0-1E49-45C5-EE5631D1F7F9}"/>
              </a:ext>
            </a:extLst>
          </p:cNvPr>
          <p:cNvSpPr>
            <a:spLocks noGrp="1"/>
          </p:cNvSpPr>
          <p:nvPr>
            <p:ph type="title"/>
          </p:nvPr>
        </p:nvSpPr>
        <p:spPr/>
        <p:txBody>
          <a:bodyPr/>
          <a:lstStyle/>
          <a:p>
            <a:r>
              <a:rPr lang="fr-FR" dirty="0"/>
              <a:t>Site dynamique</a:t>
            </a:r>
          </a:p>
        </p:txBody>
      </p:sp>
      <p:sp>
        <p:nvSpPr>
          <p:cNvPr id="4" name="ZoneTexte 3">
            <a:extLst>
              <a:ext uri="{FF2B5EF4-FFF2-40B4-BE49-F238E27FC236}">
                <a16:creationId xmlns:a16="http://schemas.microsoft.com/office/drawing/2014/main" id="{8C5817DF-20BF-595D-897B-5FD5ED5E3A13}"/>
              </a:ext>
            </a:extLst>
          </p:cNvPr>
          <p:cNvSpPr txBox="1"/>
          <p:nvPr/>
        </p:nvSpPr>
        <p:spPr>
          <a:xfrm>
            <a:off x="1170432" y="2015020"/>
            <a:ext cx="10058400" cy="646331"/>
          </a:xfrm>
          <a:prstGeom prst="rect">
            <a:avLst/>
          </a:prstGeom>
          <a:noFill/>
        </p:spPr>
        <p:txBody>
          <a:bodyPr wrap="square">
            <a:spAutoFit/>
          </a:bodyPr>
          <a:lstStyle/>
          <a:p>
            <a:r>
              <a:rPr lang="fr-FR" dirty="0"/>
              <a:t>L'application Web crée dynamiquement une page HTML en plaçant les données (de la base de données) dans des espaces réservés à l'intérieur d’un </a:t>
            </a:r>
            <a:r>
              <a:rPr lang="fr-FR" dirty="0" err="1"/>
              <a:t>template</a:t>
            </a:r>
            <a:r>
              <a:rPr lang="fr-FR" dirty="0"/>
              <a:t> HTML.</a:t>
            </a:r>
          </a:p>
        </p:txBody>
      </p:sp>
      <p:pic>
        <p:nvPicPr>
          <p:cNvPr id="8" name="Espace réservé du contenu 6" descr="Une image contenant texte, diagramme, capture d’écran, Plan&#10;&#10;Description générée automatiquement">
            <a:extLst>
              <a:ext uri="{FF2B5EF4-FFF2-40B4-BE49-F238E27FC236}">
                <a16:creationId xmlns:a16="http://schemas.microsoft.com/office/drawing/2014/main" id="{BFF5896F-1291-E525-F649-460D6FABE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7480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7FFB4-E916-3754-9A83-1CC896557F8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054BA60-BBB1-B0A9-0F8C-66CF28077245}"/>
              </a:ext>
            </a:extLst>
          </p:cNvPr>
          <p:cNvSpPr>
            <a:spLocks noGrp="1"/>
          </p:cNvSpPr>
          <p:nvPr>
            <p:ph type="title"/>
          </p:nvPr>
        </p:nvSpPr>
        <p:spPr/>
        <p:txBody>
          <a:bodyPr/>
          <a:lstStyle/>
          <a:p>
            <a:r>
              <a:rPr lang="fr-FR" dirty="0"/>
              <a:t>Site dynamique</a:t>
            </a:r>
          </a:p>
        </p:txBody>
      </p:sp>
      <p:sp>
        <p:nvSpPr>
          <p:cNvPr id="4" name="ZoneTexte 3">
            <a:extLst>
              <a:ext uri="{FF2B5EF4-FFF2-40B4-BE49-F238E27FC236}">
                <a16:creationId xmlns:a16="http://schemas.microsoft.com/office/drawing/2014/main" id="{13AE69CF-2AC5-4236-CBAA-AA0E005B68E1}"/>
              </a:ext>
            </a:extLst>
          </p:cNvPr>
          <p:cNvSpPr txBox="1"/>
          <p:nvPr/>
        </p:nvSpPr>
        <p:spPr>
          <a:xfrm>
            <a:off x="1097280" y="2015020"/>
            <a:ext cx="10186416" cy="646331"/>
          </a:xfrm>
          <a:prstGeom prst="rect">
            <a:avLst/>
          </a:prstGeom>
          <a:noFill/>
        </p:spPr>
        <p:txBody>
          <a:bodyPr wrap="square">
            <a:spAutoFit/>
          </a:bodyPr>
          <a:lstStyle/>
          <a:p>
            <a:r>
              <a:rPr lang="fr-FR" dirty="0"/>
              <a:t>L'application web renvoie le code HTML généré au navigateur web (via le serveur web), accompagné d'un code d'état HTTP de 200 (« succès</a:t>
            </a:r>
          </a:p>
        </p:txBody>
      </p:sp>
      <p:pic>
        <p:nvPicPr>
          <p:cNvPr id="8" name="Espace réservé du contenu 6" descr="Une image contenant texte, diagramme, capture d’écran, Plan&#10;&#10;Description générée automatiquement">
            <a:extLst>
              <a:ext uri="{FF2B5EF4-FFF2-40B4-BE49-F238E27FC236}">
                <a16:creationId xmlns:a16="http://schemas.microsoft.com/office/drawing/2014/main" id="{67487A5C-2F13-D66D-461F-1E9E30DD9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7297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BC16A-8B20-E88F-C85A-8F5E60F88D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C64596E-9B8D-06D2-6777-8E69E76C04BB}"/>
              </a:ext>
            </a:extLst>
          </p:cNvPr>
          <p:cNvSpPr>
            <a:spLocks noGrp="1"/>
          </p:cNvSpPr>
          <p:nvPr>
            <p:ph type="title"/>
          </p:nvPr>
        </p:nvSpPr>
        <p:spPr/>
        <p:txBody>
          <a:bodyPr/>
          <a:lstStyle/>
          <a:p>
            <a:r>
              <a:rPr lang="fr-FR" dirty="0"/>
              <a:t>Site dynamique</a:t>
            </a:r>
          </a:p>
        </p:txBody>
      </p:sp>
      <p:sp>
        <p:nvSpPr>
          <p:cNvPr id="4" name="ZoneTexte 3">
            <a:extLst>
              <a:ext uri="{FF2B5EF4-FFF2-40B4-BE49-F238E27FC236}">
                <a16:creationId xmlns:a16="http://schemas.microsoft.com/office/drawing/2014/main" id="{5CDDD19C-E2EF-5264-CAAA-1995F8921289}"/>
              </a:ext>
            </a:extLst>
          </p:cNvPr>
          <p:cNvSpPr txBox="1"/>
          <p:nvPr/>
        </p:nvSpPr>
        <p:spPr>
          <a:xfrm>
            <a:off x="1216152" y="2015020"/>
            <a:ext cx="9793224" cy="646331"/>
          </a:xfrm>
          <a:prstGeom prst="rect">
            <a:avLst/>
          </a:prstGeom>
          <a:noFill/>
        </p:spPr>
        <p:txBody>
          <a:bodyPr wrap="square">
            <a:spAutoFit/>
          </a:bodyPr>
          <a:lstStyle/>
          <a:p>
            <a:r>
              <a:rPr lang="fr-FR" dirty="0"/>
              <a:t>Le navigateur Web commence alors à traiter le code HTML renvoyé, en envoyant des demandes distinctes pour obtenir tous les autres fichiers statiques CSS ou JavaScript</a:t>
            </a:r>
          </a:p>
        </p:txBody>
      </p:sp>
      <p:pic>
        <p:nvPicPr>
          <p:cNvPr id="8" name="Espace réservé du contenu 6" descr="Une image contenant texte, diagramme, capture d’écran, Plan&#10;&#10;Description générée automatiquement">
            <a:extLst>
              <a:ext uri="{FF2B5EF4-FFF2-40B4-BE49-F238E27FC236}">
                <a16:creationId xmlns:a16="http://schemas.microsoft.com/office/drawing/2014/main" id="{32459294-111E-7A02-0101-0B5A360320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52828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52983-B55C-6C87-6251-A54B0492BD9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6BBF622-9CD5-E5BA-E8F3-9370FAAC2D29}"/>
              </a:ext>
            </a:extLst>
          </p:cNvPr>
          <p:cNvSpPr>
            <a:spLocks noGrp="1"/>
          </p:cNvSpPr>
          <p:nvPr>
            <p:ph type="title"/>
          </p:nvPr>
        </p:nvSpPr>
        <p:spPr/>
        <p:txBody>
          <a:bodyPr/>
          <a:lstStyle/>
          <a:p>
            <a:r>
              <a:rPr lang="fr-FR" dirty="0"/>
              <a:t>Site dynamique</a:t>
            </a:r>
          </a:p>
        </p:txBody>
      </p:sp>
      <p:sp>
        <p:nvSpPr>
          <p:cNvPr id="4" name="ZoneTexte 3">
            <a:extLst>
              <a:ext uri="{FF2B5EF4-FFF2-40B4-BE49-F238E27FC236}">
                <a16:creationId xmlns:a16="http://schemas.microsoft.com/office/drawing/2014/main" id="{43F366B0-387D-4E3D-FF38-BB5BF9528296}"/>
              </a:ext>
            </a:extLst>
          </p:cNvPr>
          <p:cNvSpPr txBox="1"/>
          <p:nvPr/>
        </p:nvSpPr>
        <p:spPr>
          <a:xfrm>
            <a:off x="3079241" y="2015020"/>
            <a:ext cx="6094476" cy="646331"/>
          </a:xfrm>
          <a:prstGeom prst="rect">
            <a:avLst/>
          </a:prstGeom>
          <a:noFill/>
        </p:spPr>
        <p:txBody>
          <a:bodyPr wrap="square">
            <a:spAutoFit/>
          </a:bodyPr>
          <a:lstStyle/>
          <a:p>
            <a:r>
              <a:rPr lang="fr-FR" dirty="0"/>
              <a:t>Le serveur Web charge les fichiers statiques à partir du système de fichiers et les renvoie directement au navigateur </a:t>
            </a:r>
          </a:p>
        </p:txBody>
      </p:sp>
      <p:pic>
        <p:nvPicPr>
          <p:cNvPr id="8" name="Espace réservé du contenu 6" descr="Une image contenant texte, diagramme, capture d’écran, Plan&#10;&#10;Description générée automatiquement">
            <a:extLst>
              <a:ext uri="{FF2B5EF4-FFF2-40B4-BE49-F238E27FC236}">
                <a16:creationId xmlns:a16="http://schemas.microsoft.com/office/drawing/2014/main" id="{2E3C3D89-11B2-7893-7592-91EFF526E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46181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7911FD7-0D6D-24AC-61AE-1481A2FF7813}"/>
              </a:ext>
            </a:extLst>
          </p:cNvPr>
          <p:cNvSpPr>
            <a:spLocks noGrp="1"/>
          </p:cNvSpPr>
          <p:nvPr>
            <p:ph type="title"/>
          </p:nvPr>
        </p:nvSpPr>
        <p:spPr/>
        <p:txBody>
          <a:bodyPr/>
          <a:lstStyle/>
          <a:p>
            <a:r>
              <a:rPr lang="fr-FR" dirty="0"/>
              <a:t>Node JS</a:t>
            </a:r>
          </a:p>
        </p:txBody>
      </p:sp>
      <p:sp>
        <p:nvSpPr>
          <p:cNvPr id="6" name="Espace réservé du texte 5">
            <a:extLst>
              <a:ext uri="{FF2B5EF4-FFF2-40B4-BE49-F238E27FC236}">
                <a16:creationId xmlns:a16="http://schemas.microsoft.com/office/drawing/2014/main" id="{C754686E-EAA4-0C1B-7598-1B2E48BDB43E}"/>
              </a:ext>
            </a:extLst>
          </p:cNvPr>
          <p:cNvSpPr>
            <a:spLocks noGrp="1"/>
          </p:cNvSpPr>
          <p:nvPr>
            <p:ph type="body" sz="half" idx="2"/>
          </p:nvPr>
        </p:nvSpPr>
        <p:spPr/>
        <p:txBody>
          <a:bodyPr/>
          <a:lstStyle/>
          <a:p>
            <a:endParaRPr lang="fr-FR"/>
          </a:p>
        </p:txBody>
      </p:sp>
      <p:pic>
        <p:nvPicPr>
          <p:cNvPr id="10" name="Image 9" descr="Une image contenant capture d’écran, Graphique, conception&#10;&#10;Description générée automatiquement">
            <a:extLst>
              <a:ext uri="{FF2B5EF4-FFF2-40B4-BE49-F238E27FC236}">
                <a16:creationId xmlns:a16="http://schemas.microsoft.com/office/drawing/2014/main" id="{8F65D2C2-4DC9-1631-A0E1-289017622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386" y="356617"/>
            <a:ext cx="6839228" cy="4189027"/>
          </a:xfrm>
          <a:prstGeom prst="rect">
            <a:avLst/>
          </a:prstGeom>
        </p:spPr>
      </p:pic>
    </p:spTree>
    <p:extLst>
      <p:ext uri="{BB962C8B-B14F-4D97-AF65-F5344CB8AC3E}">
        <p14:creationId xmlns:p14="http://schemas.microsoft.com/office/powerpoint/2010/main" val="3519337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452E6-CC42-9E79-E3D0-E4A3D67D0D75}"/>
              </a:ext>
            </a:extLst>
          </p:cNvPr>
          <p:cNvSpPr>
            <a:spLocks noGrp="1"/>
          </p:cNvSpPr>
          <p:nvPr>
            <p:ph type="title"/>
          </p:nvPr>
        </p:nvSpPr>
        <p:spPr/>
        <p:txBody>
          <a:bodyPr/>
          <a:lstStyle/>
          <a:p>
            <a:r>
              <a:rPr lang="fr-FR" dirty="0" err="1"/>
              <a:t>NodeJS</a:t>
            </a:r>
            <a:endParaRPr lang="fr-FR" dirty="0"/>
          </a:p>
        </p:txBody>
      </p:sp>
      <p:sp>
        <p:nvSpPr>
          <p:cNvPr id="4" name="Rectangle 1">
            <a:extLst>
              <a:ext uri="{FF2B5EF4-FFF2-40B4-BE49-F238E27FC236}">
                <a16:creationId xmlns:a16="http://schemas.microsoft.com/office/drawing/2014/main" id="{6B7762F8-57A6-EE09-8CFE-A267B1D2D9C1}"/>
              </a:ext>
            </a:extLst>
          </p:cNvPr>
          <p:cNvSpPr>
            <a:spLocks noGrp="1" noChangeArrowheads="1"/>
          </p:cNvSpPr>
          <p:nvPr>
            <p:ph idx="1"/>
          </p:nvPr>
        </p:nvSpPr>
        <p:spPr bwMode="auto">
          <a:xfrm>
            <a:off x="1399032" y="2226425"/>
            <a:ext cx="864108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285750" marR="0" lvl="0" indent="-285750" defTabSz="457200" fontAlgn="base">
              <a:lnSpc>
                <a:spcPct val="100000"/>
              </a:lnSpc>
              <a:spcBef>
                <a:spcPct val="0"/>
              </a:spcBef>
              <a:spcAft>
                <a:spcPct val="0"/>
              </a:spcAft>
              <a:buClrTx/>
              <a:buSzTx/>
              <a:buFont typeface="Arial" panose="020B0604020202020204" pitchFamily="34" charset="0"/>
              <a:buChar char="•"/>
              <a:tabLst/>
            </a:pPr>
            <a:r>
              <a:rPr lang="fr-FR" altLang="fr-FR" sz="1800" dirty="0">
                <a:solidFill>
                  <a:schemeClr val="tx1"/>
                </a:solidFill>
              </a:rPr>
              <a:t>Node.js est un environnement d'exécution pour JavaScript, conçu pour exécuter des applications côté serveur.</a:t>
            </a:r>
          </a:p>
          <a:p>
            <a:pPr marL="285750" marR="0" lvl="0" indent="-285750" defTabSz="457200" fontAlgn="base">
              <a:lnSpc>
                <a:spcPct val="100000"/>
              </a:lnSpc>
              <a:spcBef>
                <a:spcPct val="0"/>
              </a:spcBef>
              <a:spcAft>
                <a:spcPct val="0"/>
              </a:spcAft>
              <a:buClrTx/>
              <a:buSzTx/>
              <a:buFont typeface="Arial" panose="020B0604020202020204" pitchFamily="34" charset="0"/>
              <a:buChar char="•"/>
              <a:tabLst/>
            </a:pPr>
            <a:r>
              <a:rPr lang="fr-FR" altLang="fr-FR" sz="1800" dirty="0">
                <a:solidFill>
                  <a:schemeClr val="tx1"/>
                </a:solidFill>
              </a:rPr>
              <a:t>Utilisation du moteur V8 de Google pour exécuter JavaScript en dehors du navigateur. </a:t>
            </a:r>
          </a:p>
          <a:p>
            <a:pPr marL="285750" marR="0" lvl="0" indent="-285750" defTabSz="457200" fontAlgn="base">
              <a:lnSpc>
                <a:spcPct val="100000"/>
              </a:lnSpc>
              <a:spcBef>
                <a:spcPct val="0"/>
              </a:spcBef>
              <a:spcAft>
                <a:spcPct val="0"/>
              </a:spcAft>
              <a:buClrTx/>
              <a:buSzTx/>
              <a:buFont typeface="Arial" panose="020B0604020202020204" pitchFamily="34" charset="0"/>
              <a:buChar char="•"/>
              <a:tabLst/>
            </a:pPr>
            <a:r>
              <a:rPr lang="fr-FR" altLang="fr-FR" sz="1800" dirty="0">
                <a:solidFill>
                  <a:schemeClr val="tx1"/>
                </a:solidFill>
              </a:rPr>
              <a:t>Architecture non-bloquante (asynchrone) : conçue pour des performances élevées, notamment pour des applications en temps réel.</a:t>
            </a:r>
          </a:p>
          <a:p>
            <a:pPr marL="285750" marR="0" lvl="0" indent="-285750" defTabSz="457200" fontAlgn="base">
              <a:lnSpc>
                <a:spcPct val="100000"/>
              </a:lnSpc>
              <a:spcBef>
                <a:spcPct val="0"/>
              </a:spcBef>
              <a:spcAft>
                <a:spcPct val="0"/>
              </a:spcAft>
              <a:buClrTx/>
              <a:buSzTx/>
              <a:buFont typeface="Arial" panose="020B0604020202020204" pitchFamily="34" charset="0"/>
              <a:buChar char="•"/>
              <a:tabLst/>
            </a:pPr>
            <a:r>
              <a:rPr lang="fr-FR" altLang="fr-FR" sz="1800" dirty="0">
                <a:solidFill>
                  <a:schemeClr val="tx1"/>
                </a:solidFill>
              </a:rPr>
              <a:t>Grande scalabilité : Node.js gère efficacement de nombreuses connexions simultanées grâce à son modèle événementiel.</a:t>
            </a:r>
          </a:p>
          <a:p>
            <a:pPr marL="285750" marR="0" lvl="0" indent="-285750" defTabSz="457200" fontAlgn="base">
              <a:lnSpc>
                <a:spcPct val="100000"/>
              </a:lnSpc>
              <a:spcBef>
                <a:spcPct val="0"/>
              </a:spcBef>
              <a:spcAft>
                <a:spcPct val="0"/>
              </a:spcAft>
              <a:buClrTx/>
              <a:buSzTx/>
              <a:buFont typeface="Arial" panose="020B0604020202020204" pitchFamily="34" charset="0"/>
              <a:buChar char="•"/>
              <a:tabLst/>
            </a:pPr>
            <a:r>
              <a:rPr lang="fr-FR" altLang="fr-FR" sz="1800" dirty="0">
                <a:solidFill>
                  <a:schemeClr val="tx1"/>
                </a:solidFill>
              </a:rPr>
              <a:t>JavaScript côté serveur : la possibilité de coder aussi bien le </a:t>
            </a:r>
            <a:r>
              <a:rPr lang="fr-FR" altLang="fr-FR" sz="1800" dirty="0" err="1">
                <a:solidFill>
                  <a:schemeClr val="tx1"/>
                </a:solidFill>
              </a:rPr>
              <a:t>front-end</a:t>
            </a:r>
            <a:r>
              <a:rPr lang="fr-FR" altLang="fr-FR" sz="1800" dirty="0">
                <a:solidFill>
                  <a:schemeClr val="tx1"/>
                </a:solidFill>
              </a:rPr>
              <a:t> que le </a:t>
            </a:r>
            <a:r>
              <a:rPr lang="fr-FR" altLang="fr-FR" sz="1800" dirty="0" err="1">
                <a:solidFill>
                  <a:schemeClr val="tx1"/>
                </a:solidFill>
              </a:rPr>
              <a:t>back-end</a:t>
            </a:r>
            <a:endParaRPr lang="fr-FR" altLang="fr-FR" sz="1800" dirty="0">
              <a:solidFill>
                <a:schemeClr val="tx1"/>
              </a:solidFill>
            </a:endParaRPr>
          </a:p>
        </p:txBody>
      </p:sp>
    </p:spTree>
    <p:extLst>
      <p:ext uri="{BB962C8B-B14F-4D97-AF65-F5344CB8AC3E}">
        <p14:creationId xmlns:p14="http://schemas.microsoft.com/office/powerpoint/2010/main" val="176206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3F073-685F-00CE-8F73-C448236EBA9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A3518E5-BCF0-9963-2A05-18747466F5BA}"/>
              </a:ext>
            </a:extLst>
          </p:cNvPr>
          <p:cNvSpPr>
            <a:spLocks noGrp="1"/>
          </p:cNvSpPr>
          <p:nvPr>
            <p:ph type="title"/>
          </p:nvPr>
        </p:nvSpPr>
        <p:spPr/>
        <p:txBody>
          <a:bodyPr/>
          <a:lstStyle/>
          <a:p>
            <a:r>
              <a:rPr lang="fr-FR" dirty="0" err="1"/>
              <a:t>NodeJS</a:t>
            </a:r>
            <a:r>
              <a:rPr lang="fr-FR" dirty="0"/>
              <a:t> : Back vs front</a:t>
            </a:r>
          </a:p>
        </p:txBody>
      </p:sp>
      <p:sp>
        <p:nvSpPr>
          <p:cNvPr id="5" name="Rectangle 1">
            <a:extLst>
              <a:ext uri="{FF2B5EF4-FFF2-40B4-BE49-F238E27FC236}">
                <a16:creationId xmlns:a16="http://schemas.microsoft.com/office/drawing/2014/main" id="{264403D8-AC0A-AB7D-CD6F-20E019DC0B17}"/>
              </a:ext>
            </a:extLst>
          </p:cNvPr>
          <p:cNvSpPr txBox="1">
            <a:spLocks noChangeArrowheads="1"/>
          </p:cNvSpPr>
          <p:nvPr/>
        </p:nvSpPr>
        <p:spPr bwMode="auto">
          <a:xfrm>
            <a:off x="1481328" y="2663328"/>
            <a:ext cx="42245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endParaRPr lang="fr-FR" altLang="fr-FR" sz="1800" dirty="0">
              <a:solidFill>
                <a:schemeClr val="tx1"/>
              </a:solidFill>
              <a:latin typeface="Arial" panose="020B0604020202020204" pitchFamily="34" charset="0"/>
            </a:endParaRPr>
          </a:p>
          <a:p>
            <a:pPr marL="0" indent="0" defTabSz="457200" fontAlgn="base">
              <a:lnSpc>
                <a:spcPct val="100000"/>
              </a:lnSpc>
              <a:spcBef>
                <a:spcPct val="0"/>
              </a:spcBef>
              <a:spcAft>
                <a:spcPct val="0"/>
              </a:spcAft>
              <a:buClrTx/>
              <a:buSzTx/>
              <a:buNone/>
            </a:pPr>
            <a:r>
              <a:rPr lang="fr-FR" altLang="fr-FR" sz="1800" dirty="0">
                <a:solidFill>
                  <a:schemeClr val="tx1"/>
                </a:solidFill>
              </a:rPr>
              <a:t>Back : </a:t>
            </a:r>
          </a:p>
          <a:p>
            <a:pPr marL="285750" indent="-285750" defTabSz="457200" fontAlgn="base">
              <a:lnSpc>
                <a:spcPct val="100000"/>
              </a:lnSpc>
              <a:spcBef>
                <a:spcPct val="0"/>
              </a:spcBef>
              <a:spcAft>
                <a:spcPct val="0"/>
              </a:spcAft>
              <a:buClrTx/>
              <a:buSzTx/>
              <a:buFont typeface="Arial" panose="020B0604020202020204" pitchFamily="34" charset="0"/>
              <a:buChar char="•"/>
            </a:pPr>
            <a:r>
              <a:rPr lang="fr-FR" altLang="fr-FR" sz="1800" dirty="0">
                <a:solidFill>
                  <a:schemeClr val="tx1"/>
                </a:solidFill>
              </a:rPr>
              <a:t>Moteur V8 uniquement</a:t>
            </a:r>
          </a:p>
          <a:p>
            <a:pPr marL="285750" indent="-285750" defTabSz="457200" fontAlgn="base">
              <a:lnSpc>
                <a:spcPct val="100000"/>
              </a:lnSpc>
              <a:spcBef>
                <a:spcPct val="0"/>
              </a:spcBef>
              <a:spcAft>
                <a:spcPct val="0"/>
              </a:spcAft>
              <a:buClrTx/>
              <a:buSzTx/>
              <a:buFont typeface="Arial" panose="020B0604020202020204" pitchFamily="34" charset="0"/>
              <a:buChar char="•"/>
            </a:pPr>
            <a:r>
              <a:rPr lang="fr-FR" altLang="fr-FR" sz="1800" dirty="0">
                <a:solidFill>
                  <a:schemeClr val="tx1"/>
                </a:solidFill>
              </a:rPr>
              <a:t>Accès au système local : fichiers, ports, threads …</a:t>
            </a:r>
          </a:p>
          <a:p>
            <a:pPr marL="285750" indent="-285750" defTabSz="457200" fontAlgn="base">
              <a:lnSpc>
                <a:spcPct val="100000"/>
              </a:lnSpc>
              <a:spcBef>
                <a:spcPct val="0"/>
              </a:spcBef>
              <a:spcAft>
                <a:spcPct val="0"/>
              </a:spcAft>
              <a:buClrTx/>
              <a:buSzTx/>
              <a:buFont typeface="Arial" panose="020B0604020202020204" pitchFamily="34" charset="0"/>
              <a:buChar char="•"/>
            </a:pPr>
            <a:r>
              <a:rPr lang="fr-FR" altLang="fr-FR" sz="1800" dirty="0">
                <a:solidFill>
                  <a:schemeClr val="tx1"/>
                </a:solidFill>
              </a:rPr>
              <a:t>Module : </a:t>
            </a:r>
            <a:r>
              <a:rPr lang="fr-FR" altLang="fr-FR" sz="1800" dirty="0" err="1">
                <a:solidFill>
                  <a:schemeClr val="tx1"/>
                </a:solidFill>
              </a:rPr>
              <a:t>CommonJS</a:t>
            </a:r>
            <a:r>
              <a:rPr lang="fr-FR" altLang="fr-FR" sz="1800" dirty="0">
                <a:solidFill>
                  <a:schemeClr val="tx1"/>
                </a:solidFill>
              </a:rPr>
              <a:t>, </a:t>
            </a:r>
            <a:r>
              <a:rPr lang="fr-FR" altLang="fr-FR" sz="1800" dirty="0" err="1">
                <a:solidFill>
                  <a:schemeClr val="tx1"/>
                </a:solidFill>
              </a:rPr>
              <a:t>EcmaScript</a:t>
            </a:r>
            <a:endParaRPr lang="fr-FR" altLang="fr-FR" sz="1800" dirty="0">
              <a:solidFill>
                <a:schemeClr val="tx1"/>
              </a:solidFill>
            </a:endParaRPr>
          </a:p>
        </p:txBody>
      </p:sp>
      <p:sp>
        <p:nvSpPr>
          <p:cNvPr id="6" name="Rectangle 1">
            <a:extLst>
              <a:ext uri="{FF2B5EF4-FFF2-40B4-BE49-F238E27FC236}">
                <a16:creationId xmlns:a16="http://schemas.microsoft.com/office/drawing/2014/main" id="{4CBDCF30-688F-11E6-BDFF-B0B0AA8D5D90}"/>
              </a:ext>
            </a:extLst>
          </p:cNvPr>
          <p:cNvSpPr txBox="1">
            <a:spLocks noChangeArrowheads="1"/>
          </p:cNvSpPr>
          <p:nvPr/>
        </p:nvSpPr>
        <p:spPr bwMode="auto">
          <a:xfrm>
            <a:off x="6406896" y="2940326"/>
            <a:ext cx="422452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fr-FR" altLang="fr-FR" sz="1800" dirty="0">
                <a:solidFill>
                  <a:schemeClr val="tx1"/>
                </a:solidFill>
                <a:latin typeface="Arial" panose="020B0604020202020204" pitchFamily="34" charset="0"/>
              </a:rPr>
              <a:t>Front : </a:t>
            </a:r>
          </a:p>
          <a:p>
            <a:pPr marL="285750" indent="-285750" defTabSz="457200" fontAlgn="base">
              <a:lnSpc>
                <a:spcPct val="100000"/>
              </a:lnSpc>
              <a:spcBef>
                <a:spcPct val="0"/>
              </a:spcBef>
              <a:spcAft>
                <a:spcPct val="0"/>
              </a:spcAft>
              <a:buClrTx/>
              <a:buSzTx/>
              <a:buFont typeface="Arial" panose="020B0604020202020204" pitchFamily="34" charset="0"/>
              <a:buChar char="•"/>
            </a:pPr>
            <a:r>
              <a:rPr lang="fr-FR" altLang="fr-FR" sz="1800" dirty="0">
                <a:solidFill>
                  <a:schemeClr val="tx1"/>
                </a:solidFill>
              </a:rPr>
              <a:t>Moteur du navigateur</a:t>
            </a:r>
          </a:p>
          <a:p>
            <a:pPr marL="285750" indent="-285750" defTabSz="457200" fontAlgn="base">
              <a:lnSpc>
                <a:spcPct val="100000"/>
              </a:lnSpc>
              <a:spcBef>
                <a:spcPct val="0"/>
              </a:spcBef>
              <a:spcAft>
                <a:spcPct val="0"/>
              </a:spcAft>
              <a:buClrTx/>
              <a:buSzTx/>
              <a:buFont typeface="Arial" panose="020B0604020202020204" pitchFamily="34" charset="0"/>
              <a:buChar char="•"/>
            </a:pPr>
            <a:r>
              <a:rPr lang="fr-FR" altLang="fr-FR" sz="1800" dirty="0">
                <a:solidFill>
                  <a:schemeClr val="tx1"/>
                </a:solidFill>
              </a:rPr>
              <a:t>Limitations de sécurité : CORS, </a:t>
            </a:r>
            <a:r>
              <a:rPr lang="fr-FR" altLang="fr-FR" sz="1800" dirty="0" err="1">
                <a:solidFill>
                  <a:schemeClr val="tx1"/>
                </a:solidFill>
              </a:rPr>
              <a:t>LocalStorage</a:t>
            </a:r>
            <a:endParaRPr lang="fr-FR" altLang="fr-FR" sz="1800" dirty="0">
              <a:solidFill>
                <a:schemeClr val="tx1"/>
              </a:solidFill>
            </a:endParaRPr>
          </a:p>
          <a:p>
            <a:pPr marL="285750" indent="-285750" defTabSz="457200" fontAlgn="base">
              <a:lnSpc>
                <a:spcPct val="100000"/>
              </a:lnSpc>
              <a:spcBef>
                <a:spcPct val="0"/>
              </a:spcBef>
              <a:spcAft>
                <a:spcPct val="0"/>
              </a:spcAft>
              <a:buClrTx/>
              <a:buSzTx/>
              <a:buFont typeface="Arial" panose="020B0604020202020204" pitchFamily="34" charset="0"/>
              <a:buChar char="•"/>
            </a:pPr>
            <a:r>
              <a:rPr lang="fr-FR" altLang="fr-FR" sz="1800" dirty="0">
                <a:solidFill>
                  <a:schemeClr val="tx1"/>
                </a:solidFill>
              </a:rPr>
              <a:t>Module : </a:t>
            </a:r>
            <a:r>
              <a:rPr lang="fr-FR" altLang="fr-FR" sz="1800" dirty="0" err="1">
                <a:solidFill>
                  <a:schemeClr val="tx1"/>
                </a:solidFill>
              </a:rPr>
              <a:t>EcmaScript</a:t>
            </a:r>
            <a:endParaRPr lang="fr-FR" altLang="fr-FR" sz="1800" dirty="0">
              <a:solidFill>
                <a:schemeClr val="tx1"/>
              </a:solidFill>
            </a:endParaRPr>
          </a:p>
        </p:txBody>
      </p:sp>
    </p:spTree>
    <p:extLst>
      <p:ext uri="{BB962C8B-B14F-4D97-AF65-F5344CB8AC3E}">
        <p14:creationId xmlns:p14="http://schemas.microsoft.com/office/powerpoint/2010/main" val="760650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DA7FCE-AC05-DBAE-C550-EBA76FAD8355}"/>
              </a:ext>
            </a:extLst>
          </p:cNvPr>
          <p:cNvSpPr>
            <a:spLocks noGrp="1"/>
          </p:cNvSpPr>
          <p:nvPr>
            <p:ph type="title"/>
          </p:nvPr>
        </p:nvSpPr>
        <p:spPr/>
        <p:txBody>
          <a:bodyPr/>
          <a:lstStyle/>
          <a:p>
            <a:r>
              <a:rPr lang="fr-FR" dirty="0"/>
              <a:t>Exécution de </a:t>
            </a:r>
            <a:r>
              <a:rPr lang="fr-FR" dirty="0" err="1"/>
              <a:t>NodeJS</a:t>
            </a:r>
            <a:r>
              <a:rPr lang="fr-FR" dirty="0"/>
              <a:t> en backend</a:t>
            </a:r>
          </a:p>
        </p:txBody>
      </p:sp>
      <p:sp>
        <p:nvSpPr>
          <p:cNvPr id="3" name="Espace réservé du contenu 2">
            <a:extLst>
              <a:ext uri="{FF2B5EF4-FFF2-40B4-BE49-F238E27FC236}">
                <a16:creationId xmlns:a16="http://schemas.microsoft.com/office/drawing/2014/main" id="{1F9CCB63-1BDC-0591-1514-40BC18F69DA7}"/>
              </a:ext>
            </a:extLst>
          </p:cNvPr>
          <p:cNvSpPr>
            <a:spLocks noGrp="1"/>
          </p:cNvSpPr>
          <p:nvPr>
            <p:ph idx="1"/>
          </p:nvPr>
        </p:nvSpPr>
        <p:spPr/>
        <p:txBody>
          <a:bodyPr>
            <a:normAutofit/>
          </a:bodyPr>
          <a:lstStyle/>
          <a:p>
            <a:pPr marL="285750" indent="-285750" defTabSz="457200" fontAlgn="base">
              <a:lnSpc>
                <a:spcPct val="110000"/>
              </a:lnSpc>
              <a:spcBef>
                <a:spcPct val="0"/>
              </a:spcBef>
              <a:spcAft>
                <a:spcPct val="0"/>
              </a:spcAft>
              <a:buClrTx/>
              <a:buSzTx/>
              <a:buFont typeface="Arial" panose="020B0604020202020204" pitchFamily="34" charset="0"/>
              <a:buChar char="•"/>
            </a:pPr>
            <a:r>
              <a:rPr lang="fr-FR" sz="1900" dirty="0">
                <a:solidFill>
                  <a:schemeClr val="tx1"/>
                </a:solidFill>
              </a:rPr>
              <a:t>Exécution similaire à Python :</a:t>
            </a:r>
          </a:p>
          <a:p>
            <a:pPr marL="578358" lvl="1" indent="-285750" defTabSz="457200" fontAlgn="base">
              <a:lnSpc>
                <a:spcPct val="110000"/>
              </a:lnSpc>
              <a:spcBef>
                <a:spcPct val="0"/>
              </a:spcBef>
              <a:spcAft>
                <a:spcPct val="0"/>
              </a:spcAft>
              <a:buClrTx/>
              <a:buFont typeface="Arial" panose="020B0604020202020204" pitchFamily="34" charset="0"/>
              <a:buChar char="•"/>
            </a:pPr>
            <a:r>
              <a:rPr lang="fr-FR" sz="1800" dirty="0">
                <a:solidFill>
                  <a:schemeClr val="tx1"/>
                </a:solidFill>
              </a:rPr>
              <a:t>En ligne de commande interactive avec l’utilisateur (Read Eval </a:t>
            </a:r>
            <a:r>
              <a:rPr lang="fr-FR" sz="1800" dirty="0" err="1">
                <a:solidFill>
                  <a:schemeClr val="tx1"/>
                </a:solidFill>
              </a:rPr>
              <a:t>Print</a:t>
            </a:r>
            <a:r>
              <a:rPr lang="fr-FR" sz="1800" dirty="0">
                <a:solidFill>
                  <a:schemeClr val="tx1"/>
                </a:solidFill>
              </a:rPr>
              <a:t> Loop)</a:t>
            </a:r>
            <a:endParaRPr lang="fr-FR" sz="1700" dirty="0">
              <a:solidFill>
                <a:schemeClr val="tx1"/>
              </a:solidFill>
            </a:endParaRPr>
          </a:p>
          <a:p>
            <a:pPr marL="578358" lvl="1" indent="-285750" defTabSz="457200" fontAlgn="base">
              <a:lnSpc>
                <a:spcPct val="110000"/>
              </a:lnSpc>
              <a:spcBef>
                <a:spcPct val="0"/>
              </a:spcBef>
              <a:spcAft>
                <a:spcPct val="0"/>
              </a:spcAft>
              <a:buClrTx/>
              <a:buFont typeface="Arial" panose="020B0604020202020204" pitchFamily="34" charset="0"/>
              <a:buChar char="•"/>
            </a:pPr>
            <a:r>
              <a:rPr lang="fr-FR" dirty="0">
                <a:solidFill>
                  <a:schemeClr val="tx1"/>
                </a:solidFill>
              </a:rPr>
              <a:t>En interpréteur non-interactif : </a:t>
            </a:r>
            <a:r>
              <a:rPr lang="fr-FR" i="1" dirty="0" err="1">
                <a:solidFill>
                  <a:schemeClr val="tx1"/>
                </a:solidFill>
              </a:rPr>
              <a:t>node</a:t>
            </a:r>
            <a:r>
              <a:rPr lang="fr-FR" i="1" dirty="0">
                <a:solidFill>
                  <a:schemeClr val="tx1"/>
                </a:solidFill>
              </a:rPr>
              <a:t> file.js</a:t>
            </a:r>
            <a:endParaRPr lang="fr-FR" sz="1700" i="1" dirty="0">
              <a:solidFill>
                <a:schemeClr val="tx1"/>
              </a:solidFill>
            </a:endParaRPr>
          </a:p>
          <a:p>
            <a:endParaRPr lang="fr-FR" i="1" dirty="0"/>
          </a:p>
          <a:p>
            <a:pPr marL="285750" indent="-285750" defTabSz="457200" fontAlgn="base">
              <a:lnSpc>
                <a:spcPct val="110000"/>
              </a:lnSpc>
              <a:spcBef>
                <a:spcPct val="0"/>
              </a:spcBef>
              <a:spcAft>
                <a:spcPct val="0"/>
              </a:spcAft>
              <a:buClrTx/>
              <a:buSzTx/>
              <a:buFont typeface="Arial" panose="020B0604020202020204" pitchFamily="34" charset="0"/>
              <a:buChar char="•"/>
            </a:pPr>
            <a:r>
              <a:rPr lang="fr-FR" sz="1900" dirty="0">
                <a:solidFill>
                  <a:schemeClr val="tx1"/>
                </a:solidFill>
              </a:rPr>
              <a:t>Node.js intègre nativement une boucle d’événements :</a:t>
            </a:r>
          </a:p>
          <a:p>
            <a:pPr marL="578358" lvl="1" indent="-285750" defTabSz="457200" fontAlgn="base">
              <a:lnSpc>
                <a:spcPct val="110000"/>
              </a:lnSpc>
              <a:spcBef>
                <a:spcPct val="0"/>
              </a:spcBef>
              <a:spcAft>
                <a:spcPct val="0"/>
              </a:spcAft>
              <a:buClrTx/>
              <a:buFont typeface="Arial" panose="020B0604020202020204" pitchFamily="34" charset="0"/>
              <a:buChar char="•"/>
            </a:pPr>
            <a:r>
              <a:rPr lang="fr-FR" dirty="0">
                <a:solidFill>
                  <a:schemeClr val="tx1"/>
                </a:solidFill>
              </a:rPr>
              <a:t>programmation est essentiellement asynchrone/événementielle</a:t>
            </a:r>
          </a:p>
          <a:p>
            <a:pPr marL="578358" lvl="1" indent="-285750" defTabSz="457200" fontAlgn="base">
              <a:lnSpc>
                <a:spcPct val="110000"/>
              </a:lnSpc>
              <a:spcBef>
                <a:spcPct val="0"/>
              </a:spcBef>
              <a:spcAft>
                <a:spcPct val="0"/>
              </a:spcAft>
              <a:buClrTx/>
              <a:buFont typeface="Arial" panose="020B0604020202020204" pitchFamily="34" charset="0"/>
              <a:buChar char="•"/>
            </a:pPr>
            <a:r>
              <a:rPr lang="fr-FR" dirty="0">
                <a:solidFill>
                  <a:schemeClr val="tx1"/>
                </a:solidFill>
              </a:rPr>
              <a:t>applications orientées système et réseaux, backend</a:t>
            </a:r>
          </a:p>
          <a:p>
            <a:pPr marL="285750" indent="-285750" defTabSz="457200" fontAlgn="base">
              <a:lnSpc>
                <a:spcPct val="110000"/>
              </a:lnSpc>
              <a:spcBef>
                <a:spcPct val="0"/>
              </a:spcBef>
              <a:spcAft>
                <a:spcPct val="0"/>
              </a:spcAft>
              <a:buClrTx/>
              <a:buSzTx/>
              <a:buFont typeface="Arial" panose="020B0604020202020204" pitchFamily="34" charset="0"/>
              <a:buChar char="•"/>
            </a:pPr>
            <a:endParaRPr lang="fr-FR" sz="1900" dirty="0">
              <a:solidFill>
                <a:schemeClr val="tx1"/>
              </a:solidFill>
            </a:endParaRPr>
          </a:p>
          <a:p>
            <a:pPr marL="0" indent="0" defTabSz="457200" fontAlgn="base">
              <a:lnSpc>
                <a:spcPct val="110000"/>
              </a:lnSpc>
              <a:spcBef>
                <a:spcPct val="0"/>
              </a:spcBef>
              <a:spcAft>
                <a:spcPct val="0"/>
              </a:spcAft>
              <a:buClrTx/>
              <a:buSzTx/>
              <a:buNone/>
            </a:pPr>
            <a:r>
              <a:rPr lang="fr-FR" sz="1900" dirty="0">
                <a:solidFill>
                  <a:schemeClr val="tx1"/>
                </a:solidFill>
              </a:rPr>
              <a:t>Les applications I/O intensive sont performantes !</a:t>
            </a:r>
          </a:p>
        </p:txBody>
      </p:sp>
    </p:spTree>
    <p:extLst>
      <p:ext uri="{BB962C8B-B14F-4D97-AF65-F5344CB8AC3E}">
        <p14:creationId xmlns:p14="http://schemas.microsoft.com/office/powerpoint/2010/main" val="300461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33BE6D-15E9-7C83-85C2-B3F8DBBADD99}"/>
              </a:ext>
            </a:extLst>
          </p:cNvPr>
          <p:cNvSpPr>
            <a:spLocks noGrp="1"/>
          </p:cNvSpPr>
          <p:nvPr>
            <p:ph type="title"/>
          </p:nvPr>
        </p:nvSpPr>
        <p:spPr/>
        <p:txBody>
          <a:bodyPr/>
          <a:lstStyle/>
          <a:p>
            <a:r>
              <a:rPr lang="fr-FR" dirty="0"/>
              <a:t>Programmation </a:t>
            </a:r>
            <a:r>
              <a:rPr lang="fr-FR" dirty="0" err="1"/>
              <a:t>back-end</a:t>
            </a:r>
            <a:r>
              <a:rPr lang="fr-FR" dirty="0"/>
              <a:t> avec Javascript</a:t>
            </a:r>
          </a:p>
        </p:txBody>
      </p:sp>
      <p:sp>
        <p:nvSpPr>
          <p:cNvPr id="4" name="Espace réservé du texte 3">
            <a:extLst>
              <a:ext uri="{FF2B5EF4-FFF2-40B4-BE49-F238E27FC236}">
                <a16:creationId xmlns:a16="http://schemas.microsoft.com/office/drawing/2014/main" id="{5C350419-8CA9-E087-E8B9-0BBDA4663A35}"/>
              </a:ext>
            </a:extLst>
          </p:cNvPr>
          <p:cNvSpPr>
            <a:spLocks noGrp="1"/>
          </p:cNvSpPr>
          <p:nvPr>
            <p:ph type="body" sz="half" idx="2"/>
          </p:nvPr>
        </p:nvSpPr>
        <p:spPr/>
        <p:txBody>
          <a:bodyPr/>
          <a:lstStyle/>
          <a:p>
            <a:endParaRPr lang="fr-FR"/>
          </a:p>
        </p:txBody>
      </p:sp>
      <p:pic>
        <p:nvPicPr>
          <p:cNvPr id="7" name="Image 6" descr="Une image contenant Police, logo, symbole, Graphique&#10;&#10;Description générée automatiquement">
            <a:extLst>
              <a:ext uri="{FF2B5EF4-FFF2-40B4-BE49-F238E27FC236}">
                <a16:creationId xmlns:a16="http://schemas.microsoft.com/office/drawing/2014/main" id="{210F8DC7-5498-F894-8815-5B5C94248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488" y="0"/>
            <a:ext cx="7367016" cy="4911344"/>
          </a:xfrm>
          <a:prstGeom prst="rect">
            <a:avLst/>
          </a:prstGeom>
        </p:spPr>
      </p:pic>
    </p:spTree>
    <p:extLst>
      <p:ext uri="{BB962C8B-B14F-4D97-AF65-F5344CB8AC3E}">
        <p14:creationId xmlns:p14="http://schemas.microsoft.com/office/powerpoint/2010/main" val="2885727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263E84-60FF-2B3D-01C5-5DD3552156FC}"/>
              </a:ext>
            </a:extLst>
          </p:cNvPr>
          <p:cNvSpPr>
            <a:spLocks noGrp="1"/>
          </p:cNvSpPr>
          <p:nvPr>
            <p:ph type="title"/>
          </p:nvPr>
        </p:nvSpPr>
        <p:spPr/>
        <p:txBody>
          <a:bodyPr/>
          <a:lstStyle/>
          <a:p>
            <a:r>
              <a:rPr lang="fr-FR" dirty="0"/>
              <a:t>NPM : Node </a:t>
            </a:r>
            <a:r>
              <a:rPr lang="fr-FR" dirty="0" err="1"/>
              <a:t>Packet</a:t>
            </a:r>
            <a:r>
              <a:rPr lang="fr-FR" dirty="0"/>
              <a:t> Manager</a:t>
            </a:r>
          </a:p>
        </p:txBody>
      </p:sp>
      <p:sp>
        <p:nvSpPr>
          <p:cNvPr id="4" name="Rectangle 1">
            <a:extLst>
              <a:ext uri="{FF2B5EF4-FFF2-40B4-BE49-F238E27FC236}">
                <a16:creationId xmlns:a16="http://schemas.microsoft.com/office/drawing/2014/main" id="{B280CB3E-F2E3-86D7-FC12-5DFFB663E735}"/>
              </a:ext>
            </a:extLst>
          </p:cNvPr>
          <p:cNvSpPr>
            <a:spLocks noGrp="1" noChangeArrowheads="1"/>
          </p:cNvSpPr>
          <p:nvPr>
            <p:ph idx="1"/>
          </p:nvPr>
        </p:nvSpPr>
        <p:spPr bwMode="auto">
          <a:xfrm>
            <a:off x="906006" y="2513266"/>
            <a:ext cx="8730467" cy="2209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78358" lvl="1" indent="-285750" defTabSz="457200" fontAlgn="base">
              <a:lnSpc>
                <a:spcPct val="110000"/>
              </a:lnSpc>
              <a:spcBef>
                <a:spcPct val="0"/>
              </a:spcBef>
              <a:spcAft>
                <a:spcPct val="0"/>
              </a:spcAft>
              <a:buClrTx/>
              <a:buFont typeface="Arial" panose="020B0604020202020204" pitchFamily="34" charset="0"/>
              <a:buChar char="•"/>
            </a:pPr>
            <a:r>
              <a:rPr lang="fr-FR" altLang="fr-FR" dirty="0" err="1">
                <a:solidFill>
                  <a:schemeClr val="tx1"/>
                </a:solidFill>
              </a:rPr>
              <a:t>npm</a:t>
            </a:r>
            <a:r>
              <a:rPr lang="fr-FR" altLang="fr-FR" dirty="0">
                <a:solidFill>
                  <a:schemeClr val="tx1"/>
                </a:solidFill>
              </a:rPr>
              <a:t> est à Node.js ce que </a:t>
            </a:r>
            <a:r>
              <a:rPr lang="fr-FR" altLang="fr-FR" dirty="0" err="1">
                <a:solidFill>
                  <a:schemeClr val="tx1"/>
                </a:solidFill>
              </a:rPr>
              <a:t>pip</a:t>
            </a:r>
            <a:r>
              <a:rPr lang="fr-FR" altLang="fr-FR" dirty="0">
                <a:solidFill>
                  <a:schemeClr val="tx1"/>
                </a:solidFill>
              </a:rPr>
              <a:t> est à Python</a:t>
            </a:r>
          </a:p>
          <a:p>
            <a:pPr marL="578358" marR="0" lvl="1" indent="-285750" defTabSz="457200" fontAlgn="base">
              <a:lnSpc>
                <a:spcPct val="110000"/>
              </a:lnSpc>
              <a:spcBef>
                <a:spcPct val="0"/>
              </a:spcBef>
              <a:spcAft>
                <a:spcPct val="0"/>
              </a:spcAft>
              <a:buClrTx/>
              <a:buSzTx/>
              <a:buFont typeface="Arial" panose="020B0604020202020204" pitchFamily="34" charset="0"/>
              <a:buChar char="•"/>
              <a:tabLst/>
            </a:pPr>
            <a:endParaRPr lang="fr-FR" altLang="fr-FR" dirty="0">
              <a:solidFill>
                <a:schemeClr val="tx1"/>
              </a:solidFill>
            </a:endParaRPr>
          </a:p>
          <a:p>
            <a:pPr marL="578358" marR="0" lvl="1" indent="-285750" defTabSz="457200" fontAlgn="base">
              <a:lnSpc>
                <a:spcPct val="110000"/>
              </a:lnSpc>
              <a:spcBef>
                <a:spcPct val="0"/>
              </a:spcBef>
              <a:spcAft>
                <a:spcPct val="0"/>
              </a:spcAft>
              <a:buClrTx/>
              <a:buSzTx/>
              <a:buFont typeface="Arial" panose="020B0604020202020204" pitchFamily="34" charset="0"/>
              <a:buChar char="•"/>
              <a:tabLst/>
            </a:pPr>
            <a:r>
              <a:rPr lang="fr-FR" altLang="fr-FR" dirty="0">
                <a:solidFill>
                  <a:schemeClr val="tx1"/>
                </a:solidFill>
              </a:rPr>
              <a:t>Les principales commandes :</a:t>
            </a:r>
          </a:p>
          <a:p>
            <a:pPr marL="761238" lvl="2" indent="-285750" defTabSz="457200" fontAlgn="base">
              <a:lnSpc>
                <a:spcPct val="110000"/>
              </a:lnSpc>
              <a:spcBef>
                <a:spcPct val="0"/>
              </a:spcBef>
              <a:spcAft>
                <a:spcPct val="0"/>
              </a:spcAft>
              <a:buClrTx/>
              <a:buFont typeface="Arial" panose="020B0604020202020204" pitchFamily="34" charset="0"/>
              <a:buChar char="•"/>
            </a:pPr>
            <a:r>
              <a:rPr lang="fr-FR" altLang="fr-FR" sz="1800" i="1" dirty="0" err="1">
                <a:solidFill>
                  <a:schemeClr val="tx1"/>
                </a:solidFill>
              </a:rPr>
              <a:t>npm</a:t>
            </a:r>
            <a:r>
              <a:rPr lang="fr-FR" altLang="fr-FR" sz="1800" i="1" dirty="0">
                <a:solidFill>
                  <a:schemeClr val="tx1"/>
                </a:solidFill>
              </a:rPr>
              <a:t> –v </a:t>
            </a:r>
            <a:r>
              <a:rPr lang="fr-FR" altLang="fr-FR" sz="1800" dirty="0">
                <a:solidFill>
                  <a:schemeClr val="tx1"/>
                </a:solidFill>
              </a:rPr>
              <a:t>: Affiche la version de </a:t>
            </a:r>
            <a:r>
              <a:rPr lang="fr-FR" altLang="fr-FR" sz="1800" dirty="0" err="1">
                <a:solidFill>
                  <a:schemeClr val="tx1"/>
                </a:solidFill>
              </a:rPr>
              <a:t>npm</a:t>
            </a:r>
            <a:endParaRPr lang="fr-FR" altLang="fr-FR" sz="1800" dirty="0">
              <a:solidFill>
                <a:schemeClr val="tx1"/>
              </a:solidFill>
            </a:endParaRPr>
          </a:p>
          <a:p>
            <a:pPr marL="761238" lvl="2" indent="-285750" defTabSz="457200" fontAlgn="base">
              <a:lnSpc>
                <a:spcPct val="110000"/>
              </a:lnSpc>
              <a:spcBef>
                <a:spcPct val="0"/>
              </a:spcBef>
              <a:spcAft>
                <a:spcPct val="0"/>
              </a:spcAft>
              <a:buClrTx/>
              <a:buFont typeface="Arial" panose="020B0604020202020204" pitchFamily="34" charset="0"/>
              <a:buChar char="•"/>
            </a:pPr>
            <a:r>
              <a:rPr lang="fr-FR" altLang="fr-FR" sz="1800" i="1" dirty="0" err="1">
                <a:solidFill>
                  <a:schemeClr val="tx1"/>
                </a:solidFill>
              </a:rPr>
              <a:t>npm</a:t>
            </a:r>
            <a:r>
              <a:rPr lang="fr-FR" altLang="fr-FR" sz="1800" i="1" dirty="0">
                <a:solidFill>
                  <a:schemeClr val="tx1"/>
                </a:solidFill>
              </a:rPr>
              <a:t> –init </a:t>
            </a:r>
            <a:r>
              <a:rPr lang="fr-FR" altLang="fr-FR" sz="1800" dirty="0">
                <a:solidFill>
                  <a:schemeClr val="tx1"/>
                </a:solidFill>
              </a:rPr>
              <a:t>: Initialise un projet </a:t>
            </a:r>
            <a:r>
              <a:rPr lang="fr-FR" altLang="fr-FR" sz="1800" dirty="0" err="1">
                <a:solidFill>
                  <a:schemeClr val="tx1"/>
                </a:solidFill>
              </a:rPr>
              <a:t>nodeJS</a:t>
            </a:r>
            <a:r>
              <a:rPr lang="fr-FR" altLang="fr-FR" sz="1800" dirty="0">
                <a:solidFill>
                  <a:schemeClr val="tx1"/>
                </a:solidFill>
              </a:rPr>
              <a:t> et créer un fichier </a:t>
            </a:r>
            <a:r>
              <a:rPr lang="fr-FR" altLang="fr-FR" sz="1800" dirty="0" err="1">
                <a:solidFill>
                  <a:schemeClr val="tx1"/>
                </a:solidFill>
              </a:rPr>
              <a:t>package.json</a:t>
            </a:r>
            <a:endParaRPr lang="fr-FR" altLang="fr-FR" sz="1800" dirty="0">
              <a:solidFill>
                <a:schemeClr val="tx1"/>
              </a:solidFill>
            </a:endParaRPr>
          </a:p>
          <a:p>
            <a:pPr marL="761238" lvl="2" indent="-285750" defTabSz="457200" fontAlgn="base">
              <a:lnSpc>
                <a:spcPct val="110000"/>
              </a:lnSpc>
              <a:spcBef>
                <a:spcPct val="0"/>
              </a:spcBef>
              <a:spcAft>
                <a:spcPct val="0"/>
              </a:spcAft>
              <a:buClrTx/>
              <a:buFont typeface="Arial" panose="020B0604020202020204" pitchFamily="34" charset="0"/>
              <a:buChar char="•"/>
            </a:pPr>
            <a:r>
              <a:rPr lang="fr-FR" altLang="fr-FR" sz="1800" i="1" dirty="0" err="1">
                <a:solidFill>
                  <a:schemeClr val="tx1"/>
                </a:solidFill>
              </a:rPr>
              <a:t>npm</a:t>
            </a:r>
            <a:r>
              <a:rPr lang="fr-FR" altLang="fr-FR" sz="1800" i="1" dirty="0">
                <a:solidFill>
                  <a:schemeClr val="tx1"/>
                </a:solidFill>
              </a:rPr>
              <a:t> –</a:t>
            </a:r>
            <a:r>
              <a:rPr lang="fr-FR" altLang="fr-FR" sz="1800" i="1" dirty="0" err="1">
                <a:solidFill>
                  <a:schemeClr val="tx1"/>
                </a:solidFill>
              </a:rPr>
              <a:t>install</a:t>
            </a:r>
            <a:r>
              <a:rPr lang="fr-FR" altLang="fr-FR" sz="1800" i="1" dirty="0">
                <a:solidFill>
                  <a:schemeClr val="tx1"/>
                </a:solidFill>
              </a:rPr>
              <a:t> </a:t>
            </a:r>
            <a:r>
              <a:rPr lang="fr-FR" altLang="fr-FR" sz="1800" dirty="0">
                <a:solidFill>
                  <a:schemeClr val="tx1"/>
                </a:solidFill>
              </a:rPr>
              <a:t>: Installe les modules du fichier </a:t>
            </a:r>
            <a:r>
              <a:rPr lang="fr-FR" altLang="fr-FR" sz="1800" dirty="0" err="1">
                <a:solidFill>
                  <a:schemeClr val="tx1"/>
                </a:solidFill>
              </a:rPr>
              <a:t>package.json</a:t>
            </a:r>
            <a:endParaRPr lang="fr-FR" altLang="fr-FR" sz="1800" dirty="0">
              <a:solidFill>
                <a:schemeClr val="tx1"/>
              </a:solidFill>
            </a:endParaRPr>
          </a:p>
          <a:p>
            <a:pPr marL="761238" lvl="2" indent="-285750" defTabSz="457200" fontAlgn="base">
              <a:lnSpc>
                <a:spcPct val="110000"/>
              </a:lnSpc>
              <a:spcBef>
                <a:spcPct val="0"/>
              </a:spcBef>
              <a:spcAft>
                <a:spcPct val="0"/>
              </a:spcAft>
              <a:buClrTx/>
              <a:buFont typeface="Arial" panose="020B0604020202020204" pitchFamily="34" charset="0"/>
              <a:buChar char="•"/>
            </a:pPr>
            <a:r>
              <a:rPr lang="fr-FR" altLang="fr-FR" sz="1800" i="1" dirty="0" err="1">
                <a:solidFill>
                  <a:schemeClr val="tx1"/>
                </a:solidFill>
              </a:rPr>
              <a:t>npm</a:t>
            </a:r>
            <a:r>
              <a:rPr lang="fr-FR" altLang="fr-FR" sz="1800" i="1" dirty="0">
                <a:solidFill>
                  <a:schemeClr val="tx1"/>
                </a:solidFill>
              </a:rPr>
              <a:t> –</a:t>
            </a:r>
            <a:r>
              <a:rPr lang="fr-FR" altLang="fr-FR" sz="1800" i="1" dirty="0" err="1">
                <a:solidFill>
                  <a:schemeClr val="tx1"/>
                </a:solidFill>
              </a:rPr>
              <a:t>install</a:t>
            </a:r>
            <a:r>
              <a:rPr lang="fr-FR" altLang="fr-FR" sz="1800" i="1" dirty="0">
                <a:solidFill>
                  <a:schemeClr val="tx1"/>
                </a:solidFill>
              </a:rPr>
              <a:t> « module » </a:t>
            </a:r>
            <a:r>
              <a:rPr lang="fr-FR" altLang="fr-FR" sz="1800" dirty="0">
                <a:solidFill>
                  <a:schemeClr val="tx1"/>
                </a:solidFill>
              </a:rPr>
              <a:t>: Installe un module et l’insère dans le fichier </a:t>
            </a:r>
            <a:r>
              <a:rPr lang="fr-FR" altLang="fr-FR" sz="1800" dirty="0" err="1">
                <a:solidFill>
                  <a:schemeClr val="tx1"/>
                </a:solidFill>
              </a:rPr>
              <a:t>package.json</a:t>
            </a:r>
            <a:endParaRPr lang="fr-FR" altLang="fr-FR" sz="1800" dirty="0">
              <a:solidFill>
                <a:schemeClr val="tx1"/>
              </a:solidFill>
            </a:endParaRPr>
          </a:p>
        </p:txBody>
      </p:sp>
      <p:pic>
        <p:nvPicPr>
          <p:cNvPr id="6" name="Graphique 5">
            <a:extLst>
              <a:ext uri="{FF2B5EF4-FFF2-40B4-BE49-F238E27FC236}">
                <a16:creationId xmlns:a16="http://schemas.microsoft.com/office/drawing/2014/main" id="{A43DE5D4-3F2A-8A04-0EC2-12D62125A3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97215" y="2184065"/>
            <a:ext cx="2714625" cy="1055688"/>
          </a:xfrm>
          <a:prstGeom prst="rect">
            <a:avLst/>
          </a:prstGeom>
        </p:spPr>
      </p:pic>
    </p:spTree>
    <p:extLst>
      <p:ext uri="{BB962C8B-B14F-4D97-AF65-F5344CB8AC3E}">
        <p14:creationId xmlns:p14="http://schemas.microsoft.com/office/powerpoint/2010/main" val="3929507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EBD1D-088B-F1A9-1C76-3E2AB47F66A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45D76FF-7418-F49B-718C-4092E5DE16B0}"/>
              </a:ext>
            </a:extLst>
          </p:cNvPr>
          <p:cNvSpPr>
            <a:spLocks noGrp="1"/>
          </p:cNvSpPr>
          <p:nvPr>
            <p:ph type="title"/>
          </p:nvPr>
        </p:nvSpPr>
        <p:spPr/>
        <p:txBody>
          <a:bodyPr/>
          <a:lstStyle/>
          <a:p>
            <a:r>
              <a:rPr lang="fr-FR" dirty="0"/>
              <a:t>NPM : Node </a:t>
            </a:r>
            <a:r>
              <a:rPr lang="fr-FR" dirty="0" err="1"/>
              <a:t>Packet</a:t>
            </a:r>
            <a:r>
              <a:rPr lang="fr-FR" dirty="0"/>
              <a:t> Manager</a:t>
            </a:r>
          </a:p>
        </p:txBody>
      </p:sp>
      <p:sp>
        <p:nvSpPr>
          <p:cNvPr id="4" name="Rectangle 1">
            <a:extLst>
              <a:ext uri="{FF2B5EF4-FFF2-40B4-BE49-F238E27FC236}">
                <a16:creationId xmlns:a16="http://schemas.microsoft.com/office/drawing/2014/main" id="{B0B4B3F3-9CCF-02C0-6544-945C8E9BCBF5}"/>
              </a:ext>
            </a:extLst>
          </p:cNvPr>
          <p:cNvSpPr>
            <a:spLocks noGrp="1" noChangeArrowheads="1"/>
          </p:cNvSpPr>
          <p:nvPr>
            <p:ph idx="1"/>
          </p:nvPr>
        </p:nvSpPr>
        <p:spPr bwMode="auto">
          <a:xfrm>
            <a:off x="833021" y="2307199"/>
            <a:ext cx="52629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u="none" strike="noStrike" cap="none" normalizeH="0" baseline="0" dirty="0">
                <a:ln>
                  <a:noFill/>
                </a:ln>
                <a:solidFill>
                  <a:schemeClr val="tx1"/>
                </a:solidFill>
                <a:effectLst/>
                <a:latin typeface="Arial" panose="020B0604020202020204" pitchFamily="34" charset="0"/>
              </a:rPr>
              <a:t>Un projet </a:t>
            </a:r>
            <a:r>
              <a:rPr kumimoji="0" lang="fr-FR" altLang="fr-FR" sz="1800" b="0" u="none" strike="noStrike" cap="none" normalizeH="0" baseline="0" dirty="0" err="1">
                <a:ln>
                  <a:noFill/>
                </a:ln>
                <a:solidFill>
                  <a:schemeClr val="tx1"/>
                </a:solidFill>
                <a:effectLst/>
                <a:latin typeface="Arial" panose="020B0604020202020204" pitchFamily="34" charset="0"/>
              </a:rPr>
              <a:t>npm</a:t>
            </a:r>
            <a:r>
              <a:rPr kumimoji="0" lang="fr-FR" altLang="fr-FR" sz="1800" b="0" u="none" strike="noStrike" cap="none" normalizeH="0" baseline="0" dirty="0">
                <a:ln>
                  <a:noFill/>
                </a:ln>
                <a:solidFill>
                  <a:schemeClr val="tx1"/>
                </a:solidFill>
                <a:effectLst/>
                <a:latin typeface="Arial" panose="020B0604020202020204" pitchFamily="34" charset="0"/>
              </a:rPr>
              <a:t> a toujours un fichier </a:t>
            </a:r>
            <a:r>
              <a:rPr kumimoji="0" lang="fr-FR" altLang="fr-FR" sz="1800" b="0" i="1" u="none" strike="noStrike" cap="none" normalizeH="0" baseline="0" dirty="0" err="1">
                <a:ln>
                  <a:noFill/>
                </a:ln>
                <a:solidFill>
                  <a:schemeClr val="tx1"/>
                </a:solidFill>
                <a:effectLst/>
                <a:latin typeface="Arial" panose="020B0604020202020204" pitchFamily="34" charset="0"/>
              </a:rPr>
              <a:t>package.json</a:t>
            </a:r>
            <a:r>
              <a:rPr kumimoji="0" lang="fr-FR" altLang="fr-FR" sz="1800" b="0" i="1"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800"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a:ln>
                  <a:noFill/>
                </a:ln>
                <a:solidFill>
                  <a:schemeClr val="tx1"/>
                </a:solidFill>
                <a:effectLst/>
                <a:latin typeface="Arial" panose="020B0604020202020204" pitchFamily="34" charset="0"/>
              </a:rPr>
              <a:t>Name : </a:t>
            </a:r>
            <a:r>
              <a:rPr kumimoji="0" lang="fr-FR" altLang="fr-FR" sz="1800" b="0" u="none" strike="noStrike" cap="none" normalizeH="0" baseline="0" dirty="0">
                <a:ln>
                  <a:noFill/>
                </a:ln>
                <a:solidFill>
                  <a:schemeClr val="tx1"/>
                </a:solidFill>
                <a:effectLst/>
                <a:latin typeface="Arial" panose="020B0604020202020204" pitchFamily="34" charset="0"/>
              </a:rPr>
              <a:t>Nom du projet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800" i="1" dirty="0">
                <a:solidFill>
                  <a:schemeClr val="tx1"/>
                </a:solidFill>
                <a:latin typeface="Arial" panose="020B0604020202020204" pitchFamily="34" charset="0"/>
              </a:rPr>
              <a:t>Version : </a:t>
            </a:r>
            <a:r>
              <a:rPr lang="fr-FR" altLang="fr-FR" sz="1800" dirty="0">
                <a:solidFill>
                  <a:schemeClr val="tx1"/>
                </a:solidFill>
                <a:latin typeface="Arial" panose="020B0604020202020204" pitchFamily="34" charset="0"/>
              </a:rPr>
              <a:t>Version du projet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a:ln>
                  <a:noFill/>
                </a:ln>
                <a:solidFill>
                  <a:schemeClr val="tx1"/>
                </a:solidFill>
                <a:effectLst/>
                <a:latin typeface="Arial" panose="020B0604020202020204" pitchFamily="34" charset="0"/>
              </a:rPr>
              <a:t>Main : </a:t>
            </a:r>
            <a:r>
              <a:rPr kumimoji="0" lang="fr-FR" altLang="fr-FR" sz="1800" b="0" u="none" strike="noStrike" cap="none" normalizeH="0" baseline="0" dirty="0">
                <a:ln>
                  <a:noFill/>
                </a:ln>
                <a:solidFill>
                  <a:schemeClr val="tx1"/>
                </a:solidFill>
                <a:effectLst/>
                <a:latin typeface="Arial" panose="020B0604020202020204" pitchFamily="34" charset="0"/>
              </a:rPr>
              <a:t>Fichier d’entrée</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800" i="1" dirty="0">
                <a:solidFill>
                  <a:schemeClr val="tx1"/>
                </a:solidFill>
                <a:latin typeface="Arial" panose="020B0604020202020204" pitchFamily="34" charset="0"/>
              </a:rPr>
              <a:t>Scripts : </a:t>
            </a:r>
            <a:r>
              <a:rPr lang="fr-FR" altLang="fr-FR" sz="1800" dirty="0">
                <a:solidFill>
                  <a:schemeClr val="tx1"/>
                </a:solidFill>
                <a:latin typeface="Arial" panose="020B0604020202020204" pitchFamily="34" charset="0"/>
              </a:rPr>
              <a:t>Dictionnaire de commande </a:t>
            </a:r>
            <a:r>
              <a:rPr lang="fr-FR" altLang="fr-FR" sz="1800" i="1" dirty="0" err="1">
                <a:solidFill>
                  <a:schemeClr val="tx1"/>
                </a:solidFill>
                <a:latin typeface="Arial" panose="020B0604020202020204" pitchFamily="34" charset="0"/>
              </a:rPr>
              <a:t>npm</a:t>
            </a:r>
            <a:endParaRPr lang="fr-FR" altLang="fr-FR" sz="1800" i="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err="1">
                <a:ln>
                  <a:noFill/>
                </a:ln>
                <a:solidFill>
                  <a:schemeClr val="tx1"/>
                </a:solidFill>
                <a:effectLst/>
                <a:latin typeface="Arial" panose="020B0604020202020204" pitchFamily="34" charset="0"/>
              </a:rPr>
              <a:t>Dependencies</a:t>
            </a:r>
            <a:r>
              <a:rPr kumimoji="0" lang="fr-FR" altLang="fr-FR" sz="1800" b="0" i="1" u="none" strike="noStrike" cap="none" normalizeH="0" baseline="0" dirty="0">
                <a:ln>
                  <a:noFill/>
                </a:ln>
                <a:solidFill>
                  <a:schemeClr val="tx1"/>
                </a:solidFill>
                <a:effectLst/>
                <a:latin typeface="Arial" panose="020B0604020202020204" pitchFamily="34" charset="0"/>
              </a:rPr>
              <a:t> : </a:t>
            </a:r>
            <a:r>
              <a:rPr kumimoji="0" lang="fr-FR" altLang="fr-FR" sz="1800" b="0" u="none" strike="noStrike" cap="none" normalizeH="0" baseline="0" dirty="0">
                <a:ln>
                  <a:noFill/>
                </a:ln>
                <a:solidFill>
                  <a:schemeClr val="tx1"/>
                </a:solidFill>
                <a:effectLst/>
                <a:latin typeface="Arial" panose="020B0604020202020204" pitchFamily="34" charset="0"/>
              </a:rPr>
              <a:t>Librairie</a:t>
            </a:r>
            <a:r>
              <a:rPr lang="fr-FR" altLang="fr-FR" sz="1800" dirty="0">
                <a:solidFill>
                  <a:schemeClr val="tx1"/>
                </a:solidFill>
                <a:latin typeface="Arial" panose="020B0604020202020204" pitchFamily="34" charset="0"/>
              </a:rPr>
              <a:t>s nécessaire au projet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err="1">
                <a:ln>
                  <a:noFill/>
                </a:ln>
                <a:solidFill>
                  <a:schemeClr val="tx1"/>
                </a:solidFill>
                <a:effectLst/>
                <a:latin typeface="Arial" panose="020B0604020202020204" pitchFamily="34" charset="0"/>
              </a:rPr>
              <a:t>DevDependencies</a:t>
            </a:r>
            <a:r>
              <a:rPr kumimoji="0" lang="fr-FR" altLang="fr-FR" sz="1800" b="0" i="1" u="none" strike="noStrike" cap="none" normalizeH="0" baseline="0" dirty="0">
                <a:ln>
                  <a:noFill/>
                </a:ln>
                <a:solidFill>
                  <a:schemeClr val="tx1"/>
                </a:solidFill>
                <a:effectLst/>
                <a:latin typeface="Arial" panose="020B0604020202020204" pitchFamily="34" charset="0"/>
              </a:rPr>
              <a:t>, </a:t>
            </a:r>
            <a:r>
              <a:rPr kumimoji="0" lang="fr-FR" altLang="fr-FR" sz="1800" b="0" i="1" u="none" strike="noStrike" cap="none" normalizeH="0" baseline="0" dirty="0" err="1">
                <a:ln>
                  <a:noFill/>
                </a:ln>
                <a:solidFill>
                  <a:schemeClr val="tx1"/>
                </a:solidFill>
                <a:effectLst/>
                <a:latin typeface="Arial" panose="020B0604020202020204" pitchFamily="34" charset="0"/>
              </a:rPr>
              <a:t>peer</a:t>
            </a:r>
            <a:r>
              <a:rPr lang="fr-FR" altLang="fr-FR" sz="1800" i="1" dirty="0" err="1">
                <a:solidFill>
                  <a:schemeClr val="tx1"/>
                </a:solidFill>
                <a:latin typeface="Arial" panose="020B0604020202020204" pitchFamily="34" charset="0"/>
              </a:rPr>
              <a:t>Dependencies</a:t>
            </a:r>
            <a:r>
              <a:rPr lang="fr-FR" altLang="fr-FR" sz="1800" i="1"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800" i="1" dirty="0" err="1">
                <a:solidFill>
                  <a:schemeClr val="tx1"/>
                </a:solidFill>
                <a:latin typeface="Arial" panose="020B0604020202020204" pitchFamily="34" charset="0"/>
              </a:rPr>
              <a:t>workspaces</a:t>
            </a:r>
            <a:r>
              <a:rPr lang="fr-FR" altLang="fr-FR" sz="1800" i="1" dirty="0">
                <a:solidFill>
                  <a:schemeClr val="tx1"/>
                </a:solidFill>
                <a:latin typeface="Arial" panose="020B0604020202020204" pitchFamily="34" charset="0"/>
              </a:rPr>
              <a:t>, </a:t>
            </a:r>
            <a:r>
              <a:rPr lang="fr-FR" altLang="fr-FR" sz="1800" i="1" dirty="0" err="1">
                <a:solidFill>
                  <a:schemeClr val="tx1"/>
                </a:solidFill>
                <a:latin typeface="Arial" panose="020B0604020202020204" pitchFamily="34" charset="0"/>
              </a:rPr>
              <a:t>license</a:t>
            </a:r>
            <a:r>
              <a:rPr lang="fr-FR" altLang="fr-FR" sz="1800" i="1" dirty="0">
                <a:solidFill>
                  <a:schemeClr val="tx1"/>
                </a:solidFill>
                <a:latin typeface="Arial" panose="020B0604020202020204" pitchFamily="34" charset="0"/>
              </a:rPr>
              <a:t> …</a:t>
            </a:r>
            <a:endParaRPr kumimoji="0" lang="fr-FR" altLang="fr-FR"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800" i="1" dirty="0">
                <a:solidFill>
                  <a:schemeClr val="tx1"/>
                </a:solidFill>
                <a:latin typeface="Arial" panose="020B0604020202020204" pitchFamily="34" charset="0"/>
              </a:rPr>
              <a:t>Voir </a:t>
            </a:r>
            <a:r>
              <a:rPr lang="fr-FR" altLang="fr-FR" sz="1800" i="1" dirty="0">
                <a:solidFill>
                  <a:schemeClr val="tx1"/>
                </a:solidFill>
                <a:latin typeface="Arial" panose="020B0604020202020204" pitchFamily="34" charset="0"/>
                <a:hlinkClick r:id="rId2"/>
              </a:rPr>
              <a:t>docs.npmjs.com</a:t>
            </a:r>
            <a:endParaRPr kumimoji="0" lang="fr-FR" altLang="fr-FR" sz="1800" b="0" i="1" u="none" strike="noStrike" cap="none" normalizeH="0" baseline="0" dirty="0">
              <a:ln>
                <a:noFill/>
              </a:ln>
              <a:solidFill>
                <a:schemeClr val="tx1"/>
              </a:solidFill>
              <a:effectLst/>
              <a:latin typeface="Arial" panose="020B0604020202020204" pitchFamily="34" charset="0"/>
            </a:endParaRPr>
          </a:p>
        </p:txBody>
      </p:sp>
      <p:pic>
        <p:nvPicPr>
          <p:cNvPr id="8" name="Image 7">
            <a:extLst>
              <a:ext uri="{FF2B5EF4-FFF2-40B4-BE49-F238E27FC236}">
                <a16:creationId xmlns:a16="http://schemas.microsoft.com/office/drawing/2014/main" id="{9F6E8609-9B48-DD51-0A96-F8235D56FAAA}"/>
              </a:ext>
            </a:extLst>
          </p:cNvPr>
          <p:cNvPicPr>
            <a:picLocks noChangeAspect="1"/>
          </p:cNvPicPr>
          <p:nvPr/>
        </p:nvPicPr>
        <p:blipFill>
          <a:blip r:embed="rId3"/>
          <a:stretch>
            <a:fillRect/>
          </a:stretch>
        </p:blipFill>
        <p:spPr>
          <a:xfrm>
            <a:off x="6967210" y="2400646"/>
            <a:ext cx="4696480" cy="32294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93145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3C501-3A1C-1654-3B43-738D9024E92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3DB0226-640D-AFF7-40DD-D641976B68B3}"/>
              </a:ext>
            </a:extLst>
          </p:cNvPr>
          <p:cNvSpPr>
            <a:spLocks noGrp="1"/>
          </p:cNvSpPr>
          <p:nvPr>
            <p:ph type="title"/>
          </p:nvPr>
        </p:nvSpPr>
        <p:spPr/>
        <p:txBody>
          <a:bodyPr/>
          <a:lstStyle/>
          <a:p>
            <a:r>
              <a:rPr lang="fr-FR" dirty="0"/>
              <a:t>Les systèmes de modules</a:t>
            </a:r>
          </a:p>
        </p:txBody>
      </p:sp>
      <p:sp>
        <p:nvSpPr>
          <p:cNvPr id="4" name="Rectangle 1">
            <a:extLst>
              <a:ext uri="{FF2B5EF4-FFF2-40B4-BE49-F238E27FC236}">
                <a16:creationId xmlns:a16="http://schemas.microsoft.com/office/drawing/2014/main" id="{B57202BF-9A3B-96D7-31E7-AE9D9B0C19A8}"/>
              </a:ext>
            </a:extLst>
          </p:cNvPr>
          <p:cNvSpPr>
            <a:spLocks noGrp="1" noChangeArrowheads="1"/>
          </p:cNvSpPr>
          <p:nvPr>
            <p:ph idx="1"/>
          </p:nvPr>
        </p:nvSpPr>
        <p:spPr bwMode="auto">
          <a:xfrm>
            <a:off x="833021" y="2168703"/>
            <a:ext cx="752000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u="none" strike="noStrike" cap="none" normalizeH="0" baseline="0" dirty="0">
                <a:ln>
                  <a:noFill/>
                </a:ln>
                <a:solidFill>
                  <a:schemeClr val="tx1"/>
                </a:solidFill>
                <a:effectLst/>
                <a:latin typeface="Arial" panose="020B0604020202020204" pitchFamily="34" charset="0"/>
              </a:rPr>
              <a:t>Plusieurs systèmes d’import de bibliothèques co-existent dans Node.js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u="none" strike="noStrike" cap="none" normalizeH="0" baseline="0" dirty="0">
                <a:ln>
                  <a:noFill/>
                </a:ln>
                <a:solidFill>
                  <a:schemeClr val="tx1"/>
                </a:solidFill>
                <a:effectLst/>
                <a:latin typeface="Arial" panose="020B0604020202020204" pitchFamily="34" charset="0"/>
              </a:rPr>
              <a:t>Préférer les modules ESM et l’extension .</a:t>
            </a:r>
            <a:r>
              <a:rPr kumimoji="0" lang="fr-FR" altLang="fr-FR" sz="1800" b="0" u="none" strike="noStrike" cap="none" normalizeH="0" baseline="0" dirty="0" err="1">
                <a:ln>
                  <a:noFill/>
                </a:ln>
                <a:solidFill>
                  <a:schemeClr val="tx1"/>
                </a:solidFill>
                <a:effectLst/>
                <a:latin typeface="Arial" panose="020B0604020202020204" pitchFamily="34" charset="0"/>
              </a:rPr>
              <a:t>mjs</a:t>
            </a:r>
            <a:endParaRPr kumimoji="0" lang="fr-FR" altLang="fr-FR" sz="1800" b="0" i="1" u="none" strike="noStrike" cap="none" normalizeH="0" baseline="0" dirty="0">
              <a:ln>
                <a:noFill/>
              </a:ln>
              <a:solidFill>
                <a:schemeClr val="tx1"/>
              </a:solidFill>
              <a:effectLst/>
              <a:latin typeface="Arial" panose="020B0604020202020204" pitchFamily="34" charset="0"/>
            </a:endParaRPr>
          </a:p>
        </p:txBody>
      </p:sp>
      <p:sp>
        <p:nvSpPr>
          <p:cNvPr id="5" name="ZoneTexte 4">
            <a:extLst>
              <a:ext uri="{FF2B5EF4-FFF2-40B4-BE49-F238E27FC236}">
                <a16:creationId xmlns:a16="http://schemas.microsoft.com/office/drawing/2014/main" id="{FC1333EB-8BFC-BCA7-525C-7F1A39035DB1}"/>
              </a:ext>
            </a:extLst>
          </p:cNvPr>
          <p:cNvSpPr txBox="1"/>
          <p:nvPr/>
        </p:nvSpPr>
        <p:spPr>
          <a:xfrm>
            <a:off x="6096000" y="3440623"/>
            <a:ext cx="5386578"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u="none" strike="noStrike" cap="none" normalizeH="0" baseline="0" dirty="0">
                <a:ln>
                  <a:noFill/>
                </a:ln>
                <a:solidFill>
                  <a:schemeClr val="tx1"/>
                </a:solidFill>
                <a:effectLst/>
                <a:latin typeface="Arial" panose="020B0604020202020204" pitchFamily="34" charset="0"/>
              </a:rPr>
              <a:t> </a:t>
            </a:r>
            <a:r>
              <a:rPr kumimoji="0" lang="fr-FR" altLang="fr-FR" sz="1800" b="1" u="none" strike="noStrike" cap="none" normalizeH="0" baseline="0" dirty="0" err="1">
                <a:ln>
                  <a:noFill/>
                </a:ln>
                <a:solidFill>
                  <a:schemeClr val="tx1"/>
                </a:solidFill>
                <a:effectLst/>
                <a:latin typeface="Arial" panose="020B0604020202020204" pitchFamily="34" charset="0"/>
              </a:rPr>
              <a:t>EcmaScript</a:t>
            </a:r>
            <a:r>
              <a:rPr kumimoji="0" lang="fr-FR" altLang="fr-FR" sz="1800" b="1" u="none" strike="noStrike" cap="none" normalizeH="0" baseline="0" dirty="0">
                <a:ln>
                  <a:noFill/>
                </a:ln>
                <a:solidFill>
                  <a:schemeClr val="tx1"/>
                </a:solidFill>
                <a:effectLst/>
                <a:latin typeface="Arial" panose="020B0604020202020204" pitchFamily="34" charset="0"/>
              </a:rPr>
              <a:t> (ESM) </a:t>
            </a:r>
            <a:r>
              <a:rPr kumimoji="0" lang="fr-FR" altLang="fr-FR" sz="1800" b="0" u="none" strike="noStrike" cap="none" normalizeH="0" baseline="0" dirty="0">
                <a:ln>
                  <a:noFill/>
                </a:ln>
                <a:solidFill>
                  <a:schemeClr val="tx1"/>
                </a:solidFill>
                <a:effectLst/>
                <a:latin typeface="Arial" panose="020B0604020202020204" pitchFamily="34" charset="0"/>
              </a:rPr>
              <a:t>: le système standard JS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a:ln>
                  <a:noFill/>
                </a:ln>
                <a:solidFill>
                  <a:schemeClr val="tx1"/>
                </a:solidFill>
                <a:effectLst/>
                <a:latin typeface="Arial" panose="020B0604020202020204" pitchFamily="34" charset="0"/>
              </a:rPr>
              <a:t>        import </a:t>
            </a:r>
            <a:r>
              <a:rPr kumimoji="0" lang="fr-FR" altLang="fr-FR" sz="1800" b="0" i="1" u="none" strike="noStrike" cap="none" normalizeH="0" baseline="0" dirty="0" err="1">
                <a:ln>
                  <a:noFill/>
                </a:ln>
                <a:solidFill>
                  <a:schemeClr val="tx1"/>
                </a:solidFill>
                <a:effectLst/>
                <a:latin typeface="Arial" panose="020B0604020202020204" pitchFamily="34" charset="0"/>
              </a:rPr>
              <a:t>maLib</a:t>
            </a:r>
            <a:r>
              <a:rPr kumimoji="0" lang="fr-FR" altLang="fr-FR" sz="1800" b="0" i="1" u="none" strike="noStrike" cap="none" normalizeH="0" baseline="0" dirty="0">
                <a:ln>
                  <a:noFill/>
                </a:ln>
                <a:solidFill>
                  <a:schemeClr val="tx1"/>
                </a:solidFill>
                <a:effectLst/>
                <a:latin typeface="Arial" panose="020B0604020202020204" pitchFamily="34" charset="0"/>
              </a:rPr>
              <a:t> </a:t>
            </a:r>
            <a:r>
              <a:rPr kumimoji="0" lang="fr-FR" altLang="fr-FR" sz="1800" b="0" i="1" u="none" strike="noStrike" cap="none" normalizeH="0" baseline="0" dirty="0" err="1">
                <a:ln>
                  <a:noFill/>
                </a:ln>
                <a:solidFill>
                  <a:schemeClr val="tx1"/>
                </a:solidFill>
                <a:effectLst/>
                <a:latin typeface="Arial" panose="020B0604020202020204" pitchFamily="34" charset="0"/>
              </a:rPr>
              <a:t>from</a:t>
            </a:r>
            <a:r>
              <a:rPr kumimoji="0" lang="fr-FR" altLang="fr-FR" sz="1800" b="0" i="1" u="none" strike="noStrike" cap="none" normalizeH="0" baseline="0" dirty="0">
                <a:ln>
                  <a:noFill/>
                </a:ln>
                <a:solidFill>
                  <a:schemeClr val="tx1"/>
                </a:solidFill>
                <a:effectLst/>
                <a:latin typeface="Arial" panose="020B0604020202020204" pitchFamily="34" charset="0"/>
              </a:rPr>
              <a:t> '</a:t>
            </a:r>
            <a:r>
              <a:rPr kumimoji="0" lang="fr-FR" altLang="fr-FR" sz="1800" b="0" i="1" u="none" strike="noStrike" cap="none" normalizeH="0" baseline="0" dirty="0" err="1">
                <a:ln>
                  <a:noFill/>
                </a:ln>
                <a:solidFill>
                  <a:schemeClr val="tx1"/>
                </a:solidFill>
                <a:effectLst/>
                <a:latin typeface="Arial" panose="020B0604020202020204" pitchFamily="34" charset="0"/>
              </a:rPr>
              <a:t>laLib</a:t>
            </a:r>
            <a:r>
              <a:rPr kumimoji="0" lang="fr-FR" altLang="fr-FR" sz="18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a:ln>
                  <a:noFill/>
                </a:ln>
                <a:solidFill>
                  <a:schemeClr val="tx1"/>
                </a:solidFill>
                <a:effectLst/>
                <a:latin typeface="Arial" panose="020B0604020202020204" pitchFamily="34" charset="0"/>
              </a:rPr>
              <a:t>        export default {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u="none" strike="noStrike" cap="none" normalizeH="0" baseline="0" dirty="0">
                <a:ln>
                  <a:noFill/>
                </a:ln>
                <a:solidFill>
                  <a:schemeClr val="tx1"/>
                </a:solidFill>
                <a:effectLst/>
                <a:latin typeface="Arial" panose="020B0604020202020204" pitchFamily="34" charset="0"/>
              </a:rPr>
              <a:t>        par défaut pour les extensions de fichier .</a:t>
            </a:r>
            <a:r>
              <a:rPr kumimoji="0" lang="fr-FR" altLang="fr-FR" sz="1800" b="0" u="none" strike="noStrike" cap="none" normalizeH="0" baseline="0" dirty="0" err="1">
                <a:ln>
                  <a:noFill/>
                </a:ln>
                <a:solidFill>
                  <a:schemeClr val="tx1"/>
                </a:solidFill>
                <a:effectLst/>
                <a:latin typeface="Arial" panose="020B0604020202020204" pitchFamily="34" charset="0"/>
              </a:rPr>
              <a:t>mjs</a:t>
            </a:r>
            <a:endParaRPr lang="fr-FR" dirty="0"/>
          </a:p>
        </p:txBody>
      </p:sp>
      <p:sp>
        <p:nvSpPr>
          <p:cNvPr id="7" name="ZoneTexte 6">
            <a:extLst>
              <a:ext uri="{FF2B5EF4-FFF2-40B4-BE49-F238E27FC236}">
                <a16:creationId xmlns:a16="http://schemas.microsoft.com/office/drawing/2014/main" id="{1387FFEC-D790-A357-775E-FD10885EEB84}"/>
              </a:ext>
            </a:extLst>
          </p:cNvPr>
          <p:cNvSpPr txBox="1"/>
          <p:nvPr/>
        </p:nvSpPr>
        <p:spPr>
          <a:xfrm>
            <a:off x="833021" y="3411573"/>
            <a:ext cx="6094476"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u="none" strike="noStrike" cap="none" normalizeH="0" baseline="0" dirty="0">
                <a:ln>
                  <a:noFill/>
                </a:ln>
                <a:solidFill>
                  <a:schemeClr val="tx1"/>
                </a:solidFill>
                <a:effectLst/>
                <a:latin typeface="Arial" panose="020B0604020202020204" pitchFamily="34" charset="0"/>
              </a:rPr>
              <a:t> Common JS (CJS) </a:t>
            </a:r>
            <a:r>
              <a:rPr kumimoji="0" lang="fr-FR" altLang="fr-FR" sz="1800" b="0" u="none" strike="noStrike" cap="none" normalizeH="0" baseline="0" dirty="0">
                <a:ln>
                  <a:noFill/>
                </a:ln>
                <a:solidFill>
                  <a:schemeClr val="tx1"/>
                </a:solidFill>
                <a:effectLst/>
                <a:latin typeface="Arial" panose="020B0604020202020204" pitchFamily="34" charset="0"/>
              </a:rPr>
              <a:t>: le système historique</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u="none" strike="noStrike" cap="none" normalizeH="0" baseline="0" dirty="0">
                <a:ln>
                  <a:noFill/>
                </a:ln>
                <a:solidFill>
                  <a:schemeClr val="tx1"/>
                </a:solidFill>
                <a:effectLst/>
                <a:latin typeface="Arial" panose="020B0604020202020204" pitchFamily="34" charset="0"/>
              </a:rPr>
              <a:t>        </a:t>
            </a:r>
            <a:r>
              <a:rPr kumimoji="0" lang="fr-FR" altLang="fr-FR" sz="1800" b="0" i="1" u="none" strike="noStrike" cap="none" normalizeH="0" baseline="0" dirty="0" err="1">
                <a:ln>
                  <a:noFill/>
                </a:ln>
                <a:solidFill>
                  <a:schemeClr val="tx1"/>
                </a:solidFill>
                <a:effectLst/>
                <a:latin typeface="Arial" panose="020B0604020202020204" pitchFamily="34" charset="0"/>
              </a:rPr>
              <a:t>const</a:t>
            </a:r>
            <a:r>
              <a:rPr kumimoji="0" lang="fr-FR" altLang="fr-FR" sz="1800" b="0" i="1" u="none" strike="noStrike" cap="none" normalizeH="0" baseline="0" dirty="0">
                <a:ln>
                  <a:noFill/>
                </a:ln>
                <a:solidFill>
                  <a:schemeClr val="tx1"/>
                </a:solidFill>
                <a:effectLst/>
                <a:latin typeface="Arial" panose="020B0604020202020204" pitchFamily="34" charset="0"/>
              </a:rPr>
              <a:t> </a:t>
            </a:r>
            <a:r>
              <a:rPr kumimoji="0" lang="fr-FR" altLang="fr-FR" sz="1800" b="0" i="1" u="none" strike="noStrike" cap="none" normalizeH="0" baseline="0" dirty="0" err="1">
                <a:ln>
                  <a:noFill/>
                </a:ln>
                <a:solidFill>
                  <a:schemeClr val="tx1"/>
                </a:solidFill>
                <a:effectLst/>
                <a:latin typeface="Arial" panose="020B0604020202020204" pitchFamily="34" charset="0"/>
              </a:rPr>
              <a:t>maLib</a:t>
            </a:r>
            <a:r>
              <a:rPr kumimoji="0" lang="fr-FR" altLang="fr-FR" sz="1800" b="0" i="1" u="none" strike="noStrike" cap="none" normalizeH="0" baseline="0" dirty="0">
                <a:ln>
                  <a:noFill/>
                </a:ln>
                <a:solidFill>
                  <a:schemeClr val="tx1"/>
                </a:solidFill>
                <a:effectLst/>
                <a:latin typeface="Arial" panose="020B0604020202020204" pitchFamily="34" charset="0"/>
              </a:rPr>
              <a:t> = </a:t>
            </a:r>
            <a:r>
              <a:rPr kumimoji="0" lang="fr-FR" altLang="fr-FR" sz="1800" b="0" i="1" u="none" strike="noStrike" cap="none" normalizeH="0" baseline="0" dirty="0" err="1">
                <a:ln>
                  <a:noFill/>
                </a:ln>
                <a:solidFill>
                  <a:schemeClr val="tx1"/>
                </a:solidFill>
                <a:effectLst/>
                <a:latin typeface="Arial" panose="020B0604020202020204" pitchFamily="34" charset="0"/>
              </a:rPr>
              <a:t>require</a:t>
            </a:r>
            <a:r>
              <a:rPr kumimoji="0" lang="fr-FR" altLang="fr-FR" sz="1800" b="0" i="1" u="none" strike="noStrike" cap="none" normalizeH="0" baseline="0" dirty="0">
                <a:ln>
                  <a:noFill/>
                </a:ln>
                <a:solidFill>
                  <a:schemeClr val="tx1"/>
                </a:solidFill>
                <a:effectLst/>
                <a:latin typeface="Arial" panose="020B0604020202020204" pitchFamily="34" charset="0"/>
              </a:rPr>
              <a:t>('</a:t>
            </a:r>
            <a:r>
              <a:rPr kumimoji="0" lang="fr-FR" altLang="fr-FR" sz="1800" b="0" i="1" u="none" strike="noStrike" cap="none" normalizeH="0" baseline="0" dirty="0" err="1">
                <a:ln>
                  <a:noFill/>
                </a:ln>
                <a:solidFill>
                  <a:schemeClr val="tx1"/>
                </a:solidFill>
                <a:effectLst/>
                <a:latin typeface="Arial" panose="020B0604020202020204" pitchFamily="34" charset="0"/>
              </a:rPr>
              <a:t>laLib</a:t>
            </a:r>
            <a:r>
              <a:rPr kumimoji="0" lang="fr-FR" altLang="fr-FR" sz="1800" b="0" i="1"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1" u="none" strike="noStrike" cap="none" normalizeH="0" baseline="0" dirty="0">
                <a:ln>
                  <a:noFill/>
                </a:ln>
                <a:solidFill>
                  <a:schemeClr val="tx1"/>
                </a:solidFill>
                <a:effectLst/>
                <a:latin typeface="Arial" panose="020B0604020202020204" pitchFamily="34" charset="0"/>
              </a:rPr>
              <a:t>        </a:t>
            </a:r>
            <a:r>
              <a:rPr kumimoji="0" lang="fr-FR" altLang="fr-FR" sz="1800" b="0" i="1" u="none" strike="noStrike" cap="none" normalizeH="0" baseline="0" dirty="0" err="1">
                <a:ln>
                  <a:noFill/>
                </a:ln>
                <a:solidFill>
                  <a:schemeClr val="tx1"/>
                </a:solidFill>
                <a:effectLst/>
                <a:latin typeface="Arial" panose="020B0604020202020204" pitchFamily="34" charset="0"/>
              </a:rPr>
              <a:t>module.exports</a:t>
            </a:r>
            <a:r>
              <a:rPr kumimoji="0" lang="fr-FR" altLang="fr-FR" sz="1800" b="0" i="1" u="none" strike="noStrike" cap="none" normalizeH="0" baseline="0" dirty="0">
                <a:ln>
                  <a:noFill/>
                </a:ln>
                <a:solidFill>
                  <a:schemeClr val="tx1"/>
                </a:solidFill>
                <a:effectLst/>
                <a:latin typeface="Arial" panose="020B0604020202020204" pitchFamily="34"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u="none" strike="noStrike" cap="none" normalizeH="0" baseline="0" dirty="0">
                <a:ln>
                  <a:noFill/>
                </a:ln>
                <a:solidFill>
                  <a:schemeClr val="tx1"/>
                </a:solidFill>
                <a:effectLst/>
                <a:latin typeface="Arial" panose="020B0604020202020204" pitchFamily="34" charset="0"/>
              </a:rPr>
              <a:t>        par défaut pour les extensions de fichier .</a:t>
            </a:r>
            <a:r>
              <a:rPr kumimoji="0" lang="fr-FR" altLang="fr-FR" sz="1800" b="0" u="none" strike="noStrike" cap="none" normalizeH="0" baseline="0" dirty="0" err="1">
                <a:ln>
                  <a:noFill/>
                </a:ln>
                <a:solidFill>
                  <a:schemeClr val="tx1"/>
                </a:solidFill>
                <a:effectLst/>
                <a:latin typeface="Arial" panose="020B0604020202020204" pitchFamily="34" charset="0"/>
              </a:rPr>
              <a:t>js</a:t>
            </a:r>
            <a:endParaRPr lang="fr-FR" dirty="0"/>
          </a:p>
        </p:txBody>
      </p:sp>
    </p:spTree>
    <p:extLst>
      <p:ext uri="{BB962C8B-B14F-4D97-AF65-F5344CB8AC3E}">
        <p14:creationId xmlns:p14="http://schemas.microsoft.com/office/powerpoint/2010/main" val="3917213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3776E-4543-AE3B-7D85-D0B8B560D62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6A738FC-3DA8-3AC0-2730-2A7A1874EEFA}"/>
              </a:ext>
            </a:extLst>
          </p:cNvPr>
          <p:cNvSpPr>
            <a:spLocks noGrp="1"/>
          </p:cNvSpPr>
          <p:nvPr>
            <p:ph type="title"/>
          </p:nvPr>
        </p:nvSpPr>
        <p:spPr/>
        <p:txBody>
          <a:bodyPr/>
          <a:lstStyle/>
          <a:p>
            <a:r>
              <a:rPr lang="fr-FR" dirty="0"/>
              <a:t>Création d’un serveur HTTP</a:t>
            </a:r>
          </a:p>
        </p:txBody>
      </p:sp>
      <p:pic>
        <p:nvPicPr>
          <p:cNvPr id="5" name="Espace réservé du contenu 4">
            <a:extLst>
              <a:ext uri="{FF2B5EF4-FFF2-40B4-BE49-F238E27FC236}">
                <a16:creationId xmlns:a16="http://schemas.microsoft.com/office/drawing/2014/main" id="{B105AA7C-3C03-F4FA-973F-97C37C4A28B2}"/>
              </a:ext>
            </a:extLst>
          </p:cNvPr>
          <p:cNvPicPr>
            <a:picLocks noGrp="1" noChangeAspect="1"/>
          </p:cNvPicPr>
          <p:nvPr>
            <p:ph idx="1"/>
          </p:nvPr>
        </p:nvPicPr>
        <p:blipFill>
          <a:blip r:embed="rId2"/>
          <a:stretch>
            <a:fillRect/>
          </a:stretch>
        </p:blipFill>
        <p:spPr bwMode="auto">
          <a:xfrm>
            <a:off x="833438" y="3970345"/>
            <a:ext cx="184150" cy="90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a:extLst>
              <a:ext uri="{FF2B5EF4-FFF2-40B4-BE49-F238E27FC236}">
                <a16:creationId xmlns:a16="http://schemas.microsoft.com/office/drawing/2014/main" id="{FE1EFA0E-D7DE-B2DD-8361-8226931F4AE1}"/>
              </a:ext>
            </a:extLst>
          </p:cNvPr>
          <p:cNvPicPr>
            <a:picLocks noChangeAspect="1"/>
          </p:cNvPicPr>
          <p:nvPr/>
        </p:nvPicPr>
        <p:blipFill>
          <a:blip r:embed="rId2"/>
          <a:stretch>
            <a:fillRect/>
          </a:stretch>
        </p:blipFill>
        <p:spPr>
          <a:xfrm>
            <a:off x="5123916" y="2466192"/>
            <a:ext cx="6123204" cy="30083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ZoneTexte 7">
            <a:extLst>
              <a:ext uri="{FF2B5EF4-FFF2-40B4-BE49-F238E27FC236}">
                <a16:creationId xmlns:a16="http://schemas.microsoft.com/office/drawing/2014/main" id="{0CE5B720-177C-ED07-33A4-0A1059559C69}"/>
              </a:ext>
            </a:extLst>
          </p:cNvPr>
          <p:cNvSpPr txBox="1"/>
          <p:nvPr/>
        </p:nvSpPr>
        <p:spPr>
          <a:xfrm>
            <a:off x="1261872" y="2212848"/>
            <a:ext cx="3227832" cy="4247317"/>
          </a:xfrm>
          <a:prstGeom prst="rect">
            <a:avLst/>
          </a:prstGeom>
          <a:noFill/>
        </p:spPr>
        <p:txBody>
          <a:bodyPr wrap="square" rtlCol="0">
            <a:spAutoFit/>
          </a:bodyPr>
          <a:lstStyle/>
          <a:p>
            <a:r>
              <a:rPr lang="fr-FR" dirty="0"/>
              <a:t>Retour de la </a:t>
            </a:r>
            <a:r>
              <a:rPr lang="fr-FR" dirty="0" err="1"/>
              <a:t>Fetch</a:t>
            </a:r>
            <a:r>
              <a:rPr lang="fr-FR" dirty="0"/>
              <a:t> API </a:t>
            </a:r>
          </a:p>
          <a:p>
            <a:r>
              <a:rPr lang="fr-FR" dirty="0" err="1"/>
              <a:t>Request</a:t>
            </a:r>
            <a:r>
              <a:rPr lang="fr-FR" dirty="0"/>
              <a:t>() : requête entrante</a:t>
            </a:r>
          </a:p>
          <a:p>
            <a:r>
              <a:rPr lang="fr-FR" dirty="0"/>
              <a:t>	</a:t>
            </a:r>
            <a:r>
              <a:rPr lang="fr-FR" i="1" dirty="0" err="1"/>
              <a:t>req.body</a:t>
            </a:r>
            <a:endParaRPr lang="fr-FR" i="1" dirty="0"/>
          </a:p>
          <a:p>
            <a:r>
              <a:rPr lang="fr-FR" i="1" dirty="0"/>
              <a:t>	</a:t>
            </a:r>
            <a:r>
              <a:rPr lang="fr-FR" i="1" dirty="0" err="1"/>
              <a:t>req.headers</a:t>
            </a:r>
            <a:endParaRPr lang="fr-FR" i="1" dirty="0"/>
          </a:p>
          <a:p>
            <a:r>
              <a:rPr lang="fr-FR" i="1" dirty="0"/>
              <a:t>	req.url</a:t>
            </a:r>
          </a:p>
          <a:p>
            <a:r>
              <a:rPr lang="fr-FR" i="1" dirty="0"/>
              <a:t>	</a:t>
            </a:r>
            <a:r>
              <a:rPr lang="fr-FR" i="1" dirty="0" err="1"/>
              <a:t>req.json</a:t>
            </a:r>
            <a:endParaRPr lang="fr-FR" i="1" dirty="0"/>
          </a:p>
          <a:p>
            <a:r>
              <a:rPr lang="fr-FR" i="1" dirty="0"/>
              <a:t>	</a:t>
            </a:r>
            <a:r>
              <a:rPr lang="fr-FR" i="1" dirty="0" err="1"/>
              <a:t>req.text</a:t>
            </a:r>
            <a:endParaRPr lang="fr-FR" i="1" dirty="0"/>
          </a:p>
          <a:p>
            <a:r>
              <a:rPr lang="fr-FR" i="1" dirty="0"/>
              <a:t>	…</a:t>
            </a:r>
          </a:p>
          <a:p>
            <a:endParaRPr lang="fr-FR" dirty="0"/>
          </a:p>
          <a:p>
            <a:r>
              <a:rPr lang="fr-FR" dirty="0" err="1"/>
              <a:t>Response</a:t>
            </a:r>
            <a:r>
              <a:rPr lang="fr-FR" dirty="0"/>
              <a:t>() : réponse envoyée</a:t>
            </a:r>
          </a:p>
          <a:p>
            <a:r>
              <a:rPr lang="fr-FR" i="1" dirty="0"/>
              <a:t>	</a:t>
            </a:r>
            <a:r>
              <a:rPr lang="fr-FR" i="1" dirty="0" err="1"/>
              <a:t>writeHead</a:t>
            </a:r>
            <a:r>
              <a:rPr lang="fr-FR" i="1" dirty="0"/>
              <a:t>()</a:t>
            </a:r>
          </a:p>
          <a:p>
            <a:r>
              <a:rPr lang="fr-FR" i="1" dirty="0"/>
              <a:t>	end([</a:t>
            </a:r>
            <a:r>
              <a:rPr lang="fr-FR" i="1" dirty="0" err="1"/>
              <a:t>html,string,json</a:t>
            </a:r>
            <a:r>
              <a:rPr lang="fr-FR" i="1" dirty="0"/>
              <a:t>])</a:t>
            </a:r>
          </a:p>
          <a:p>
            <a:r>
              <a:rPr lang="fr-FR" i="1" dirty="0"/>
              <a:t>	</a:t>
            </a:r>
            <a:r>
              <a:rPr lang="fr-FR" i="1" dirty="0" err="1"/>
              <a:t>json</a:t>
            </a:r>
            <a:r>
              <a:rPr lang="fr-FR" i="1" dirty="0"/>
              <a:t>([</a:t>
            </a:r>
            <a:r>
              <a:rPr lang="fr-FR" i="1" dirty="0" err="1"/>
              <a:t>json</a:t>
            </a:r>
            <a:r>
              <a:rPr lang="fr-FR" i="1" dirty="0"/>
              <a:t>])</a:t>
            </a:r>
          </a:p>
          <a:p>
            <a:endParaRPr lang="fr-FR" dirty="0"/>
          </a:p>
          <a:p>
            <a:endParaRPr lang="fr-FR" dirty="0"/>
          </a:p>
        </p:txBody>
      </p:sp>
    </p:spTree>
    <p:extLst>
      <p:ext uri="{BB962C8B-B14F-4D97-AF65-F5344CB8AC3E}">
        <p14:creationId xmlns:p14="http://schemas.microsoft.com/office/powerpoint/2010/main" val="18969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3876B2-61C9-207B-7F5B-298D744EA543}"/>
              </a:ext>
            </a:extLst>
          </p:cNvPr>
          <p:cNvSpPr>
            <a:spLocks noGrp="1"/>
          </p:cNvSpPr>
          <p:nvPr>
            <p:ph type="title"/>
          </p:nvPr>
        </p:nvSpPr>
        <p:spPr/>
        <p:txBody>
          <a:bodyPr/>
          <a:lstStyle/>
          <a:p>
            <a:r>
              <a:rPr lang="fr-FR" dirty="0"/>
              <a:t>Exemple de gestion de route et de méthode </a:t>
            </a:r>
          </a:p>
        </p:txBody>
      </p:sp>
      <p:pic>
        <p:nvPicPr>
          <p:cNvPr id="7" name="Image 6">
            <a:extLst>
              <a:ext uri="{FF2B5EF4-FFF2-40B4-BE49-F238E27FC236}">
                <a16:creationId xmlns:a16="http://schemas.microsoft.com/office/drawing/2014/main" id="{BED4EAC8-4E08-B00D-2CEF-B4BD34642D4C}"/>
              </a:ext>
            </a:extLst>
          </p:cNvPr>
          <p:cNvPicPr>
            <a:picLocks noChangeAspect="1"/>
          </p:cNvPicPr>
          <p:nvPr/>
        </p:nvPicPr>
        <p:blipFill>
          <a:blip r:embed="rId2"/>
          <a:stretch>
            <a:fillRect/>
          </a:stretch>
        </p:blipFill>
        <p:spPr>
          <a:xfrm>
            <a:off x="5430367" y="2551485"/>
            <a:ext cx="5830114" cy="243874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ZoneTexte 8">
            <a:extLst>
              <a:ext uri="{FF2B5EF4-FFF2-40B4-BE49-F238E27FC236}">
                <a16:creationId xmlns:a16="http://schemas.microsoft.com/office/drawing/2014/main" id="{46DC8AF0-1C7E-CD8B-9282-37B2C0A98BEE}"/>
              </a:ext>
            </a:extLst>
          </p:cNvPr>
          <p:cNvSpPr txBox="1"/>
          <p:nvPr/>
        </p:nvSpPr>
        <p:spPr>
          <a:xfrm>
            <a:off x="797052" y="2681901"/>
            <a:ext cx="6094476" cy="2308324"/>
          </a:xfrm>
          <a:prstGeom prst="rect">
            <a:avLst/>
          </a:prstGeom>
          <a:noFill/>
        </p:spPr>
        <p:txBody>
          <a:bodyPr wrap="square">
            <a:spAutoFit/>
          </a:bodyPr>
          <a:lstStyle/>
          <a:p>
            <a:r>
              <a:rPr lang="fr-FR" dirty="0"/>
              <a:t>Le serveur écoute sur le port 3000</a:t>
            </a:r>
          </a:p>
          <a:p>
            <a:endParaRPr lang="fr-FR" dirty="0"/>
          </a:p>
          <a:p>
            <a:r>
              <a:rPr lang="fr-FR" dirty="0"/>
              <a:t>Si l’url de la requête entrante est </a:t>
            </a:r>
          </a:p>
          <a:p>
            <a:r>
              <a:rPr lang="fr-FR" i="1" dirty="0"/>
              <a:t>localhost:3000/</a:t>
            </a:r>
            <a:r>
              <a:rPr lang="fr-FR" i="1" dirty="0" err="1"/>
              <a:t>welcome</a:t>
            </a:r>
            <a:endParaRPr lang="fr-FR" i="1" dirty="0"/>
          </a:p>
          <a:p>
            <a:r>
              <a:rPr lang="fr-FR" dirty="0"/>
              <a:t>Le serveur renvoie un message d’accueil</a:t>
            </a:r>
          </a:p>
          <a:p>
            <a:endParaRPr lang="fr-FR" dirty="0"/>
          </a:p>
          <a:p>
            <a:r>
              <a:rPr lang="fr-FR" dirty="0"/>
              <a:t>Sinon, il renvoie un message d’erreur</a:t>
            </a:r>
          </a:p>
          <a:p>
            <a:endParaRPr lang="fr-FR" dirty="0"/>
          </a:p>
        </p:txBody>
      </p:sp>
    </p:spTree>
    <p:extLst>
      <p:ext uri="{BB962C8B-B14F-4D97-AF65-F5344CB8AC3E}">
        <p14:creationId xmlns:p14="http://schemas.microsoft.com/office/powerpoint/2010/main" val="303400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2B389-3F6A-0168-3779-56CDD5BB2F6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362DE8-64FA-2641-1F07-BFA3A1B00F4C}"/>
              </a:ext>
            </a:extLst>
          </p:cNvPr>
          <p:cNvSpPr>
            <a:spLocks noGrp="1"/>
          </p:cNvSpPr>
          <p:nvPr>
            <p:ph type="title"/>
          </p:nvPr>
        </p:nvSpPr>
        <p:spPr/>
        <p:txBody>
          <a:bodyPr/>
          <a:lstStyle/>
          <a:p>
            <a:r>
              <a:rPr lang="fr-FR" dirty="0"/>
              <a:t>Front VS Back</a:t>
            </a:r>
          </a:p>
        </p:txBody>
      </p:sp>
      <p:sp>
        <p:nvSpPr>
          <p:cNvPr id="3" name="Rectangle 1">
            <a:extLst>
              <a:ext uri="{FF2B5EF4-FFF2-40B4-BE49-F238E27FC236}">
                <a16:creationId xmlns:a16="http://schemas.microsoft.com/office/drawing/2014/main" id="{9FB15BF0-C289-1E2F-4689-69CA8964E206}"/>
              </a:ext>
            </a:extLst>
          </p:cNvPr>
          <p:cNvSpPr>
            <a:spLocks noGrp="1" noChangeArrowheads="1"/>
          </p:cNvSpPr>
          <p:nvPr>
            <p:ph idx="1"/>
          </p:nvPr>
        </p:nvSpPr>
        <p:spPr bwMode="auto">
          <a:xfrm>
            <a:off x="530352" y="1971500"/>
            <a:ext cx="49987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457200" fontAlgn="base">
              <a:lnSpc>
                <a:spcPct val="100000"/>
              </a:lnSpc>
              <a:spcBef>
                <a:spcPct val="0"/>
              </a:spcBef>
              <a:spcAft>
                <a:spcPct val="0"/>
              </a:spcAft>
              <a:buClrTx/>
              <a:buSzTx/>
              <a:buNone/>
              <a:tabLst/>
            </a:pPr>
            <a:r>
              <a:rPr lang="fr-FR" altLang="fr-FR" sz="1800" b="1" dirty="0">
                <a:solidFill>
                  <a:schemeClr val="tx1"/>
                </a:solidFill>
              </a:rPr>
              <a:t>Qu’est-ce que le </a:t>
            </a:r>
            <a:r>
              <a:rPr lang="fr-FR" altLang="fr-FR" sz="1800" b="1" dirty="0" err="1">
                <a:solidFill>
                  <a:schemeClr val="tx1"/>
                </a:solidFill>
              </a:rPr>
              <a:t>Front-End</a:t>
            </a:r>
            <a:r>
              <a:rPr lang="fr-FR" altLang="fr-FR" sz="1800" b="1" dirty="0">
                <a:solidFill>
                  <a:schemeClr val="tx1"/>
                </a:solidFill>
              </a:rPr>
              <a:t> ?</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partie visible et interactive de l’application, avec laquelle les utilisateurs interagissent directement. </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‘’côté client’’</a:t>
            </a:r>
          </a:p>
          <a:p>
            <a:pPr marL="0" marR="0" lvl="0" indent="0" defTabSz="457200" fontAlgn="base">
              <a:lnSpc>
                <a:spcPct val="100000"/>
              </a:lnSpc>
              <a:spcBef>
                <a:spcPct val="0"/>
              </a:spcBef>
              <a:spcAft>
                <a:spcPct val="0"/>
              </a:spcAft>
              <a:buClrTx/>
              <a:buSzTx/>
              <a:buNone/>
              <a:tabLst/>
            </a:pPr>
            <a:r>
              <a:rPr lang="fr-FR" altLang="fr-FR" sz="1800" b="1" dirty="0">
                <a:solidFill>
                  <a:schemeClr val="tx1"/>
                </a:solidFill>
              </a:rPr>
              <a:t>Langages utilisés pour le </a:t>
            </a:r>
            <a:r>
              <a:rPr lang="fr-FR" altLang="fr-FR" sz="1800" b="1" dirty="0" err="1">
                <a:solidFill>
                  <a:schemeClr val="tx1"/>
                </a:solidFill>
              </a:rPr>
              <a:t>Front-End</a:t>
            </a:r>
            <a:r>
              <a:rPr lang="fr-FR" altLang="fr-FR" sz="1800" b="1" dirty="0">
                <a:solidFill>
                  <a:schemeClr val="tx1"/>
                </a:solidFill>
              </a:rPr>
              <a:t> :</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HTML </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CSS</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JavaScript (notamment avec des </a:t>
            </a:r>
            <a:r>
              <a:rPr lang="fr-FR" altLang="fr-FR" sz="1800" dirty="0" err="1">
                <a:solidFill>
                  <a:schemeClr val="tx1"/>
                </a:solidFill>
              </a:rPr>
              <a:t>frameworks</a:t>
            </a:r>
            <a:r>
              <a:rPr lang="fr-FR" altLang="fr-FR" sz="1800" dirty="0">
                <a:solidFill>
                  <a:schemeClr val="tx1"/>
                </a:solidFill>
              </a:rPr>
              <a:t> comme </a:t>
            </a:r>
            <a:r>
              <a:rPr lang="fr-FR" altLang="fr-FR" sz="1800" dirty="0" err="1">
                <a:solidFill>
                  <a:schemeClr val="tx1"/>
                </a:solidFill>
              </a:rPr>
              <a:t>React</a:t>
            </a:r>
            <a:r>
              <a:rPr lang="fr-FR" altLang="fr-FR" sz="1800" dirty="0">
                <a:solidFill>
                  <a:schemeClr val="tx1"/>
                </a:solidFill>
              </a:rPr>
              <a:t>, Vue, ou </a:t>
            </a:r>
            <a:r>
              <a:rPr lang="fr-FR" altLang="fr-FR" sz="1800" dirty="0" err="1">
                <a:solidFill>
                  <a:schemeClr val="tx1"/>
                </a:solidFill>
              </a:rPr>
              <a:t>Angular</a:t>
            </a:r>
            <a:r>
              <a:rPr lang="fr-FR" altLang="fr-FR" sz="1800" dirty="0">
                <a:solidFill>
                  <a:schemeClr val="tx1"/>
                </a:solidFill>
              </a:rPr>
              <a:t>).</a:t>
            </a:r>
          </a:p>
          <a:p>
            <a:pPr marL="0" marR="0" lvl="0" indent="0" defTabSz="457200" fontAlgn="base">
              <a:lnSpc>
                <a:spcPct val="100000"/>
              </a:lnSpc>
              <a:spcBef>
                <a:spcPct val="0"/>
              </a:spcBef>
              <a:spcAft>
                <a:spcPct val="0"/>
              </a:spcAft>
              <a:buClrTx/>
              <a:buSzTx/>
              <a:buNone/>
              <a:tabLst/>
            </a:pPr>
            <a:r>
              <a:rPr lang="fr-FR" altLang="fr-FR" sz="1800" b="1" dirty="0">
                <a:solidFill>
                  <a:schemeClr val="tx1"/>
                </a:solidFill>
              </a:rPr>
              <a:t>Responsabilités principales :</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affichage de l’interface utilisateur</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gestion des interactions</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requêtes HTTP vers le serveur</a:t>
            </a:r>
          </a:p>
          <a:p>
            <a:pPr marL="475488" lvl="2" indent="-285750" defTabSz="457200" fontAlgn="base">
              <a:lnSpc>
                <a:spcPct val="100000"/>
              </a:lnSpc>
              <a:spcBef>
                <a:spcPct val="0"/>
              </a:spcBef>
              <a:spcAft>
                <a:spcPct val="0"/>
              </a:spcAft>
              <a:buClrTx/>
              <a:buFont typeface="Arial" panose="020B0604020202020204" pitchFamily="34" charset="0"/>
              <a:buChar char="•"/>
            </a:pPr>
            <a:r>
              <a:rPr lang="fr-FR" altLang="fr-FR" sz="1800" dirty="0">
                <a:solidFill>
                  <a:schemeClr val="tx1"/>
                </a:solidFill>
              </a:rPr>
              <a:t>expérience utilisateur</a:t>
            </a:r>
          </a:p>
        </p:txBody>
      </p:sp>
      <p:sp>
        <p:nvSpPr>
          <p:cNvPr id="5" name="ZoneTexte 4">
            <a:extLst>
              <a:ext uri="{FF2B5EF4-FFF2-40B4-BE49-F238E27FC236}">
                <a16:creationId xmlns:a16="http://schemas.microsoft.com/office/drawing/2014/main" id="{9B6A1B57-2042-FEDA-02A2-0AA3E9FC2B3D}"/>
              </a:ext>
            </a:extLst>
          </p:cNvPr>
          <p:cNvSpPr txBox="1"/>
          <p:nvPr/>
        </p:nvSpPr>
        <p:spPr>
          <a:xfrm>
            <a:off x="5866166" y="1971500"/>
            <a:ext cx="6325834" cy="4247317"/>
          </a:xfrm>
          <a:prstGeom prst="rect">
            <a:avLst/>
          </a:prstGeom>
          <a:noFill/>
        </p:spPr>
        <p:txBody>
          <a:bodyPr wrap="square" rtlCol="0">
            <a:spAutoFit/>
          </a:bodyPr>
          <a:lstStyle/>
          <a:p>
            <a:r>
              <a:rPr lang="fr-FR" b="1" dirty="0"/>
              <a:t>Qu’est-ce que le </a:t>
            </a:r>
            <a:r>
              <a:rPr lang="fr-FR" b="1" dirty="0" err="1"/>
              <a:t>Back-End</a:t>
            </a:r>
            <a:r>
              <a:rPr lang="fr-FR" b="1" dirty="0"/>
              <a:t> ?</a:t>
            </a:r>
          </a:p>
          <a:p>
            <a:pPr marL="742950" lvl="1" indent="-285750">
              <a:buFont typeface="Arial" panose="020B0604020202020204" pitchFamily="34" charset="0"/>
              <a:buChar char="•"/>
            </a:pPr>
            <a:r>
              <a:rPr lang="fr-FR" dirty="0"/>
              <a:t>Gère la logique, le stockage des données, et le traitement des requêtes côté serveur</a:t>
            </a:r>
          </a:p>
          <a:p>
            <a:pPr marL="742950" lvl="1" indent="-285750">
              <a:buFont typeface="Arial" panose="020B0604020202020204" pitchFamily="34" charset="0"/>
              <a:buChar char="•"/>
            </a:pPr>
            <a:r>
              <a:rPr lang="fr-FR" dirty="0"/>
              <a:t>"côté serveur« </a:t>
            </a:r>
          </a:p>
          <a:p>
            <a:pPr marL="742950" lvl="1" indent="-285750">
              <a:buFont typeface="Arial" panose="020B0604020202020204" pitchFamily="34" charset="0"/>
              <a:buChar char="•"/>
            </a:pPr>
            <a:endParaRPr lang="fr-FR" dirty="0"/>
          </a:p>
          <a:p>
            <a:r>
              <a:rPr lang="fr-FR" b="1" dirty="0"/>
              <a:t>Langages utilisés pour le </a:t>
            </a:r>
            <a:r>
              <a:rPr lang="fr-FR" b="1" dirty="0" err="1"/>
              <a:t>Back-End</a:t>
            </a:r>
            <a:r>
              <a:rPr lang="fr-FR" b="1" dirty="0"/>
              <a:t> :</a:t>
            </a:r>
          </a:p>
          <a:p>
            <a:pPr marL="742950" lvl="1" indent="-285750">
              <a:buFont typeface="Arial" panose="020B0604020202020204" pitchFamily="34" charset="0"/>
              <a:buChar char="•"/>
            </a:pPr>
            <a:r>
              <a:rPr lang="fr-FR" dirty="0"/>
              <a:t>Node.js, Python, Ruby, PHP, Java</a:t>
            </a:r>
          </a:p>
          <a:p>
            <a:pPr marL="742950" lvl="1" indent="-285750">
              <a:buFont typeface="Arial" panose="020B0604020202020204" pitchFamily="34" charset="0"/>
              <a:buChar char="•"/>
            </a:pPr>
            <a:endParaRPr lang="fr-FR" dirty="0"/>
          </a:p>
          <a:p>
            <a:endParaRPr lang="fr-FR" b="1" dirty="0"/>
          </a:p>
          <a:p>
            <a:endParaRPr lang="fr-FR" b="1" dirty="0"/>
          </a:p>
          <a:p>
            <a:r>
              <a:rPr lang="fr-FR" b="1" dirty="0"/>
              <a:t>Responsabilités principales :</a:t>
            </a:r>
          </a:p>
          <a:p>
            <a:pPr marL="742950" lvl="1" indent="-285750">
              <a:buFont typeface="Arial" panose="020B0604020202020204" pitchFamily="34" charset="0"/>
              <a:buChar char="•"/>
            </a:pPr>
            <a:r>
              <a:rPr lang="fr-FR" dirty="0"/>
              <a:t>Traitement des données et de la logique métier.</a:t>
            </a:r>
          </a:p>
          <a:p>
            <a:pPr marL="742950" lvl="1" indent="-285750">
              <a:buFont typeface="Arial" panose="020B0604020202020204" pitchFamily="34" charset="0"/>
              <a:buChar char="•"/>
            </a:pPr>
            <a:r>
              <a:rPr lang="fr-FR" dirty="0"/>
              <a:t>Communication avec la base de données.</a:t>
            </a:r>
          </a:p>
          <a:p>
            <a:pPr marL="742950" lvl="1" indent="-285750">
              <a:buFont typeface="Arial" panose="020B0604020202020204" pitchFamily="34" charset="0"/>
              <a:buChar char="•"/>
            </a:pPr>
            <a:r>
              <a:rPr lang="fr-FR" dirty="0"/>
              <a:t>Gestion de l’authentification et de l’autorisation.</a:t>
            </a:r>
          </a:p>
          <a:p>
            <a:pPr marL="742950" lvl="1" indent="-285750">
              <a:buFont typeface="Arial" panose="020B0604020202020204" pitchFamily="34" charset="0"/>
              <a:buChar char="•"/>
            </a:pPr>
            <a:r>
              <a:rPr lang="fr-FR" dirty="0"/>
              <a:t>Réponse aux requêtes provenant du </a:t>
            </a:r>
            <a:r>
              <a:rPr lang="fr-FR" dirty="0" err="1"/>
              <a:t>front-end</a:t>
            </a:r>
            <a:r>
              <a:rPr lang="fr-FR" dirty="0"/>
              <a:t>.</a:t>
            </a:r>
          </a:p>
        </p:txBody>
      </p:sp>
    </p:spTree>
    <p:extLst>
      <p:ext uri="{BB962C8B-B14F-4D97-AF65-F5344CB8AC3E}">
        <p14:creationId xmlns:p14="http://schemas.microsoft.com/office/powerpoint/2010/main" val="1325709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BEE1B-E6D8-280C-1E2D-26AFBB2895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46EAD46-6A9F-4246-C6A5-B63C554BD5BD}"/>
              </a:ext>
            </a:extLst>
          </p:cNvPr>
          <p:cNvSpPr>
            <a:spLocks noGrp="1"/>
          </p:cNvSpPr>
          <p:nvPr>
            <p:ph type="title"/>
          </p:nvPr>
        </p:nvSpPr>
        <p:spPr/>
        <p:txBody>
          <a:bodyPr/>
          <a:lstStyle/>
          <a:p>
            <a:r>
              <a:rPr lang="fr-FR" dirty="0"/>
              <a:t>Contenu d’une requête HTTP</a:t>
            </a:r>
          </a:p>
        </p:txBody>
      </p:sp>
      <p:sp>
        <p:nvSpPr>
          <p:cNvPr id="9" name="Espace réservé du contenu 8">
            <a:extLst>
              <a:ext uri="{FF2B5EF4-FFF2-40B4-BE49-F238E27FC236}">
                <a16:creationId xmlns:a16="http://schemas.microsoft.com/office/drawing/2014/main" id="{9D5B37BC-33F9-ED3D-6387-348086D8427A}"/>
              </a:ext>
            </a:extLst>
          </p:cNvPr>
          <p:cNvSpPr>
            <a:spLocks noGrp="1"/>
          </p:cNvSpPr>
          <p:nvPr>
            <p:ph idx="1"/>
          </p:nvPr>
        </p:nvSpPr>
        <p:spPr/>
        <p:txBody>
          <a:bodyPr>
            <a:normAutofit lnSpcReduction="10000"/>
          </a:bodyPr>
          <a:lstStyle/>
          <a:p>
            <a:pPr defTabSz="457200" fontAlgn="base">
              <a:lnSpc>
                <a:spcPct val="100000"/>
              </a:lnSpc>
              <a:spcBef>
                <a:spcPct val="0"/>
              </a:spcBef>
              <a:spcAft>
                <a:spcPct val="0"/>
              </a:spcAft>
              <a:buClrTx/>
            </a:pPr>
            <a:r>
              <a:rPr lang="fr-FR" dirty="0">
                <a:solidFill>
                  <a:schemeClr val="tx1"/>
                </a:solidFill>
              </a:rPr>
              <a:t>Quand vous cliquez un lien sur une page, soumettez un formulaire ou lancez une recherche, le navigateur envoie une requête HTTP (HTTP </a:t>
            </a:r>
            <a:r>
              <a:rPr lang="fr-FR" dirty="0" err="1">
                <a:solidFill>
                  <a:schemeClr val="tx1"/>
                </a:solidFill>
              </a:rPr>
              <a:t>Request</a:t>
            </a:r>
            <a:r>
              <a:rPr lang="fr-FR" dirty="0">
                <a:solidFill>
                  <a:schemeClr val="tx1"/>
                </a:solidFill>
              </a:rPr>
              <a:t>) au serveur, qui a :</a:t>
            </a:r>
          </a:p>
          <a:p>
            <a:pPr defTabSz="457200" fontAlgn="base">
              <a:lnSpc>
                <a:spcPct val="100000"/>
              </a:lnSpc>
              <a:spcBef>
                <a:spcPct val="0"/>
              </a:spcBef>
              <a:spcAft>
                <a:spcPct val="0"/>
              </a:spcAft>
              <a:buClrTx/>
            </a:pPr>
            <a:endParaRPr lang="fr-FR" dirty="0">
              <a:solidFill>
                <a:schemeClr val="tx1"/>
              </a:solidFill>
            </a:endParaRPr>
          </a:p>
          <a:p>
            <a:pPr marL="475488" lvl="2" indent="-285750" defTabSz="457200" fontAlgn="base">
              <a:lnSpc>
                <a:spcPct val="100000"/>
              </a:lnSpc>
              <a:spcBef>
                <a:spcPct val="0"/>
              </a:spcBef>
              <a:spcAft>
                <a:spcPct val="0"/>
              </a:spcAft>
              <a:buClrTx/>
              <a:buFont typeface="Arial" panose="020B0604020202020204" pitchFamily="34" charset="0"/>
              <a:buChar char="•"/>
            </a:pPr>
            <a:r>
              <a:rPr lang="fr-FR" sz="2000" dirty="0">
                <a:solidFill>
                  <a:schemeClr val="tx1"/>
                </a:solidFill>
              </a:rPr>
              <a:t>Une URL identifiant la cible et la ressource</a:t>
            </a:r>
          </a:p>
          <a:p>
            <a:pPr marL="475488" lvl="2" indent="-285750" defTabSz="457200" fontAlgn="base">
              <a:lnSpc>
                <a:spcPct val="100000"/>
              </a:lnSpc>
              <a:spcBef>
                <a:spcPct val="0"/>
              </a:spcBef>
              <a:spcAft>
                <a:spcPct val="0"/>
              </a:spcAft>
              <a:buClrTx/>
              <a:buFont typeface="Arial" panose="020B0604020202020204" pitchFamily="34" charset="0"/>
              <a:buChar char="•"/>
            </a:pPr>
            <a:endParaRPr lang="fr-FR" sz="2000" dirty="0">
              <a:solidFill>
                <a:schemeClr val="tx1"/>
              </a:solidFill>
            </a:endParaRPr>
          </a:p>
          <a:p>
            <a:pPr marL="475488" lvl="2" indent="-285750" defTabSz="457200" fontAlgn="base">
              <a:lnSpc>
                <a:spcPct val="100000"/>
              </a:lnSpc>
              <a:spcBef>
                <a:spcPct val="0"/>
              </a:spcBef>
              <a:spcAft>
                <a:spcPct val="0"/>
              </a:spcAft>
              <a:buClrTx/>
              <a:buFont typeface="Arial" panose="020B0604020202020204" pitchFamily="34" charset="0"/>
              <a:buChar char="•"/>
            </a:pPr>
            <a:r>
              <a:rPr lang="fr-FR" sz="2000" dirty="0">
                <a:solidFill>
                  <a:schemeClr val="tx1"/>
                </a:solidFill>
              </a:rPr>
              <a:t>Une méthode qui définit l'action requise (par exemple récupérer un fichier ou sauvegarder certaines données ou mises à jour).</a:t>
            </a:r>
          </a:p>
          <a:p>
            <a:pPr marL="475488" lvl="2" indent="-285750" defTabSz="457200" fontAlgn="base">
              <a:lnSpc>
                <a:spcPct val="100000"/>
              </a:lnSpc>
              <a:spcBef>
                <a:spcPct val="0"/>
              </a:spcBef>
              <a:spcAft>
                <a:spcPct val="0"/>
              </a:spcAft>
              <a:buClrTx/>
              <a:buFont typeface="Arial" panose="020B0604020202020204" pitchFamily="34" charset="0"/>
              <a:buChar char="•"/>
            </a:pPr>
            <a:endParaRPr lang="fr-FR" sz="2000" dirty="0">
              <a:solidFill>
                <a:schemeClr val="tx1"/>
              </a:solidFill>
            </a:endParaRPr>
          </a:p>
          <a:p>
            <a:pPr marL="475488" lvl="2" indent="-285750" defTabSz="457200" fontAlgn="base">
              <a:lnSpc>
                <a:spcPct val="100000"/>
              </a:lnSpc>
              <a:spcBef>
                <a:spcPct val="0"/>
              </a:spcBef>
              <a:spcAft>
                <a:spcPct val="0"/>
              </a:spcAft>
              <a:buClrTx/>
              <a:buFont typeface="Arial" panose="020B0604020202020204" pitchFamily="34" charset="0"/>
              <a:buChar char="•"/>
            </a:pPr>
            <a:r>
              <a:rPr lang="fr-FR" sz="2000" dirty="0">
                <a:solidFill>
                  <a:schemeClr val="tx1"/>
                </a:solidFill>
              </a:rPr>
              <a:t>Des informations complémentaires peuvent être encodées avec la requête dans l’entête ou le body</a:t>
            </a:r>
          </a:p>
          <a:p>
            <a:pPr marL="475488" lvl="2" indent="-285750" defTabSz="457200" fontAlgn="base">
              <a:lnSpc>
                <a:spcPct val="100000"/>
              </a:lnSpc>
              <a:spcBef>
                <a:spcPct val="0"/>
              </a:spcBef>
              <a:spcAft>
                <a:spcPct val="0"/>
              </a:spcAft>
              <a:buClrTx/>
              <a:buFont typeface="Arial" panose="020B0604020202020204" pitchFamily="34" charset="0"/>
              <a:buChar char="•"/>
            </a:pPr>
            <a:endParaRPr lang="fr-FR" sz="2000" dirty="0">
              <a:solidFill>
                <a:schemeClr val="tx1"/>
              </a:solidFill>
            </a:endParaRPr>
          </a:p>
          <a:p>
            <a:pPr marL="475488" lvl="2" indent="-285750" defTabSz="457200" fontAlgn="base">
              <a:lnSpc>
                <a:spcPct val="100000"/>
              </a:lnSpc>
              <a:spcBef>
                <a:spcPct val="0"/>
              </a:spcBef>
              <a:spcAft>
                <a:spcPct val="0"/>
              </a:spcAft>
              <a:buClrTx/>
              <a:buFont typeface="Arial" panose="020B0604020202020204" pitchFamily="34" charset="0"/>
              <a:buChar char="•"/>
            </a:pPr>
            <a:r>
              <a:rPr lang="fr-FR" sz="2000" dirty="0">
                <a:solidFill>
                  <a:schemeClr val="tx1"/>
                </a:solidFill>
              </a:rPr>
              <a:t>Des cookies côté client : les données de session du client, comme les clés dont peut se servir le serveur pour déterminer le statut de login.</a:t>
            </a:r>
          </a:p>
          <a:p>
            <a:pPr marL="0" indent="0" defTabSz="457200" fontAlgn="base">
              <a:lnSpc>
                <a:spcPct val="100000"/>
              </a:lnSpc>
              <a:spcBef>
                <a:spcPct val="0"/>
              </a:spcBef>
              <a:spcAft>
                <a:spcPct val="0"/>
              </a:spcAft>
              <a:buClrTx/>
              <a:buNone/>
            </a:pPr>
            <a:endParaRPr lang="fr-FR" dirty="0">
              <a:solidFill>
                <a:schemeClr val="tx1"/>
              </a:solidFill>
            </a:endParaRPr>
          </a:p>
        </p:txBody>
      </p:sp>
    </p:spTree>
    <p:extLst>
      <p:ext uri="{BB962C8B-B14F-4D97-AF65-F5344CB8AC3E}">
        <p14:creationId xmlns:p14="http://schemas.microsoft.com/office/powerpoint/2010/main" val="22522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E71C0-96DB-95C8-D092-983B1B83314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EB421FE-876F-90DB-87CC-51E7104C4835}"/>
              </a:ext>
            </a:extLst>
          </p:cNvPr>
          <p:cNvSpPr>
            <a:spLocks noGrp="1"/>
          </p:cNvSpPr>
          <p:nvPr>
            <p:ph type="title"/>
          </p:nvPr>
        </p:nvSpPr>
        <p:spPr/>
        <p:txBody>
          <a:bodyPr/>
          <a:lstStyle/>
          <a:p>
            <a:r>
              <a:rPr lang="fr-FR" dirty="0"/>
              <a:t>Les méthodes HTTP</a:t>
            </a:r>
          </a:p>
        </p:txBody>
      </p:sp>
      <p:sp>
        <p:nvSpPr>
          <p:cNvPr id="9" name="Espace réservé du contenu 8">
            <a:extLst>
              <a:ext uri="{FF2B5EF4-FFF2-40B4-BE49-F238E27FC236}">
                <a16:creationId xmlns:a16="http://schemas.microsoft.com/office/drawing/2014/main" id="{ABB26FE9-80D8-D7D2-7666-F2FED9DD047A}"/>
              </a:ext>
            </a:extLst>
          </p:cNvPr>
          <p:cNvSpPr>
            <a:spLocks noGrp="1"/>
          </p:cNvSpPr>
          <p:nvPr>
            <p:ph idx="1"/>
          </p:nvPr>
        </p:nvSpPr>
        <p:spPr/>
        <p:txBody>
          <a:bodyPr>
            <a:normAutofit/>
          </a:bodyPr>
          <a:lstStyle/>
          <a:p>
            <a:endParaRPr lang="fr-FR" dirty="0"/>
          </a:p>
          <a:p>
            <a:r>
              <a:rPr lang="fr-FR" b="1" dirty="0"/>
              <a:t>GET</a:t>
            </a:r>
            <a:r>
              <a:rPr lang="fr-FR" dirty="0"/>
              <a:t>: Récupérer une ressource spécifique, par exemple un fichier html contenant des informations sur un produit ou une liste de produits.</a:t>
            </a:r>
          </a:p>
          <a:p>
            <a:r>
              <a:rPr lang="fr-FR" b="1" dirty="0"/>
              <a:t>POST</a:t>
            </a:r>
            <a:r>
              <a:rPr lang="fr-FR" dirty="0"/>
              <a:t>: Crée une ressource comme un nouvel article dans un wiki, ajouter un contact dans une base de données, enregistrer les données d'un formulaire d'inscription...</a:t>
            </a:r>
          </a:p>
          <a:p>
            <a:r>
              <a:rPr lang="fr-FR" b="1" dirty="0"/>
              <a:t>HEAD</a:t>
            </a:r>
            <a:r>
              <a:rPr lang="fr-FR" dirty="0"/>
              <a:t>: Récupérer les informations "</a:t>
            </a:r>
            <a:r>
              <a:rPr lang="fr-FR" dirty="0" err="1"/>
              <a:t>metadata</a:t>
            </a:r>
            <a:r>
              <a:rPr lang="fr-FR" dirty="0"/>
              <a:t>" d'une ressource spécifique sans le "body" comme ferait GET. </a:t>
            </a:r>
          </a:p>
          <a:p>
            <a:r>
              <a:rPr lang="fr-FR" b="1" dirty="0"/>
              <a:t>PUT</a:t>
            </a:r>
            <a:r>
              <a:rPr lang="fr-FR" dirty="0"/>
              <a:t>: Met à jour une ressource existante ou en crée une si elle n'existe pas.</a:t>
            </a:r>
          </a:p>
          <a:p>
            <a:r>
              <a:rPr lang="fr-FR" b="1" dirty="0"/>
              <a:t>DELETE</a:t>
            </a:r>
            <a:r>
              <a:rPr lang="fr-FR" dirty="0"/>
              <a:t>: Supprime la ressource spécifiée.</a:t>
            </a:r>
          </a:p>
          <a:p>
            <a:r>
              <a:rPr lang="fr-FR" b="1" dirty="0"/>
              <a:t>TRACE, OPTIONS, CONNECT, PATCH …</a:t>
            </a:r>
            <a:endParaRPr lang="fr-FR" dirty="0"/>
          </a:p>
        </p:txBody>
      </p:sp>
    </p:spTree>
    <p:extLst>
      <p:ext uri="{BB962C8B-B14F-4D97-AF65-F5344CB8AC3E}">
        <p14:creationId xmlns:p14="http://schemas.microsoft.com/office/powerpoint/2010/main" val="2203195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E9ADB-8CA4-B2A6-5F0A-8F5B8D23933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DFA336B-6307-4C82-203E-8AA490DD054E}"/>
              </a:ext>
            </a:extLst>
          </p:cNvPr>
          <p:cNvSpPr>
            <a:spLocks noGrp="1"/>
          </p:cNvSpPr>
          <p:nvPr>
            <p:ph type="title"/>
          </p:nvPr>
        </p:nvSpPr>
        <p:spPr/>
        <p:txBody>
          <a:bodyPr/>
          <a:lstStyle/>
          <a:p>
            <a:r>
              <a:rPr lang="fr-FR" dirty="0"/>
              <a:t>Le rôle du </a:t>
            </a:r>
            <a:r>
              <a:rPr lang="fr-FR" dirty="0" err="1"/>
              <a:t>back-end</a:t>
            </a:r>
            <a:endParaRPr lang="fr-FR" dirty="0"/>
          </a:p>
        </p:txBody>
      </p:sp>
      <p:sp>
        <p:nvSpPr>
          <p:cNvPr id="3" name="Rectangle 1">
            <a:extLst>
              <a:ext uri="{FF2B5EF4-FFF2-40B4-BE49-F238E27FC236}">
                <a16:creationId xmlns:a16="http://schemas.microsoft.com/office/drawing/2014/main" id="{04A42E82-40A3-C0C3-D9CF-9F750EFC8975}"/>
              </a:ext>
            </a:extLst>
          </p:cNvPr>
          <p:cNvSpPr>
            <a:spLocks noGrp="1" noChangeArrowheads="1"/>
          </p:cNvSpPr>
          <p:nvPr>
            <p:ph idx="1"/>
          </p:nvPr>
        </p:nvSpPr>
        <p:spPr bwMode="auto">
          <a:xfrm>
            <a:off x="630936" y="1667519"/>
            <a:ext cx="1077163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75488" lvl="2" indent="-285750" defTabSz="457200" fontAlgn="base">
              <a:lnSpc>
                <a:spcPct val="100000"/>
              </a:lnSpc>
              <a:spcBef>
                <a:spcPct val="0"/>
              </a:spcBef>
              <a:spcAft>
                <a:spcPct val="0"/>
              </a:spcAft>
              <a:buClrTx/>
              <a:buSzTx/>
              <a:buFont typeface="Arial" panose="020B0604020202020204" pitchFamily="34" charset="0"/>
              <a:buChar char="•"/>
            </a:pPr>
            <a:r>
              <a:rPr lang="fr-FR" altLang="fr-FR" sz="2000" dirty="0">
                <a:solidFill>
                  <a:schemeClr val="tx1"/>
                </a:solidFill>
              </a:rPr>
              <a:t>Les serveurs Web attendent une requête du client puis la traitent quand elle arrive. </a:t>
            </a:r>
          </a:p>
          <a:p>
            <a:pPr marL="189738" lvl="2" indent="0" defTabSz="457200" fontAlgn="base">
              <a:lnSpc>
                <a:spcPct val="100000"/>
              </a:lnSpc>
              <a:spcBef>
                <a:spcPct val="0"/>
              </a:spcBef>
              <a:spcAft>
                <a:spcPct val="0"/>
              </a:spcAft>
              <a:buClrTx/>
              <a:buSzTx/>
              <a:buNone/>
            </a:pPr>
            <a:r>
              <a:rPr lang="fr-FR" altLang="fr-FR" sz="2000" dirty="0">
                <a:solidFill>
                  <a:schemeClr val="tx1"/>
                </a:solidFill>
              </a:rPr>
              <a:t>Il répond ensuite au navigateur avec un message HTTP </a:t>
            </a:r>
            <a:r>
              <a:rPr lang="fr-FR" altLang="fr-FR" sz="2000" dirty="0" err="1">
                <a:solidFill>
                  <a:schemeClr val="tx1"/>
                </a:solidFill>
              </a:rPr>
              <a:t>Response</a:t>
            </a:r>
            <a:r>
              <a:rPr lang="fr-FR" altLang="fr-FR" sz="2000" dirty="0">
                <a:solidFill>
                  <a:schemeClr val="tx1"/>
                </a:solidFill>
              </a:rPr>
              <a:t>. </a:t>
            </a:r>
          </a:p>
          <a:p>
            <a:pPr marL="475488" lvl="2" indent="-285750" defTabSz="457200" fontAlgn="base">
              <a:lnSpc>
                <a:spcPct val="100000"/>
              </a:lnSpc>
              <a:spcBef>
                <a:spcPct val="0"/>
              </a:spcBef>
              <a:spcAft>
                <a:spcPct val="0"/>
              </a:spcAft>
              <a:buClrTx/>
              <a:buSzTx/>
              <a:buFont typeface="Arial" panose="020B0604020202020204" pitchFamily="34" charset="0"/>
              <a:buChar char="•"/>
            </a:pPr>
            <a:endParaRPr lang="fr-FR" altLang="fr-FR" sz="2000" dirty="0">
              <a:solidFill>
                <a:schemeClr val="tx1"/>
              </a:solidFill>
            </a:endParaRPr>
          </a:p>
          <a:p>
            <a:pPr marL="475488" lvl="2" indent="-285750" defTabSz="457200" fontAlgn="base">
              <a:lnSpc>
                <a:spcPct val="100000"/>
              </a:lnSpc>
              <a:spcBef>
                <a:spcPct val="0"/>
              </a:spcBef>
              <a:spcAft>
                <a:spcPct val="0"/>
              </a:spcAft>
              <a:buClrTx/>
              <a:buSzTx/>
              <a:buFont typeface="Arial" panose="020B0604020202020204" pitchFamily="34" charset="0"/>
              <a:buChar char="•"/>
            </a:pPr>
            <a:r>
              <a:rPr lang="fr-FR" altLang="fr-FR" sz="2000" dirty="0">
                <a:solidFill>
                  <a:schemeClr val="tx1"/>
                </a:solidFill>
              </a:rPr>
              <a:t>La réponse contient un statut indiquant si, oui ou non, la requête a abouti. </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"200 OK" pour un succès</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"400 Bad </a:t>
            </a:r>
            <a:r>
              <a:rPr lang="fr-FR" altLang="fr-FR" sz="2000" dirty="0" err="1">
                <a:solidFill>
                  <a:schemeClr val="tx1"/>
                </a:solidFill>
              </a:rPr>
              <a:t>request</a:t>
            </a:r>
            <a:r>
              <a:rPr lang="fr-FR" altLang="fr-FR" sz="2000" dirty="0">
                <a:solidFill>
                  <a:schemeClr val="tx1"/>
                </a:solidFill>
              </a:rPr>
              <a:t>" si la requête est mal formée </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"404 Not </a:t>
            </a:r>
            <a:r>
              <a:rPr lang="fr-FR" altLang="fr-FR" sz="2000" dirty="0" err="1">
                <a:solidFill>
                  <a:schemeClr val="tx1"/>
                </a:solidFill>
              </a:rPr>
              <a:t>Found</a:t>
            </a:r>
            <a:r>
              <a:rPr lang="fr-FR" altLang="fr-FR" sz="2000" dirty="0">
                <a:solidFill>
                  <a:schemeClr val="tx1"/>
                </a:solidFill>
              </a:rPr>
              <a:t>" si la ressource ne peut être trouvée</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"403 </a:t>
            </a:r>
            <a:r>
              <a:rPr lang="fr-FR" altLang="fr-FR" sz="2000" dirty="0" err="1">
                <a:solidFill>
                  <a:schemeClr val="tx1"/>
                </a:solidFill>
              </a:rPr>
              <a:t>Forbidden</a:t>
            </a:r>
            <a:r>
              <a:rPr lang="fr-FR" altLang="fr-FR" sz="2000" dirty="0">
                <a:solidFill>
                  <a:schemeClr val="tx1"/>
                </a:solidFill>
              </a:rPr>
              <a:t>" si l'utilisateur n'est pas autorisé à voir la ressource etc. </a:t>
            </a:r>
          </a:p>
          <a:p>
            <a:pPr marL="475488" lvl="2" indent="-285750" defTabSz="457200" fontAlgn="base">
              <a:lnSpc>
                <a:spcPct val="100000"/>
              </a:lnSpc>
              <a:spcBef>
                <a:spcPct val="0"/>
              </a:spcBef>
              <a:spcAft>
                <a:spcPct val="0"/>
              </a:spcAft>
              <a:buClrTx/>
              <a:buSzTx/>
              <a:buFont typeface="Arial" panose="020B0604020202020204" pitchFamily="34" charset="0"/>
              <a:buChar char="•"/>
            </a:pPr>
            <a:endParaRPr lang="fr-FR" altLang="fr-FR" sz="2000" dirty="0">
              <a:solidFill>
                <a:schemeClr val="tx1"/>
              </a:solidFill>
            </a:endParaRPr>
          </a:p>
          <a:p>
            <a:pPr marL="475488" lvl="2" indent="-285750" defTabSz="457200" fontAlgn="base">
              <a:lnSpc>
                <a:spcPct val="100000"/>
              </a:lnSpc>
              <a:spcBef>
                <a:spcPct val="0"/>
              </a:spcBef>
              <a:spcAft>
                <a:spcPct val="0"/>
              </a:spcAft>
              <a:buClrTx/>
              <a:buSzTx/>
              <a:buFont typeface="Arial" panose="020B0604020202020204" pitchFamily="34" charset="0"/>
              <a:buChar char="•"/>
            </a:pPr>
            <a:r>
              <a:rPr lang="fr-FR" altLang="fr-FR" sz="2000" dirty="0">
                <a:solidFill>
                  <a:schemeClr val="tx1"/>
                </a:solidFill>
              </a:rPr>
              <a:t>Le serveur peut retourner différents types de données :</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JSON</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Texte</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Image</a:t>
            </a:r>
          </a:p>
          <a:p>
            <a:pPr marL="658368" lvl="3"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HTML</a:t>
            </a:r>
          </a:p>
          <a:p>
            <a:pPr marL="841248" lvl="4" indent="-285750" defTabSz="457200" fontAlgn="base">
              <a:lnSpc>
                <a:spcPct val="100000"/>
              </a:lnSpc>
              <a:spcBef>
                <a:spcPct val="0"/>
              </a:spcBef>
              <a:spcAft>
                <a:spcPct val="0"/>
              </a:spcAft>
              <a:buClrTx/>
              <a:buFont typeface="Arial" panose="020B0604020202020204" pitchFamily="34" charset="0"/>
              <a:buChar char="•"/>
            </a:pPr>
            <a:r>
              <a:rPr lang="fr-FR" altLang="fr-FR" sz="2000" dirty="0">
                <a:solidFill>
                  <a:schemeClr val="tx1"/>
                </a:solidFill>
              </a:rPr>
              <a:t>Lorsqu’une page HTML est retournée, elle est affichée par le navigateur</a:t>
            </a:r>
          </a:p>
        </p:txBody>
      </p:sp>
    </p:spTree>
    <p:extLst>
      <p:ext uri="{BB962C8B-B14F-4D97-AF65-F5344CB8AC3E}">
        <p14:creationId xmlns:p14="http://schemas.microsoft.com/office/powerpoint/2010/main" val="20066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793BC-19A6-17A1-38B1-0F261899FC1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89FC8ED-C667-EB87-3995-8198E8E25396}"/>
              </a:ext>
            </a:extLst>
          </p:cNvPr>
          <p:cNvSpPr>
            <a:spLocks noGrp="1"/>
          </p:cNvSpPr>
          <p:nvPr>
            <p:ph type="title"/>
          </p:nvPr>
        </p:nvSpPr>
        <p:spPr/>
        <p:txBody>
          <a:bodyPr/>
          <a:lstStyle/>
          <a:p>
            <a:r>
              <a:rPr lang="fr-FR" dirty="0"/>
              <a:t>Site statique</a:t>
            </a:r>
          </a:p>
        </p:txBody>
      </p:sp>
      <p:pic>
        <p:nvPicPr>
          <p:cNvPr id="7" name="Espace réservé du contenu 6" descr="Une image contenant texte, diagramme, ligne, Plan&#10;&#10;Description générée automatiquement">
            <a:extLst>
              <a:ext uri="{FF2B5EF4-FFF2-40B4-BE49-F238E27FC236}">
                <a16:creationId xmlns:a16="http://schemas.microsoft.com/office/drawing/2014/main" id="{F156A3A6-FD84-B883-4BBC-F381060802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205" y="3789591"/>
            <a:ext cx="7251589" cy="20168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ZoneTexte 2">
            <a:extLst>
              <a:ext uri="{FF2B5EF4-FFF2-40B4-BE49-F238E27FC236}">
                <a16:creationId xmlns:a16="http://schemas.microsoft.com/office/drawing/2014/main" id="{E4C9FC73-7E25-79FF-A89B-B56160B13E00}"/>
              </a:ext>
            </a:extLst>
          </p:cNvPr>
          <p:cNvSpPr txBox="1"/>
          <p:nvPr/>
        </p:nvSpPr>
        <p:spPr>
          <a:xfrm>
            <a:off x="2295144" y="2228671"/>
            <a:ext cx="7662672" cy="1200329"/>
          </a:xfrm>
          <a:prstGeom prst="rect">
            <a:avLst/>
          </a:prstGeom>
          <a:noFill/>
        </p:spPr>
        <p:txBody>
          <a:bodyPr wrap="square" rtlCol="0">
            <a:spAutoFit/>
          </a:bodyPr>
          <a:lstStyle/>
          <a:p>
            <a:pPr marL="285750" indent="-285750">
              <a:buFont typeface="Arial" panose="020B0604020202020204" pitchFamily="34" charset="0"/>
              <a:buChar char="•"/>
            </a:pPr>
            <a:r>
              <a:rPr lang="fr-FR" dirty="0"/>
              <a:t>Un site statique est un site qui renvoie le même contenu codé en dur du serveur chaque fois qu'une ressource particulière est demandée. </a:t>
            </a:r>
          </a:p>
          <a:p>
            <a:pPr marL="285750" indent="-285750">
              <a:buFont typeface="Arial" panose="020B0604020202020204" pitchFamily="34" charset="0"/>
              <a:buChar char="•"/>
            </a:pPr>
            <a:r>
              <a:rPr lang="fr-FR" dirty="0"/>
              <a:t>Par exemple, si vous avez une page sur un produit à l'adresse /</a:t>
            </a:r>
            <a:r>
              <a:rPr lang="fr-FR" dirty="0" err="1"/>
              <a:t>static</a:t>
            </a:r>
            <a:r>
              <a:rPr lang="fr-FR" dirty="0"/>
              <a:t>/mon-produit1.html, cette même page sera renvoyée à chaque utilisateur. </a:t>
            </a:r>
          </a:p>
        </p:txBody>
      </p:sp>
    </p:spTree>
    <p:extLst>
      <p:ext uri="{BB962C8B-B14F-4D97-AF65-F5344CB8AC3E}">
        <p14:creationId xmlns:p14="http://schemas.microsoft.com/office/powerpoint/2010/main" val="138418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A917F9-FEBE-C1CB-7749-E736E4266F34}"/>
              </a:ext>
            </a:extLst>
          </p:cNvPr>
          <p:cNvSpPr>
            <a:spLocks noGrp="1"/>
          </p:cNvSpPr>
          <p:nvPr>
            <p:ph type="title"/>
          </p:nvPr>
        </p:nvSpPr>
        <p:spPr/>
        <p:txBody>
          <a:bodyPr/>
          <a:lstStyle/>
          <a:p>
            <a:r>
              <a:rPr lang="fr-FR" dirty="0"/>
              <a:t>Site dynamique</a:t>
            </a:r>
          </a:p>
        </p:txBody>
      </p:sp>
      <p:pic>
        <p:nvPicPr>
          <p:cNvPr id="7" name="Espace réservé du contenu 6" descr="Une image contenant texte, diagramme, capture d’écran, Plan&#10;&#10;Description générée automatiquement">
            <a:extLst>
              <a:ext uri="{FF2B5EF4-FFF2-40B4-BE49-F238E27FC236}">
                <a16:creationId xmlns:a16="http://schemas.microsoft.com/office/drawing/2014/main" id="{0D30CF50-C760-BD1C-441D-17102C400A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3066" y="283464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ZoneTexte 8">
            <a:extLst>
              <a:ext uri="{FF2B5EF4-FFF2-40B4-BE49-F238E27FC236}">
                <a16:creationId xmlns:a16="http://schemas.microsoft.com/office/drawing/2014/main" id="{8757CBE0-B65F-4FCA-14C3-CE382E021786}"/>
              </a:ext>
            </a:extLst>
          </p:cNvPr>
          <p:cNvSpPr txBox="1"/>
          <p:nvPr/>
        </p:nvSpPr>
        <p:spPr>
          <a:xfrm>
            <a:off x="1246632" y="1824335"/>
            <a:ext cx="7376160" cy="923330"/>
          </a:xfrm>
          <a:prstGeom prst="rect">
            <a:avLst/>
          </a:prstGeom>
          <a:noFill/>
        </p:spPr>
        <p:txBody>
          <a:bodyPr wrap="square">
            <a:spAutoFit/>
          </a:bodyPr>
          <a:lstStyle/>
          <a:p>
            <a:r>
              <a:rPr lang="fr-FR" dirty="0"/>
              <a:t>Un site dynamique est un site qui peut générer et renvoyer du contenu en fonction de l'URL et des données de la requête (plutôt que de renvoyer toujours le même fichier codé en dur pour une URL particulière). </a:t>
            </a:r>
          </a:p>
        </p:txBody>
      </p:sp>
    </p:spTree>
    <p:extLst>
      <p:ext uri="{BB962C8B-B14F-4D97-AF65-F5344CB8AC3E}">
        <p14:creationId xmlns:p14="http://schemas.microsoft.com/office/powerpoint/2010/main" val="347773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8C020-EF46-5636-98D5-37950FB5779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B773871-4DFC-755F-0C55-3BB115906122}"/>
              </a:ext>
            </a:extLst>
          </p:cNvPr>
          <p:cNvSpPr>
            <a:spLocks noGrp="1"/>
          </p:cNvSpPr>
          <p:nvPr>
            <p:ph type="title"/>
          </p:nvPr>
        </p:nvSpPr>
        <p:spPr/>
        <p:txBody>
          <a:bodyPr/>
          <a:lstStyle/>
          <a:p>
            <a:r>
              <a:rPr lang="fr-FR" dirty="0"/>
              <a:t>Site dynamique</a:t>
            </a:r>
          </a:p>
        </p:txBody>
      </p:sp>
      <p:sp>
        <p:nvSpPr>
          <p:cNvPr id="5" name="ZoneTexte 4">
            <a:extLst>
              <a:ext uri="{FF2B5EF4-FFF2-40B4-BE49-F238E27FC236}">
                <a16:creationId xmlns:a16="http://schemas.microsoft.com/office/drawing/2014/main" id="{3B5A7E22-AB3F-3418-58E2-A9DC031DB57E}"/>
              </a:ext>
            </a:extLst>
          </p:cNvPr>
          <p:cNvSpPr txBox="1"/>
          <p:nvPr/>
        </p:nvSpPr>
        <p:spPr>
          <a:xfrm>
            <a:off x="1161289" y="1856119"/>
            <a:ext cx="7974228" cy="1477328"/>
          </a:xfrm>
          <a:prstGeom prst="rect">
            <a:avLst/>
          </a:prstGeom>
          <a:noFill/>
        </p:spPr>
        <p:txBody>
          <a:bodyPr wrap="square" rtlCol="0">
            <a:spAutoFit/>
          </a:bodyPr>
          <a:lstStyle/>
          <a:p>
            <a:pPr marL="342900" indent="-342900">
              <a:buAutoNum type="arabicPeriod"/>
            </a:pPr>
            <a:r>
              <a:rPr lang="fr-FR" dirty="0"/>
              <a:t>Le navigateur web envoie une requête au serveur en utilisant l'URL de base de la ressource </a:t>
            </a:r>
            <a:r>
              <a:rPr lang="en-US" dirty="0"/>
              <a:t>Les données </a:t>
            </a:r>
            <a:r>
              <a:rPr lang="en-US" dirty="0" err="1"/>
              <a:t>sont</a:t>
            </a:r>
            <a:r>
              <a:rPr lang="en-US" dirty="0"/>
              <a:t> </a:t>
            </a:r>
            <a:r>
              <a:rPr lang="en-US" dirty="0" err="1"/>
              <a:t>transmises</a:t>
            </a:r>
            <a:r>
              <a:rPr lang="en-US" dirty="0"/>
              <a:t> </a:t>
            </a:r>
            <a:r>
              <a:rPr lang="en-US" dirty="0" err="1"/>
              <a:t>soit</a:t>
            </a:r>
            <a:r>
              <a:rPr lang="en-US" dirty="0"/>
              <a:t> </a:t>
            </a:r>
          </a:p>
          <a:p>
            <a:pPr marL="800100" lvl="1" indent="-342900">
              <a:buFont typeface="Arial" panose="020B0604020202020204" pitchFamily="34" charset="0"/>
              <a:buChar char="•"/>
            </a:pPr>
            <a:r>
              <a:rPr lang="en-US" dirty="0"/>
              <a:t>GET : </a:t>
            </a:r>
            <a:r>
              <a:rPr lang="en-US" dirty="0" err="1"/>
              <a:t>en</a:t>
            </a:r>
            <a:r>
              <a:rPr lang="en-US" dirty="0"/>
              <a:t> </a:t>
            </a:r>
            <a:r>
              <a:rPr lang="en-US" dirty="0" err="1"/>
              <a:t>parametre</a:t>
            </a:r>
            <a:r>
              <a:rPr lang="en-US" dirty="0"/>
              <a:t> URL (e.g. /</a:t>
            </a:r>
            <a:r>
              <a:rPr lang="en-US" dirty="0" err="1"/>
              <a:t>best?team</a:t>
            </a:r>
            <a:r>
              <a:rPr lang="en-US" dirty="0"/>
              <a:t>=</a:t>
            </a:r>
            <a:r>
              <a:rPr lang="en-US" dirty="0" err="1"/>
              <a:t>my_team_name&amp;show</a:t>
            </a:r>
            <a:r>
              <a:rPr lang="en-US" dirty="0"/>
              <a:t>=11)</a:t>
            </a:r>
          </a:p>
          <a:p>
            <a:pPr marL="800100" lvl="1" indent="-342900">
              <a:buFont typeface="Arial" panose="020B0604020202020204" pitchFamily="34" charset="0"/>
              <a:buChar char="•"/>
            </a:pPr>
            <a:r>
              <a:rPr lang="en-US" dirty="0"/>
              <a:t>GET : </a:t>
            </a:r>
            <a:r>
              <a:rPr lang="en-US" dirty="0" err="1"/>
              <a:t>en</a:t>
            </a:r>
            <a:r>
              <a:rPr lang="en-US" dirty="0"/>
              <a:t> pattern URL (e.g. /best/</a:t>
            </a:r>
            <a:r>
              <a:rPr lang="en-US" dirty="0" err="1"/>
              <a:t>my_team_name</a:t>
            </a:r>
            <a:r>
              <a:rPr lang="en-US" dirty="0"/>
              <a:t>/11/). </a:t>
            </a:r>
          </a:p>
          <a:p>
            <a:pPr marL="800100" lvl="1" indent="-342900">
              <a:buFont typeface="Arial" panose="020B0604020202020204" pitchFamily="34" charset="0"/>
              <a:buChar char="•"/>
            </a:pPr>
            <a:r>
              <a:rPr lang="en-US" dirty="0"/>
              <a:t>POST : dans le body de la </a:t>
            </a:r>
            <a:r>
              <a:rPr lang="en-US" dirty="0" err="1"/>
              <a:t>requête</a:t>
            </a:r>
            <a:endParaRPr lang="fr-FR" dirty="0"/>
          </a:p>
        </p:txBody>
      </p:sp>
      <p:pic>
        <p:nvPicPr>
          <p:cNvPr id="11" name="Espace réservé du contenu 6" descr="Une image contenant texte, diagramme, capture d’écran, Plan&#10;&#10;Description générée automatiquement">
            <a:extLst>
              <a:ext uri="{FF2B5EF4-FFF2-40B4-BE49-F238E27FC236}">
                <a16:creationId xmlns:a16="http://schemas.microsoft.com/office/drawing/2014/main" id="{1B5EA808-EB33-0FBC-B8E9-1CFC924A9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066" y="3429000"/>
            <a:ext cx="7006827" cy="33376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2778243"/>
      </p:ext>
    </p:extLst>
  </p:cSld>
  <p:clrMapOvr>
    <a:masterClrMapping/>
  </p:clrMapOvr>
</p:sld>
</file>

<file path=ppt/theme/theme1.xml><?xml version="1.0" encoding="utf-8"?>
<a:theme xmlns:a="http://schemas.openxmlformats.org/drawingml/2006/main" name="Rétrospective">
  <a:themeElements>
    <a:clrScheme name="Rétrospectiv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17524</TotalTime>
  <Words>1341</Words>
  <Application>Microsoft Office PowerPoint</Application>
  <PresentationFormat>Grand écran</PresentationFormat>
  <Paragraphs>181</Paragraphs>
  <Slides>24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Aptos</vt:lpstr>
      <vt:lpstr>Arial</vt:lpstr>
      <vt:lpstr>Calibri</vt:lpstr>
      <vt:lpstr>Calibri Light</vt:lpstr>
      <vt:lpstr>Rétrospective</vt:lpstr>
      <vt:lpstr>Développement WEB</vt:lpstr>
      <vt:lpstr>Programmation back-end avec Javascript</vt:lpstr>
      <vt:lpstr>Front VS Back</vt:lpstr>
      <vt:lpstr>Contenu d’une requête HTTP</vt:lpstr>
      <vt:lpstr>Les méthodes HTTP</vt:lpstr>
      <vt:lpstr>Le rôle du back-end</vt:lpstr>
      <vt:lpstr>Site statique</vt:lpstr>
      <vt:lpstr>Site dynamique</vt:lpstr>
      <vt:lpstr>Site dynamique</vt:lpstr>
      <vt:lpstr>Site dynamique</vt:lpstr>
      <vt:lpstr>Site dynamique</vt:lpstr>
      <vt:lpstr>Site dynamique</vt:lpstr>
      <vt:lpstr>Site dynamique</vt:lpstr>
      <vt:lpstr>Site dynamique</vt:lpstr>
      <vt:lpstr>Site dynamique</vt:lpstr>
      <vt:lpstr>Node JS</vt:lpstr>
      <vt:lpstr>NodeJS</vt:lpstr>
      <vt:lpstr>NodeJS : Back vs front</vt:lpstr>
      <vt:lpstr>Exécution de NodeJS en backend</vt:lpstr>
      <vt:lpstr>NPM : Node Packet Manager</vt:lpstr>
      <vt:lpstr>NPM : Node Packet Manager</vt:lpstr>
      <vt:lpstr>Les systèmes de modules</vt:lpstr>
      <vt:lpstr>Création d’un serveur HTTP</vt:lpstr>
      <vt:lpstr>Exemple de gestion de route et de méthode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COLIN Clement</dc:creator>
  <cp:lastModifiedBy>COLIN Clement</cp:lastModifiedBy>
  <cp:revision>115</cp:revision>
  <dcterms:created xsi:type="dcterms:W3CDTF">2024-10-11T07:51:16Z</dcterms:created>
  <dcterms:modified xsi:type="dcterms:W3CDTF">2024-11-13T11:21:25Z</dcterms:modified>
</cp:coreProperties>
</file>