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88" r:id="rId6"/>
    <p:sldId id="275" r:id="rId7"/>
    <p:sldId id="277" r:id="rId8"/>
    <p:sldId id="278" r:id="rId9"/>
    <p:sldId id="279" r:id="rId10"/>
    <p:sldId id="294" r:id="rId11"/>
    <p:sldId id="295" r:id="rId12"/>
    <p:sldId id="280" r:id="rId13"/>
    <p:sldId id="281" r:id="rId14"/>
    <p:sldId id="283" r:id="rId15"/>
    <p:sldId id="285" r:id="rId16"/>
    <p:sldId id="286" r:id="rId17"/>
    <p:sldId id="291" r:id="rId18"/>
    <p:sldId id="289" r:id="rId19"/>
    <p:sldId id="292" r:id="rId20"/>
    <p:sldId id="293" r:id="rId2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C20D"/>
    <a:srgbClr val="335B49"/>
    <a:srgbClr val="F5D44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2773" autoAdjust="0"/>
  </p:normalViewPr>
  <p:slideViewPr>
    <p:cSldViewPr>
      <p:cViewPr>
        <p:scale>
          <a:sx n="70" d="100"/>
          <a:sy n="70" d="100"/>
        </p:scale>
        <p:origin x="-3006" y="-9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0E3A-1E90-458C-B4D4-F1C8F8FAFA6A}" type="datetimeFigureOut">
              <a:rPr lang="hu-HU" smtClean="0"/>
              <a:pPr/>
              <a:t>2024. 01. 16.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C41D-4A11-45A7-8D15-918D300B4DD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0E3A-1E90-458C-B4D4-F1C8F8FAFA6A}" type="datetimeFigureOut">
              <a:rPr lang="hu-HU" smtClean="0"/>
              <a:pPr/>
              <a:t>2024. 01. 16.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C41D-4A11-45A7-8D15-918D300B4DD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0E3A-1E90-458C-B4D4-F1C8F8FAFA6A}" type="datetimeFigureOut">
              <a:rPr lang="hu-HU" smtClean="0"/>
              <a:pPr/>
              <a:t>2024. 01. 16.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C41D-4A11-45A7-8D15-918D300B4DD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0E3A-1E90-458C-B4D4-F1C8F8FAFA6A}" type="datetimeFigureOut">
              <a:rPr lang="hu-HU" smtClean="0"/>
              <a:pPr/>
              <a:t>2024. 01. 16.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C41D-4A11-45A7-8D15-918D300B4DD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0E3A-1E90-458C-B4D4-F1C8F8FAFA6A}" type="datetimeFigureOut">
              <a:rPr lang="hu-HU" smtClean="0"/>
              <a:pPr/>
              <a:t>2024. 01. 16.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C41D-4A11-45A7-8D15-918D300B4DD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0E3A-1E90-458C-B4D4-F1C8F8FAFA6A}" type="datetimeFigureOut">
              <a:rPr lang="hu-HU" smtClean="0"/>
              <a:pPr/>
              <a:t>2024. 01. 16.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C41D-4A11-45A7-8D15-918D300B4DD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0E3A-1E90-458C-B4D4-F1C8F8FAFA6A}" type="datetimeFigureOut">
              <a:rPr lang="hu-HU" smtClean="0"/>
              <a:pPr/>
              <a:t>2024. 01. 16.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C41D-4A11-45A7-8D15-918D300B4DD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0E3A-1E90-458C-B4D4-F1C8F8FAFA6A}" type="datetimeFigureOut">
              <a:rPr lang="hu-HU" smtClean="0"/>
              <a:pPr/>
              <a:t>2024. 01. 16.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C41D-4A11-45A7-8D15-918D300B4DD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0E3A-1E90-458C-B4D4-F1C8F8FAFA6A}" type="datetimeFigureOut">
              <a:rPr lang="hu-HU" smtClean="0"/>
              <a:pPr/>
              <a:t>2024. 01. 16.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C41D-4A11-45A7-8D15-918D300B4DD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0E3A-1E90-458C-B4D4-F1C8F8FAFA6A}" type="datetimeFigureOut">
              <a:rPr lang="hu-HU" smtClean="0"/>
              <a:pPr/>
              <a:t>2024. 01. 16.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C41D-4A11-45A7-8D15-918D300B4DD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0E3A-1E90-458C-B4D4-F1C8F8FAFA6A}" type="datetimeFigureOut">
              <a:rPr lang="hu-HU" smtClean="0"/>
              <a:pPr/>
              <a:t>2024. 01. 16.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C41D-4A11-45A7-8D15-918D300B4DD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B0E3A-1E90-458C-B4D4-F1C8F8FAFA6A}" type="datetimeFigureOut">
              <a:rPr lang="hu-HU" smtClean="0"/>
              <a:pPr/>
              <a:t>2024. 01. 16.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5C41D-4A11-45A7-8D15-918D300B4DD2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/>
          <p:cNvSpPr/>
          <p:nvPr/>
        </p:nvSpPr>
        <p:spPr>
          <a:xfrm>
            <a:off x="0" y="5000636"/>
            <a:ext cx="9144000" cy="1857364"/>
          </a:xfrm>
          <a:prstGeom prst="rect">
            <a:avLst/>
          </a:prstGeom>
          <a:solidFill>
            <a:srgbClr val="335B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>
            <a:off x="-142908" y="3357562"/>
            <a:ext cx="9429816" cy="1643074"/>
          </a:xfrm>
          <a:prstGeom prst="rect">
            <a:avLst/>
          </a:prstGeom>
          <a:solidFill>
            <a:srgbClr val="F5D44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57290" y="5429264"/>
            <a:ext cx="6400800" cy="1752600"/>
          </a:xfrm>
        </p:spPr>
        <p:txBody>
          <a:bodyPr>
            <a:norm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Kis Gusztáv</a:t>
            </a:r>
          </a:p>
          <a:p>
            <a:r>
              <a:rPr lang="hu-HU" sz="1400" dirty="0">
                <a:solidFill>
                  <a:schemeClr val="bg1"/>
                </a:solidFill>
              </a:rPr>
              <a:t>Bénik Marcell</a:t>
            </a:r>
          </a:p>
          <a:p>
            <a:r>
              <a:rPr lang="hu-HU" sz="1400" dirty="0" err="1">
                <a:solidFill>
                  <a:schemeClr val="bg1"/>
                </a:solidFill>
              </a:rPr>
              <a:t>Kamlah</a:t>
            </a:r>
            <a:r>
              <a:rPr lang="hu-HU" sz="1400" dirty="0">
                <a:solidFill>
                  <a:schemeClr val="bg1"/>
                </a:solidFill>
              </a:rPr>
              <a:t> Gábor</a:t>
            </a:r>
          </a:p>
        </p:txBody>
      </p:sp>
      <p:pic>
        <p:nvPicPr>
          <p:cNvPr id="1026" name="Picture 2" descr="D:\Suli\_Menhelyes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714356"/>
            <a:ext cx="6488112" cy="2476500"/>
          </a:xfrm>
          <a:prstGeom prst="rect">
            <a:avLst/>
          </a:prstGeom>
          <a:noFill/>
        </p:spPr>
      </p:pic>
      <p:sp>
        <p:nvSpPr>
          <p:cNvPr id="5" name="Cím 4"/>
          <p:cNvSpPr>
            <a:spLocks noGrp="1"/>
          </p:cNvSpPr>
          <p:nvPr>
            <p:ph type="ctrTitle"/>
          </p:nvPr>
        </p:nvSpPr>
        <p:spPr>
          <a:xfrm>
            <a:off x="714348" y="3286124"/>
            <a:ext cx="7772400" cy="1470025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-142908" y="-142900"/>
            <a:ext cx="9429816" cy="785818"/>
          </a:xfrm>
          <a:prstGeom prst="rect">
            <a:avLst/>
          </a:prstGeom>
          <a:solidFill>
            <a:srgbClr val="335B49"/>
          </a:solidFill>
          <a:ln>
            <a:solidFill>
              <a:srgbClr val="EDC2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7" name="Picture 3" descr="D:\Suli\_Menhelyes\allatkepek\0009_Jocke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47" y="3643314"/>
            <a:ext cx="1643042" cy="1028544"/>
          </a:xfrm>
          <a:prstGeom prst="rect">
            <a:avLst/>
          </a:prstGeom>
          <a:noFill/>
        </p:spPr>
      </p:pic>
      <p:pic>
        <p:nvPicPr>
          <p:cNvPr id="1028" name="Picture 4" descr="D:\Suli\_Menhelyes\allatkepek\0008_Aliz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5852" y="3643314"/>
            <a:ext cx="1643073" cy="1028565"/>
          </a:xfrm>
          <a:prstGeom prst="rect">
            <a:avLst/>
          </a:prstGeom>
          <a:noFill/>
        </p:spPr>
      </p:pic>
      <p:pic>
        <p:nvPicPr>
          <p:cNvPr id="1029" name="Picture 5" descr="D:\Suli\_Menhelyes\allatkepek\0004_Roger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28925" y="3643314"/>
            <a:ext cx="1643073" cy="1028564"/>
          </a:xfrm>
          <a:prstGeom prst="rect">
            <a:avLst/>
          </a:prstGeom>
          <a:noFill/>
        </p:spPr>
      </p:pic>
      <p:pic>
        <p:nvPicPr>
          <p:cNvPr id="1030" name="Picture 6" descr="D:\Suli\_Menhelyes\allatkepek\0002_Malesz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1999" y="3643314"/>
            <a:ext cx="1643074" cy="1028565"/>
          </a:xfrm>
          <a:prstGeom prst="rect">
            <a:avLst/>
          </a:prstGeom>
          <a:noFill/>
        </p:spPr>
      </p:pic>
      <p:pic>
        <p:nvPicPr>
          <p:cNvPr id="1031" name="Picture 7" descr="D:\Suli\_Menhelyes\allatkepek\0006_Zorr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15073" y="3643314"/>
            <a:ext cx="1643074" cy="1028565"/>
          </a:xfrm>
          <a:prstGeom prst="rect">
            <a:avLst/>
          </a:prstGeom>
          <a:noFill/>
        </p:spPr>
      </p:pic>
      <p:pic>
        <p:nvPicPr>
          <p:cNvPr id="1033" name="Picture 9" descr="D:\Suli\_Menhelyes\allatkepek\0012_Duncan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357222" y="3643315"/>
            <a:ext cx="1643074" cy="10285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/>
          <p:cNvSpPr/>
          <p:nvPr/>
        </p:nvSpPr>
        <p:spPr>
          <a:xfrm>
            <a:off x="0" y="6357958"/>
            <a:ext cx="7929586" cy="500042"/>
          </a:xfrm>
          <a:prstGeom prst="rect">
            <a:avLst/>
          </a:prstGeom>
          <a:solidFill>
            <a:srgbClr val="335B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>
            <a:off x="-142908" y="6143644"/>
            <a:ext cx="9429816" cy="214314"/>
          </a:xfrm>
          <a:prstGeom prst="rect">
            <a:avLst/>
          </a:prstGeom>
          <a:solidFill>
            <a:srgbClr val="F5D44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6" name="Picture 2" descr="D:\Suli\_Menhely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2462" y="6429396"/>
            <a:ext cx="915948" cy="349616"/>
          </a:xfrm>
          <a:prstGeom prst="rect">
            <a:avLst/>
          </a:prstGeom>
          <a:noFill/>
        </p:spPr>
      </p:pic>
      <p:sp>
        <p:nvSpPr>
          <p:cNvPr id="5" name="Cím 4"/>
          <p:cNvSpPr>
            <a:spLocks noGrp="1"/>
          </p:cNvSpPr>
          <p:nvPr>
            <p:ph type="ctrTitle"/>
          </p:nvPr>
        </p:nvSpPr>
        <p:spPr>
          <a:xfrm>
            <a:off x="0" y="500042"/>
            <a:ext cx="9001156" cy="1214446"/>
          </a:xfrm>
        </p:spPr>
        <p:txBody>
          <a:bodyPr>
            <a:normAutofit/>
          </a:bodyPr>
          <a:lstStyle/>
          <a:p>
            <a:r>
              <a:rPr lang="hu-HU" sz="3600" dirty="0" smtClean="0">
                <a:solidFill>
                  <a:srgbClr val="335B49"/>
                </a:solidFill>
              </a:rPr>
              <a:t>Tesztelés</a:t>
            </a:r>
            <a:endParaRPr lang="hu-HU" sz="3600" dirty="0" smtClean="0">
              <a:solidFill>
                <a:srgbClr val="335B49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-142908" y="-142900"/>
            <a:ext cx="9429816" cy="785818"/>
          </a:xfrm>
          <a:prstGeom prst="rect">
            <a:avLst/>
          </a:prstGeom>
          <a:solidFill>
            <a:srgbClr val="335B49"/>
          </a:solidFill>
          <a:ln>
            <a:solidFill>
              <a:srgbClr val="EDC2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Szövegdoboz 18"/>
          <p:cNvSpPr txBox="1"/>
          <p:nvPr/>
        </p:nvSpPr>
        <p:spPr>
          <a:xfrm>
            <a:off x="714348" y="1214422"/>
            <a:ext cx="75009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hu-HU" sz="2000" dirty="0" smtClean="0">
              <a:solidFill>
                <a:srgbClr val="335B49"/>
              </a:solidFill>
            </a:endParaRPr>
          </a:p>
          <a:p>
            <a:pPr lvl="1"/>
            <a:r>
              <a:rPr lang="hu-HU" sz="2000" dirty="0" smtClean="0">
                <a:solidFill>
                  <a:srgbClr val="335B49"/>
                </a:solidFill>
              </a:rPr>
              <a:t>A </a:t>
            </a:r>
            <a:r>
              <a:rPr lang="hu-HU" sz="2000" dirty="0" err="1" smtClean="0">
                <a:solidFill>
                  <a:srgbClr val="335B49"/>
                </a:solidFill>
              </a:rPr>
              <a:t>MenhelyHUB</a:t>
            </a:r>
            <a:r>
              <a:rPr lang="hu-HU" sz="2000" dirty="0" smtClean="0">
                <a:solidFill>
                  <a:srgbClr val="335B49"/>
                </a:solidFill>
              </a:rPr>
              <a:t> </a:t>
            </a:r>
            <a:r>
              <a:rPr lang="hu-HU" sz="2000" dirty="0" smtClean="0">
                <a:solidFill>
                  <a:srgbClr val="335B49"/>
                </a:solidFill>
              </a:rPr>
              <a:t>főbb </a:t>
            </a:r>
            <a:r>
              <a:rPr lang="hu-HU" sz="2000" dirty="0" err="1" smtClean="0">
                <a:solidFill>
                  <a:srgbClr val="335B49"/>
                </a:solidFill>
              </a:rPr>
              <a:t>aloldalainak</a:t>
            </a:r>
            <a:r>
              <a:rPr lang="hu-HU" sz="2000" dirty="0" smtClean="0">
                <a:solidFill>
                  <a:srgbClr val="335B49"/>
                </a:solidFill>
              </a:rPr>
              <a:t> oldalcímét a </a:t>
            </a:r>
            <a:r>
              <a:rPr lang="hu-HU" sz="2000" dirty="0" err="1" smtClean="0">
                <a:solidFill>
                  <a:srgbClr val="335B49"/>
                </a:solidFill>
              </a:rPr>
              <a:t>Selenium</a:t>
            </a:r>
            <a:r>
              <a:rPr lang="hu-HU" sz="2000" dirty="0" smtClean="0">
                <a:solidFill>
                  <a:srgbClr val="335B49"/>
                </a:solidFill>
              </a:rPr>
              <a:t> </a:t>
            </a:r>
            <a:r>
              <a:rPr lang="hu-HU" sz="2000" dirty="0" err="1" smtClean="0">
                <a:solidFill>
                  <a:srgbClr val="335B49"/>
                </a:solidFill>
              </a:rPr>
              <a:t>Webdrive</a:t>
            </a:r>
            <a:r>
              <a:rPr lang="hu-HU" sz="2000" dirty="0" smtClean="0">
                <a:solidFill>
                  <a:srgbClr val="335B49"/>
                </a:solidFill>
              </a:rPr>
              <a:t>    segítségével teszteltük C# nyelven.</a:t>
            </a:r>
            <a:endParaRPr lang="hu-HU" sz="2000" dirty="0" smtClean="0">
              <a:solidFill>
                <a:srgbClr val="335B49"/>
              </a:solidFill>
            </a:endParaRPr>
          </a:p>
          <a:p>
            <a:pPr lvl="1"/>
            <a:endParaRPr lang="hu-HU" sz="2000" dirty="0" smtClean="0">
              <a:solidFill>
                <a:srgbClr val="335B49"/>
              </a:solidFill>
            </a:endParaRPr>
          </a:p>
          <a:p>
            <a:endParaRPr lang="hu-HU" sz="1400" dirty="0">
              <a:solidFill>
                <a:srgbClr val="335B49"/>
              </a:solidFill>
            </a:endParaRPr>
          </a:p>
        </p:txBody>
      </p:sp>
      <p:pic>
        <p:nvPicPr>
          <p:cNvPr id="32770" name="Picture 2" descr="D:\Suli\_Menhelyes\Menhelyes_Selenium_Test\Menhelyes_Selenium_Test_resul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857496"/>
            <a:ext cx="4143372" cy="2402529"/>
          </a:xfrm>
          <a:prstGeom prst="rect">
            <a:avLst/>
          </a:prstGeom>
          <a:noFill/>
        </p:spPr>
      </p:pic>
      <p:pic>
        <p:nvPicPr>
          <p:cNvPr id="32771" name="Picture 3" descr="D:\Suli\_Menhelyes\Menhelyes_Selenium_Test\Menhelyes_Selenium_Titles_resul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77156" y="2857497"/>
            <a:ext cx="3452496" cy="242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/>
          <p:cNvSpPr/>
          <p:nvPr/>
        </p:nvSpPr>
        <p:spPr>
          <a:xfrm>
            <a:off x="0" y="6357958"/>
            <a:ext cx="7929586" cy="500042"/>
          </a:xfrm>
          <a:prstGeom prst="rect">
            <a:avLst/>
          </a:prstGeom>
          <a:solidFill>
            <a:srgbClr val="335B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>
            <a:off x="-142908" y="6143644"/>
            <a:ext cx="9429816" cy="214314"/>
          </a:xfrm>
          <a:prstGeom prst="rect">
            <a:avLst/>
          </a:prstGeom>
          <a:solidFill>
            <a:srgbClr val="F5D44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6" name="Picture 2" descr="D:\Suli\_Menhely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2462" y="6429396"/>
            <a:ext cx="915948" cy="349616"/>
          </a:xfrm>
          <a:prstGeom prst="rect">
            <a:avLst/>
          </a:prstGeom>
          <a:noFill/>
        </p:spPr>
      </p:pic>
      <p:sp>
        <p:nvSpPr>
          <p:cNvPr id="5" name="Cím 4"/>
          <p:cNvSpPr>
            <a:spLocks noGrp="1"/>
          </p:cNvSpPr>
          <p:nvPr>
            <p:ph type="ctrTitle"/>
          </p:nvPr>
        </p:nvSpPr>
        <p:spPr>
          <a:xfrm>
            <a:off x="0" y="500042"/>
            <a:ext cx="9001156" cy="1214446"/>
          </a:xfrm>
        </p:spPr>
        <p:txBody>
          <a:bodyPr>
            <a:normAutofit/>
          </a:bodyPr>
          <a:lstStyle/>
          <a:p>
            <a:r>
              <a:rPr lang="hu-HU" sz="3600" dirty="0" smtClean="0">
                <a:solidFill>
                  <a:srgbClr val="335B49"/>
                </a:solidFill>
              </a:rPr>
              <a:t>Adatbázis</a:t>
            </a:r>
            <a:endParaRPr lang="hu-HU" sz="3600" dirty="0" smtClean="0">
              <a:solidFill>
                <a:srgbClr val="335B49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-142908" y="-142900"/>
            <a:ext cx="9429816" cy="785818"/>
          </a:xfrm>
          <a:prstGeom prst="rect">
            <a:avLst/>
          </a:prstGeom>
          <a:solidFill>
            <a:srgbClr val="335B49"/>
          </a:solidFill>
          <a:ln>
            <a:solidFill>
              <a:srgbClr val="EDC2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Szövegdoboz 18"/>
          <p:cNvSpPr txBox="1"/>
          <p:nvPr/>
        </p:nvSpPr>
        <p:spPr>
          <a:xfrm>
            <a:off x="500034" y="1142984"/>
            <a:ext cx="750099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hu-HU" sz="2000" dirty="0" smtClean="0">
              <a:solidFill>
                <a:srgbClr val="335B49"/>
              </a:solidFill>
            </a:endParaRPr>
          </a:p>
          <a:p>
            <a:pPr lvl="1"/>
            <a:r>
              <a:rPr lang="hu-HU" sz="2000" dirty="0" smtClean="0">
                <a:solidFill>
                  <a:srgbClr val="335B49"/>
                </a:solidFill>
              </a:rPr>
              <a:t>Adatbázis terv és a kész adatbázis</a:t>
            </a:r>
            <a:endParaRPr lang="hu-HU" sz="2000" dirty="0" smtClean="0">
              <a:solidFill>
                <a:srgbClr val="335B49"/>
              </a:solidFill>
            </a:endParaRPr>
          </a:p>
          <a:p>
            <a:pPr lvl="1"/>
            <a:endParaRPr lang="hu-HU" sz="2000" dirty="0" smtClean="0">
              <a:solidFill>
                <a:srgbClr val="335B49"/>
              </a:solidFill>
            </a:endParaRPr>
          </a:p>
          <a:p>
            <a:endParaRPr lang="hu-HU" sz="1400" dirty="0">
              <a:solidFill>
                <a:srgbClr val="335B49"/>
              </a:solidFill>
            </a:endParaRPr>
          </a:p>
        </p:txBody>
      </p:sp>
      <p:pic>
        <p:nvPicPr>
          <p:cNvPr id="33794" name="Picture 2" descr="C:\Users\user\Downloads\menhelyes-adatbazisterv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071678"/>
            <a:ext cx="8286808" cy="1187628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3357562"/>
            <a:ext cx="1344763" cy="2557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 descr="D:\Suli\Specifikacio_Prezi\kepek\db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728" y="3500438"/>
            <a:ext cx="4143404" cy="24472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/>
          <p:cNvSpPr/>
          <p:nvPr/>
        </p:nvSpPr>
        <p:spPr>
          <a:xfrm>
            <a:off x="0" y="6357958"/>
            <a:ext cx="7929586" cy="500042"/>
          </a:xfrm>
          <a:prstGeom prst="rect">
            <a:avLst/>
          </a:prstGeom>
          <a:solidFill>
            <a:srgbClr val="335B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>
            <a:off x="-142908" y="6143644"/>
            <a:ext cx="9429816" cy="214314"/>
          </a:xfrm>
          <a:prstGeom prst="rect">
            <a:avLst/>
          </a:prstGeom>
          <a:solidFill>
            <a:srgbClr val="F5D44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6" name="Picture 2" descr="D:\Suli\_Menhely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2462" y="6429396"/>
            <a:ext cx="915948" cy="349616"/>
          </a:xfrm>
          <a:prstGeom prst="rect">
            <a:avLst/>
          </a:prstGeom>
          <a:noFill/>
        </p:spPr>
      </p:pic>
      <p:sp>
        <p:nvSpPr>
          <p:cNvPr id="5" name="Cím 4"/>
          <p:cNvSpPr>
            <a:spLocks noGrp="1"/>
          </p:cNvSpPr>
          <p:nvPr>
            <p:ph type="ctrTitle"/>
          </p:nvPr>
        </p:nvSpPr>
        <p:spPr>
          <a:xfrm>
            <a:off x="0" y="500042"/>
            <a:ext cx="9001156" cy="1214446"/>
          </a:xfrm>
        </p:spPr>
        <p:txBody>
          <a:bodyPr>
            <a:normAutofit/>
          </a:bodyPr>
          <a:lstStyle/>
          <a:p>
            <a:r>
              <a:rPr lang="hu-HU" sz="3600" dirty="0" smtClean="0">
                <a:solidFill>
                  <a:srgbClr val="335B49"/>
                </a:solidFill>
              </a:rPr>
              <a:t>Fejlesztői eszközök</a:t>
            </a:r>
          </a:p>
        </p:txBody>
      </p:sp>
      <p:sp>
        <p:nvSpPr>
          <p:cNvPr id="6" name="Téglalap 5"/>
          <p:cNvSpPr/>
          <p:nvPr/>
        </p:nvSpPr>
        <p:spPr>
          <a:xfrm>
            <a:off x="-142908" y="-142900"/>
            <a:ext cx="9429816" cy="785818"/>
          </a:xfrm>
          <a:prstGeom prst="rect">
            <a:avLst/>
          </a:prstGeom>
          <a:solidFill>
            <a:srgbClr val="335B49"/>
          </a:solidFill>
          <a:ln>
            <a:solidFill>
              <a:srgbClr val="EDC2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Szövegdoboz 18"/>
          <p:cNvSpPr txBox="1"/>
          <p:nvPr/>
        </p:nvSpPr>
        <p:spPr>
          <a:xfrm>
            <a:off x="214282" y="1714488"/>
            <a:ext cx="535785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hu-HU" sz="2000" dirty="0" smtClean="0">
              <a:solidFill>
                <a:srgbClr val="335B49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hu-HU" sz="2000" dirty="0" smtClean="0">
                <a:solidFill>
                  <a:srgbClr val="335B49"/>
                </a:solidFill>
              </a:rPr>
              <a:t>     </a:t>
            </a:r>
            <a:r>
              <a:rPr lang="nb-NO" sz="2000" dirty="0" smtClean="0">
                <a:solidFill>
                  <a:srgbClr val="335B49"/>
                </a:solidFill>
              </a:rPr>
              <a:t>Github</a:t>
            </a:r>
          </a:p>
          <a:p>
            <a:pPr lvl="1">
              <a:buFont typeface="Wingdings" pitchFamily="2" charset="2"/>
              <a:buChar char="§"/>
            </a:pPr>
            <a:r>
              <a:rPr lang="hu-HU" sz="2000" dirty="0" smtClean="0">
                <a:solidFill>
                  <a:srgbClr val="335B49"/>
                </a:solidFill>
              </a:rPr>
              <a:t>     </a:t>
            </a:r>
            <a:r>
              <a:rPr lang="nb-NO" sz="2000" dirty="0" smtClean="0">
                <a:solidFill>
                  <a:srgbClr val="335B49"/>
                </a:solidFill>
              </a:rPr>
              <a:t>Trello</a:t>
            </a:r>
          </a:p>
          <a:p>
            <a:pPr lvl="1">
              <a:buFont typeface="Wingdings" pitchFamily="2" charset="2"/>
              <a:buChar char="§"/>
            </a:pPr>
            <a:r>
              <a:rPr lang="hu-HU" sz="2000" dirty="0" smtClean="0">
                <a:solidFill>
                  <a:srgbClr val="335B49"/>
                </a:solidFill>
              </a:rPr>
              <a:t>     </a:t>
            </a:r>
            <a:r>
              <a:rPr lang="nb-NO" sz="2000" dirty="0" smtClean="0">
                <a:solidFill>
                  <a:srgbClr val="335B49"/>
                </a:solidFill>
              </a:rPr>
              <a:t>Laravel – PHP </a:t>
            </a:r>
            <a:r>
              <a:rPr lang="nb-NO" sz="2000" dirty="0" smtClean="0">
                <a:solidFill>
                  <a:srgbClr val="335B49"/>
                </a:solidFill>
              </a:rPr>
              <a:t>keretrendszer</a:t>
            </a:r>
            <a:endParaRPr lang="hu-HU" sz="2000" dirty="0" smtClean="0">
              <a:solidFill>
                <a:srgbClr val="335B49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hu-HU" sz="2000" dirty="0" smtClean="0">
                <a:solidFill>
                  <a:srgbClr val="335B49"/>
                </a:solidFill>
              </a:rPr>
              <a:t> </a:t>
            </a:r>
            <a:r>
              <a:rPr lang="hu-HU" sz="2000" dirty="0" smtClean="0">
                <a:solidFill>
                  <a:srgbClr val="335B49"/>
                </a:solidFill>
              </a:rPr>
              <a:t>    </a:t>
            </a:r>
            <a:r>
              <a:rPr lang="hu-HU" sz="2000" dirty="0" err="1" smtClean="0">
                <a:solidFill>
                  <a:srgbClr val="335B49"/>
                </a:solidFill>
              </a:rPr>
              <a:t>Selenium</a:t>
            </a:r>
            <a:r>
              <a:rPr lang="hu-HU" sz="2000" dirty="0" smtClean="0">
                <a:solidFill>
                  <a:srgbClr val="335B49"/>
                </a:solidFill>
              </a:rPr>
              <a:t> (C#)</a:t>
            </a:r>
            <a:endParaRPr lang="nb-NO" sz="2000" dirty="0" smtClean="0">
              <a:solidFill>
                <a:srgbClr val="335B49"/>
              </a:solidFill>
            </a:endParaRPr>
          </a:p>
          <a:p>
            <a:endParaRPr lang="hu-HU" sz="1400" dirty="0">
              <a:solidFill>
                <a:srgbClr val="335B49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785926"/>
            <a:ext cx="1590505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3143248"/>
            <a:ext cx="3481376" cy="1611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4429132"/>
            <a:ext cx="3502925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28728" y="4071942"/>
            <a:ext cx="28575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/>
          <p:cNvSpPr/>
          <p:nvPr/>
        </p:nvSpPr>
        <p:spPr>
          <a:xfrm>
            <a:off x="0" y="6357958"/>
            <a:ext cx="7929586" cy="500042"/>
          </a:xfrm>
          <a:prstGeom prst="rect">
            <a:avLst/>
          </a:prstGeom>
          <a:solidFill>
            <a:srgbClr val="335B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>
            <a:off x="-142908" y="6143644"/>
            <a:ext cx="9429816" cy="214314"/>
          </a:xfrm>
          <a:prstGeom prst="rect">
            <a:avLst/>
          </a:prstGeom>
          <a:solidFill>
            <a:srgbClr val="F5D44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6" name="Picture 2" descr="D:\Suli\_Menhely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2462" y="6429396"/>
            <a:ext cx="915948" cy="349616"/>
          </a:xfrm>
          <a:prstGeom prst="rect">
            <a:avLst/>
          </a:prstGeom>
          <a:noFill/>
        </p:spPr>
      </p:pic>
      <p:sp>
        <p:nvSpPr>
          <p:cNvPr id="5" name="Cím 4"/>
          <p:cNvSpPr>
            <a:spLocks noGrp="1"/>
          </p:cNvSpPr>
          <p:nvPr>
            <p:ph type="ctrTitle"/>
          </p:nvPr>
        </p:nvSpPr>
        <p:spPr>
          <a:xfrm>
            <a:off x="0" y="500042"/>
            <a:ext cx="9001156" cy="1214446"/>
          </a:xfrm>
        </p:spPr>
        <p:txBody>
          <a:bodyPr>
            <a:normAutofit/>
          </a:bodyPr>
          <a:lstStyle/>
          <a:p>
            <a:r>
              <a:rPr lang="hu-HU" sz="3600" dirty="0" smtClean="0">
                <a:solidFill>
                  <a:srgbClr val="335B49"/>
                </a:solidFill>
              </a:rPr>
              <a:t>Fejlesztői eszközök</a:t>
            </a:r>
          </a:p>
        </p:txBody>
      </p:sp>
      <p:sp>
        <p:nvSpPr>
          <p:cNvPr id="6" name="Téglalap 5"/>
          <p:cNvSpPr/>
          <p:nvPr/>
        </p:nvSpPr>
        <p:spPr>
          <a:xfrm>
            <a:off x="-142908" y="-142900"/>
            <a:ext cx="9429816" cy="785818"/>
          </a:xfrm>
          <a:prstGeom prst="rect">
            <a:avLst/>
          </a:prstGeom>
          <a:solidFill>
            <a:srgbClr val="335B49"/>
          </a:solidFill>
          <a:ln>
            <a:solidFill>
              <a:srgbClr val="EDC2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Szövegdoboz 18"/>
          <p:cNvSpPr txBox="1"/>
          <p:nvPr/>
        </p:nvSpPr>
        <p:spPr>
          <a:xfrm>
            <a:off x="285720" y="2000240"/>
            <a:ext cx="535785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hu-HU" sz="2000" dirty="0" smtClean="0">
                <a:solidFill>
                  <a:srgbClr val="335B49"/>
                </a:solidFill>
              </a:rPr>
              <a:t>     </a:t>
            </a:r>
            <a:r>
              <a:rPr lang="nl-NL" sz="2000" dirty="0" smtClean="0">
                <a:solidFill>
                  <a:srgbClr val="335B49"/>
                </a:solidFill>
              </a:rPr>
              <a:t>Visual Studio Code </a:t>
            </a:r>
            <a:r>
              <a:rPr lang="nl-NL" sz="2000" dirty="0" smtClean="0">
                <a:solidFill>
                  <a:srgbClr val="335B49"/>
                </a:solidFill>
              </a:rPr>
              <a:t>v1.84</a:t>
            </a:r>
            <a:endParaRPr lang="hu-HU" sz="2000" dirty="0" smtClean="0">
              <a:solidFill>
                <a:srgbClr val="335B49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hu-HU" sz="2000" dirty="0" smtClean="0">
                <a:solidFill>
                  <a:srgbClr val="335B49"/>
                </a:solidFill>
              </a:rPr>
              <a:t> </a:t>
            </a:r>
            <a:r>
              <a:rPr lang="hu-HU" sz="2000" dirty="0" smtClean="0">
                <a:solidFill>
                  <a:srgbClr val="335B49"/>
                </a:solidFill>
              </a:rPr>
              <a:t>    </a:t>
            </a:r>
            <a:r>
              <a:rPr lang="hu-HU" sz="2000" dirty="0" err="1" smtClean="0">
                <a:solidFill>
                  <a:srgbClr val="335B49"/>
                </a:solidFill>
              </a:rPr>
              <a:t>Visula</a:t>
            </a:r>
            <a:r>
              <a:rPr lang="hu-HU" sz="2000" dirty="0" smtClean="0">
                <a:solidFill>
                  <a:srgbClr val="335B49"/>
                </a:solidFill>
              </a:rPr>
              <a:t> </a:t>
            </a:r>
            <a:r>
              <a:rPr lang="hu-HU" sz="2000" dirty="0" err="1" smtClean="0">
                <a:solidFill>
                  <a:srgbClr val="335B49"/>
                </a:solidFill>
              </a:rPr>
              <a:t>Studio</a:t>
            </a:r>
            <a:r>
              <a:rPr lang="hu-HU" sz="2000" dirty="0" smtClean="0">
                <a:solidFill>
                  <a:srgbClr val="335B49"/>
                </a:solidFill>
              </a:rPr>
              <a:t> 2022</a:t>
            </a:r>
            <a:endParaRPr lang="nl-NL" sz="2000" dirty="0" smtClean="0">
              <a:solidFill>
                <a:srgbClr val="335B49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hu-HU" sz="2000" dirty="0" smtClean="0">
                <a:solidFill>
                  <a:srgbClr val="335B49"/>
                </a:solidFill>
              </a:rPr>
              <a:t>     B</a:t>
            </a:r>
            <a:r>
              <a:rPr lang="nl-NL" sz="2000" dirty="0" smtClean="0">
                <a:solidFill>
                  <a:srgbClr val="335B49"/>
                </a:solidFill>
              </a:rPr>
              <a:t>ootstrap </a:t>
            </a:r>
            <a:r>
              <a:rPr lang="nl-NL" sz="2000" dirty="0" smtClean="0">
                <a:solidFill>
                  <a:srgbClr val="335B49"/>
                </a:solidFill>
              </a:rPr>
              <a:t>5</a:t>
            </a:r>
            <a:endParaRPr lang="hu-HU" sz="2000" dirty="0" smtClean="0">
              <a:solidFill>
                <a:srgbClr val="335B49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hu-HU" sz="2000" dirty="0" smtClean="0">
                <a:solidFill>
                  <a:srgbClr val="335B49"/>
                </a:solidFill>
              </a:rPr>
              <a:t>     </a:t>
            </a:r>
            <a:r>
              <a:rPr lang="hu-HU" sz="2000" dirty="0" err="1" smtClean="0">
                <a:solidFill>
                  <a:srgbClr val="335B49"/>
                </a:solidFill>
              </a:rPr>
              <a:t>PhpMyAdmin</a:t>
            </a:r>
            <a:endParaRPr lang="nl-NL" sz="2000" dirty="0" smtClean="0">
              <a:solidFill>
                <a:srgbClr val="335B49"/>
              </a:solidFill>
            </a:endParaRPr>
          </a:p>
          <a:p>
            <a:pPr>
              <a:buFont typeface="Arial" pitchFamily="34" charset="0"/>
              <a:buChar char="•"/>
            </a:pPr>
            <a:endParaRPr lang="hu-HU" sz="1400" dirty="0">
              <a:solidFill>
                <a:srgbClr val="335B49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2643182"/>
            <a:ext cx="28575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18" name="AutoShape 2" descr="Visual Studio 2022 Dev Tunnels. Visual Studio 2022 is the latest… | by Joos  Nieuwoudt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9220" name="AutoShape 4" descr="Visual Studio 2022 Dev Tunnels. Visual Studio 2022 is the latest… | by Joos  Nieuwoudt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9222" name="Picture 6" descr="Visual Studio 2022 Dev Tunnels. Visual Studio 2022 is the latest… | by Joos  Nieuwoudt | Mediu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7819" y="4376977"/>
            <a:ext cx="2857520" cy="1209604"/>
          </a:xfrm>
          <a:prstGeom prst="rect">
            <a:avLst/>
          </a:prstGeom>
          <a:noFill/>
        </p:spPr>
      </p:pic>
      <p:pic>
        <p:nvPicPr>
          <p:cNvPr id="16" name="Picture 2" descr="https://upload.wikimedia.org/wikipedia/commons/thumb/d/d5/Selenium_Logo.png/1200px-Selenium_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86182" y="4071942"/>
            <a:ext cx="1449207" cy="1514422"/>
          </a:xfrm>
          <a:prstGeom prst="rect">
            <a:avLst/>
          </a:prstGeom>
          <a:noFill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85852" y="4286256"/>
            <a:ext cx="2357454" cy="131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/>
          <p:cNvSpPr/>
          <p:nvPr/>
        </p:nvSpPr>
        <p:spPr>
          <a:xfrm>
            <a:off x="0" y="6357958"/>
            <a:ext cx="7929586" cy="500042"/>
          </a:xfrm>
          <a:prstGeom prst="rect">
            <a:avLst/>
          </a:prstGeom>
          <a:solidFill>
            <a:srgbClr val="335B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>
            <a:off x="-142908" y="6143644"/>
            <a:ext cx="9429816" cy="214314"/>
          </a:xfrm>
          <a:prstGeom prst="rect">
            <a:avLst/>
          </a:prstGeom>
          <a:solidFill>
            <a:srgbClr val="F5D44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6" name="Picture 2" descr="D:\Suli\_Menhely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2462" y="6429396"/>
            <a:ext cx="915948" cy="349616"/>
          </a:xfrm>
          <a:prstGeom prst="rect">
            <a:avLst/>
          </a:prstGeom>
          <a:noFill/>
        </p:spPr>
      </p:pic>
      <p:sp>
        <p:nvSpPr>
          <p:cNvPr id="5" name="Cím 4"/>
          <p:cNvSpPr>
            <a:spLocks noGrp="1"/>
          </p:cNvSpPr>
          <p:nvPr>
            <p:ph type="ctrTitle"/>
          </p:nvPr>
        </p:nvSpPr>
        <p:spPr>
          <a:xfrm>
            <a:off x="0" y="1000108"/>
            <a:ext cx="9001156" cy="1214446"/>
          </a:xfrm>
        </p:spPr>
        <p:txBody>
          <a:bodyPr>
            <a:normAutofit/>
          </a:bodyPr>
          <a:lstStyle/>
          <a:p>
            <a:r>
              <a:rPr lang="hu-HU" sz="3600" dirty="0" smtClean="0">
                <a:solidFill>
                  <a:srgbClr val="335B49"/>
                </a:solidFill>
              </a:rPr>
              <a:t>További fejlesztési </a:t>
            </a:r>
            <a:r>
              <a:rPr lang="hu-HU" sz="3600" dirty="0" smtClean="0">
                <a:solidFill>
                  <a:srgbClr val="335B49"/>
                </a:solidFill>
              </a:rPr>
              <a:t>lehetőségek</a:t>
            </a:r>
            <a:br>
              <a:rPr lang="hu-HU" sz="3600" dirty="0" smtClean="0">
                <a:solidFill>
                  <a:srgbClr val="335B49"/>
                </a:solidFill>
              </a:rPr>
            </a:br>
            <a:r>
              <a:rPr lang="hu-HU" sz="3600" dirty="0" smtClean="0">
                <a:solidFill>
                  <a:srgbClr val="335B49"/>
                </a:solidFill>
              </a:rPr>
              <a:t>és </a:t>
            </a:r>
            <a:r>
              <a:rPr lang="hu-HU" sz="3600" dirty="0" smtClean="0">
                <a:solidFill>
                  <a:srgbClr val="335B49"/>
                </a:solidFill>
              </a:rPr>
              <a:t>következő lépések</a:t>
            </a:r>
          </a:p>
        </p:txBody>
      </p:sp>
      <p:sp>
        <p:nvSpPr>
          <p:cNvPr id="6" name="Téglalap 5"/>
          <p:cNvSpPr/>
          <p:nvPr/>
        </p:nvSpPr>
        <p:spPr>
          <a:xfrm>
            <a:off x="-142908" y="-142900"/>
            <a:ext cx="9429816" cy="785818"/>
          </a:xfrm>
          <a:prstGeom prst="rect">
            <a:avLst/>
          </a:prstGeom>
          <a:solidFill>
            <a:srgbClr val="335B49"/>
          </a:solidFill>
          <a:ln>
            <a:solidFill>
              <a:srgbClr val="EDC2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Szövegdoboz 18"/>
          <p:cNvSpPr txBox="1"/>
          <p:nvPr/>
        </p:nvSpPr>
        <p:spPr>
          <a:xfrm>
            <a:off x="357158" y="2500306"/>
            <a:ext cx="671517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hu-HU" sz="2000" dirty="0" smtClean="0">
                <a:solidFill>
                  <a:srgbClr val="335B49"/>
                </a:solidFill>
              </a:rPr>
              <a:t>     Adományok kezelése</a:t>
            </a:r>
          </a:p>
          <a:p>
            <a:pPr lvl="1">
              <a:buFont typeface="Arial" pitchFamily="34" charset="0"/>
              <a:buChar char="•"/>
            </a:pPr>
            <a:r>
              <a:rPr lang="hu-HU" sz="2000" dirty="0" smtClean="0">
                <a:solidFill>
                  <a:srgbClr val="335B49"/>
                </a:solidFill>
              </a:rPr>
              <a:t>     </a:t>
            </a:r>
            <a:r>
              <a:rPr lang="hu-HU" sz="2000" dirty="0" err="1" smtClean="0">
                <a:solidFill>
                  <a:srgbClr val="335B49"/>
                </a:solidFill>
              </a:rPr>
              <a:t>Admin</a:t>
            </a:r>
            <a:r>
              <a:rPr lang="hu-HU" sz="2000" dirty="0" smtClean="0">
                <a:solidFill>
                  <a:srgbClr val="335B49"/>
                </a:solidFill>
              </a:rPr>
              <a:t> jogkörök bővítése új funkciókkal</a:t>
            </a:r>
          </a:p>
          <a:p>
            <a:pPr lvl="1">
              <a:buFont typeface="Arial" pitchFamily="34" charset="0"/>
              <a:buChar char="•"/>
            </a:pPr>
            <a:r>
              <a:rPr lang="hu-HU" sz="2000" dirty="0" smtClean="0">
                <a:solidFill>
                  <a:srgbClr val="335B49"/>
                </a:solidFill>
              </a:rPr>
              <a:t>     Munkatársak és önkéntesek toborzása</a:t>
            </a:r>
          </a:p>
          <a:p>
            <a:pPr lvl="1">
              <a:buFont typeface="Arial" pitchFamily="34" charset="0"/>
              <a:buChar char="•"/>
            </a:pPr>
            <a:r>
              <a:rPr lang="hu-HU" sz="2000" dirty="0" smtClean="0">
                <a:solidFill>
                  <a:srgbClr val="335B49"/>
                </a:solidFill>
              </a:rPr>
              <a:t>     Közösségi tér</a:t>
            </a:r>
          </a:p>
          <a:p>
            <a:pPr lvl="1">
              <a:buFont typeface="Arial" pitchFamily="34" charset="0"/>
              <a:buChar char="•"/>
            </a:pPr>
            <a:r>
              <a:rPr lang="hu-HU" sz="2000" dirty="0" smtClean="0">
                <a:solidFill>
                  <a:srgbClr val="335B49"/>
                </a:solidFill>
              </a:rPr>
              <a:t>     Bevétel generálás a reklám felületek értékesítésével</a:t>
            </a:r>
          </a:p>
          <a:p>
            <a:pPr lvl="1">
              <a:buFont typeface="Arial" pitchFamily="34" charset="0"/>
              <a:buChar char="•"/>
            </a:pPr>
            <a:endParaRPr lang="nl-NL" sz="2000" dirty="0" smtClean="0">
              <a:solidFill>
                <a:srgbClr val="335B49"/>
              </a:solidFill>
            </a:endParaRPr>
          </a:p>
          <a:p>
            <a:pPr>
              <a:buFont typeface="Arial" pitchFamily="34" charset="0"/>
              <a:buChar char="•"/>
            </a:pPr>
            <a:endParaRPr lang="hu-HU" sz="1400" dirty="0">
              <a:solidFill>
                <a:srgbClr val="335B4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/>
          <p:cNvSpPr/>
          <p:nvPr/>
        </p:nvSpPr>
        <p:spPr>
          <a:xfrm>
            <a:off x="0" y="6357958"/>
            <a:ext cx="7929586" cy="500042"/>
          </a:xfrm>
          <a:prstGeom prst="rect">
            <a:avLst/>
          </a:prstGeom>
          <a:solidFill>
            <a:srgbClr val="335B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>
            <a:off x="-142908" y="6143644"/>
            <a:ext cx="9429816" cy="214314"/>
          </a:xfrm>
          <a:prstGeom prst="rect">
            <a:avLst/>
          </a:prstGeom>
          <a:solidFill>
            <a:srgbClr val="F5D44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6" name="Picture 2" descr="D:\Suli\_Menhely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2462" y="6429396"/>
            <a:ext cx="915948" cy="349616"/>
          </a:xfrm>
          <a:prstGeom prst="rect">
            <a:avLst/>
          </a:prstGeom>
          <a:noFill/>
        </p:spPr>
      </p:pic>
      <p:sp>
        <p:nvSpPr>
          <p:cNvPr id="5" name="Cím 4"/>
          <p:cNvSpPr>
            <a:spLocks noGrp="1"/>
          </p:cNvSpPr>
          <p:nvPr>
            <p:ph type="ctrTitle"/>
          </p:nvPr>
        </p:nvSpPr>
        <p:spPr>
          <a:xfrm>
            <a:off x="642910" y="571481"/>
            <a:ext cx="7772400" cy="714379"/>
          </a:xfrm>
        </p:spPr>
        <p:txBody>
          <a:bodyPr>
            <a:normAutofit/>
          </a:bodyPr>
          <a:lstStyle/>
          <a:p>
            <a:r>
              <a:rPr lang="hu-HU" sz="2800" dirty="0" err="1" smtClean="0">
                <a:solidFill>
                  <a:srgbClr val="335B49"/>
                </a:solidFill>
              </a:rPr>
              <a:t>Why</a:t>
            </a:r>
            <a:r>
              <a:rPr lang="hu-HU" sz="2800" dirty="0" smtClean="0">
                <a:solidFill>
                  <a:srgbClr val="335B49"/>
                </a:solidFill>
              </a:rPr>
              <a:t> </a:t>
            </a:r>
            <a:r>
              <a:rPr lang="hu-HU" sz="2800" dirty="0" err="1" smtClean="0">
                <a:solidFill>
                  <a:srgbClr val="335B49"/>
                </a:solidFill>
              </a:rPr>
              <a:t>MenhelyHUB</a:t>
            </a:r>
            <a:r>
              <a:rPr lang="hu-HU" sz="2800" dirty="0" smtClean="0">
                <a:solidFill>
                  <a:srgbClr val="335B49"/>
                </a:solidFill>
              </a:rPr>
              <a:t>? (</a:t>
            </a:r>
            <a:r>
              <a:rPr lang="hu-HU" sz="2800" dirty="0" err="1" smtClean="0">
                <a:solidFill>
                  <a:srgbClr val="335B49"/>
                </a:solidFill>
              </a:rPr>
              <a:t>ShelterHUB</a:t>
            </a:r>
            <a:r>
              <a:rPr lang="hu-HU" sz="2800" dirty="0" smtClean="0">
                <a:solidFill>
                  <a:srgbClr val="335B49"/>
                </a:solidFill>
              </a:rPr>
              <a:t>)</a:t>
            </a:r>
            <a:endParaRPr lang="hu-HU" sz="2800" dirty="0">
              <a:solidFill>
                <a:srgbClr val="335B49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-142908" y="-142900"/>
            <a:ext cx="9429816" cy="785818"/>
          </a:xfrm>
          <a:prstGeom prst="rect">
            <a:avLst/>
          </a:prstGeom>
          <a:solidFill>
            <a:srgbClr val="335B49"/>
          </a:solidFill>
          <a:ln>
            <a:solidFill>
              <a:srgbClr val="EDC2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Szövegdoboz 17"/>
          <p:cNvSpPr txBox="1"/>
          <p:nvPr/>
        </p:nvSpPr>
        <p:spPr>
          <a:xfrm>
            <a:off x="857224" y="2071678"/>
            <a:ext cx="72866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§"/>
            </a:pPr>
            <a:r>
              <a:rPr lang="hu-HU" sz="2400" dirty="0" smtClean="0">
                <a:solidFill>
                  <a:srgbClr val="335B49"/>
                </a:solidFill>
              </a:rPr>
              <a:t>     </a:t>
            </a:r>
            <a:r>
              <a:rPr lang="en-US" sz="2400" dirty="0" smtClean="0">
                <a:solidFill>
                  <a:srgbClr val="335B49"/>
                </a:solidFill>
              </a:rPr>
              <a:t>Fragmented shelter network    </a:t>
            </a:r>
            <a:endParaRPr lang="hu-HU" sz="2400" dirty="0" smtClean="0">
              <a:solidFill>
                <a:srgbClr val="335B49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hu-HU" sz="2400" dirty="0" smtClean="0">
                <a:solidFill>
                  <a:srgbClr val="335B49"/>
                </a:solidFill>
              </a:rPr>
              <a:t>     </a:t>
            </a:r>
            <a:r>
              <a:rPr lang="en-US" sz="2400" dirty="0" smtClean="0">
                <a:solidFill>
                  <a:srgbClr val="335B49"/>
                </a:solidFill>
              </a:rPr>
              <a:t>Fragmented resources     </a:t>
            </a:r>
            <a:endParaRPr lang="hu-HU" sz="2400" dirty="0" smtClean="0">
              <a:solidFill>
                <a:srgbClr val="335B49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hu-HU" sz="2400" dirty="0" smtClean="0">
                <a:solidFill>
                  <a:srgbClr val="335B49"/>
                </a:solidFill>
              </a:rPr>
              <a:t>     </a:t>
            </a:r>
            <a:r>
              <a:rPr lang="en-US" sz="2400" dirty="0" smtClean="0">
                <a:solidFill>
                  <a:srgbClr val="335B49"/>
                </a:solidFill>
              </a:rPr>
              <a:t>Not aware of nearby shelters     </a:t>
            </a:r>
            <a:endParaRPr lang="hu-HU" sz="2400" dirty="0" smtClean="0">
              <a:solidFill>
                <a:srgbClr val="335B49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hu-HU" sz="2400" dirty="0" smtClean="0">
                <a:solidFill>
                  <a:srgbClr val="335B49"/>
                </a:solidFill>
              </a:rPr>
              <a:t>     </a:t>
            </a:r>
            <a:r>
              <a:rPr lang="hu-HU" sz="2400" dirty="0" err="1" smtClean="0">
                <a:solidFill>
                  <a:srgbClr val="335B49"/>
                </a:solidFill>
              </a:rPr>
              <a:t>Donations</a:t>
            </a:r>
            <a:r>
              <a:rPr lang="hu-HU" sz="2400" dirty="0" smtClean="0">
                <a:solidFill>
                  <a:srgbClr val="335B49"/>
                </a:solidFill>
              </a:rPr>
              <a:t> </a:t>
            </a:r>
            <a:r>
              <a:rPr lang="hu-HU" sz="2400" dirty="0" err="1" smtClean="0">
                <a:solidFill>
                  <a:srgbClr val="335B49"/>
                </a:solidFill>
              </a:rPr>
              <a:t>difficult</a:t>
            </a:r>
            <a:r>
              <a:rPr lang="hu-HU" sz="2400" dirty="0" smtClean="0">
                <a:solidFill>
                  <a:srgbClr val="335B49"/>
                </a:solidFill>
              </a:rPr>
              <a:t> </a:t>
            </a:r>
            <a:r>
              <a:rPr lang="hu-HU" sz="2400" dirty="0" err="1" smtClean="0">
                <a:solidFill>
                  <a:srgbClr val="335B49"/>
                </a:solidFill>
              </a:rPr>
              <a:t>to</a:t>
            </a:r>
            <a:r>
              <a:rPr lang="hu-HU" sz="2400" dirty="0" smtClean="0">
                <a:solidFill>
                  <a:srgbClr val="335B49"/>
                </a:solidFill>
              </a:rPr>
              <a:t> </a:t>
            </a:r>
            <a:r>
              <a:rPr lang="hu-HU" sz="2400" dirty="0" err="1" smtClean="0">
                <a:solidFill>
                  <a:srgbClr val="335B49"/>
                </a:solidFill>
              </a:rPr>
              <a:t>reach</a:t>
            </a:r>
            <a:r>
              <a:rPr lang="hu-HU" sz="2400" dirty="0" smtClean="0">
                <a:solidFill>
                  <a:srgbClr val="335B49"/>
                </a:solidFill>
              </a:rPr>
              <a:t> </a:t>
            </a:r>
            <a:r>
              <a:rPr lang="hu-HU" sz="2400" dirty="0" err="1" smtClean="0">
                <a:solidFill>
                  <a:srgbClr val="335B49"/>
                </a:solidFill>
              </a:rPr>
              <a:t>target</a:t>
            </a:r>
            <a:r>
              <a:rPr lang="hu-HU" sz="2400" dirty="0" smtClean="0">
                <a:solidFill>
                  <a:srgbClr val="335B49"/>
                </a:solidFill>
              </a:rPr>
              <a:t> </a:t>
            </a:r>
            <a:r>
              <a:rPr lang="hu-HU" sz="2400" dirty="0" err="1" smtClean="0">
                <a:solidFill>
                  <a:srgbClr val="335B49"/>
                </a:solidFill>
              </a:rPr>
              <a:t>shelters</a:t>
            </a:r>
            <a:endParaRPr lang="hu-HU" sz="1600" dirty="0">
              <a:solidFill>
                <a:srgbClr val="335B49"/>
              </a:solidFill>
            </a:endParaRPr>
          </a:p>
        </p:txBody>
      </p:sp>
      <p:sp>
        <p:nvSpPr>
          <p:cNvPr id="19" name="Szövegdoboz 18"/>
          <p:cNvSpPr txBox="1"/>
          <p:nvPr/>
        </p:nvSpPr>
        <p:spPr>
          <a:xfrm>
            <a:off x="857224" y="3786190"/>
            <a:ext cx="728667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hu-HU" sz="2400" b="1" dirty="0" smtClean="0">
                <a:solidFill>
                  <a:srgbClr val="335B49"/>
                </a:solidFill>
              </a:rPr>
              <a:t>The </a:t>
            </a:r>
            <a:r>
              <a:rPr lang="hu-HU" sz="2400" b="1" dirty="0" err="1" smtClean="0">
                <a:solidFill>
                  <a:srgbClr val="335B49"/>
                </a:solidFill>
              </a:rPr>
              <a:t>MenhelyHUB</a:t>
            </a:r>
            <a:r>
              <a:rPr lang="hu-HU" sz="2400" b="1" dirty="0" smtClean="0">
                <a:solidFill>
                  <a:srgbClr val="335B49"/>
                </a:solidFill>
              </a:rPr>
              <a:t> (</a:t>
            </a:r>
            <a:r>
              <a:rPr lang="hu-HU" sz="2400" b="1" dirty="0" err="1" smtClean="0">
                <a:solidFill>
                  <a:srgbClr val="335B49"/>
                </a:solidFill>
              </a:rPr>
              <a:t>ShelterHUB</a:t>
            </a:r>
            <a:r>
              <a:rPr lang="hu-HU" sz="2400" b="1" dirty="0" smtClean="0">
                <a:solidFill>
                  <a:srgbClr val="335B49"/>
                </a:solidFill>
              </a:rPr>
              <a:t>)</a:t>
            </a:r>
          </a:p>
          <a:p>
            <a:pPr lvl="1"/>
            <a:endParaRPr lang="hu-HU" sz="2400" b="1" dirty="0" smtClean="0">
              <a:solidFill>
                <a:srgbClr val="335B49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hu-HU" sz="2400" dirty="0" smtClean="0">
                <a:solidFill>
                  <a:srgbClr val="335B49"/>
                </a:solidFill>
              </a:rPr>
              <a:t>     </a:t>
            </a:r>
            <a:r>
              <a:rPr lang="hu-HU" sz="2400" dirty="0" err="1" smtClean="0">
                <a:solidFill>
                  <a:srgbClr val="335B49"/>
                </a:solidFill>
              </a:rPr>
              <a:t>Brings</a:t>
            </a:r>
            <a:r>
              <a:rPr lang="hu-HU" sz="2400" dirty="0" smtClean="0">
                <a:solidFill>
                  <a:srgbClr val="335B49"/>
                </a:solidFill>
              </a:rPr>
              <a:t> </a:t>
            </a:r>
            <a:r>
              <a:rPr lang="hu-HU" sz="2400" dirty="0" err="1" smtClean="0">
                <a:solidFill>
                  <a:srgbClr val="335B49"/>
                </a:solidFill>
              </a:rPr>
              <a:t>together</a:t>
            </a:r>
            <a:r>
              <a:rPr lang="hu-HU" sz="2400" dirty="0" smtClean="0">
                <a:solidFill>
                  <a:srgbClr val="335B49"/>
                </a:solidFill>
              </a:rPr>
              <a:t> and </a:t>
            </a:r>
            <a:r>
              <a:rPr lang="hu-HU" sz="2400" dirty="0" err="1" smtClean="0">
                <a:solidFill>
                  <a:srgbClr val="335B49"/>
                </a:solidFill>
              </a:rPr>
              <a:t>connects</a:t>
            </a:r>
            <a:r>
              <a:rPr lang="hu-HU" sz="2400" dirty="0" smtClean="0">
                <a:solidFill>
                  <a:srgbClr val="335B49"/>
                </a:solidFill>
              </a:rPr>
              <a:t> </a:t>
            </a:r>
            <a:r>
              <a:rPr lang="hu-HU" sz="2400" dirty="0" err="1" smtClean="0">
                <a:solidFill>
                  <a:srgbClr val="335B49"/>
                </a:solidFill>
              </a:rPr>
              <a:t>shelters</a:t>
            </a:r>
            <a:endParaRPr lang="hu-HU" sz="2400" dirty="0" smtClean="0">
              <a:solidFill>
                <a:srgbClr val="335B49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hu-HU" sz="2400" dirty="0" smtClean="0">
                <a:solidFill>
                  <a:srgbClr val="335B49"/>
                </a:solidFill>
              </a:rPr>
              <a:t>     The </a:t>
            </a:r>
            <a:r>
              <a:rPr lang="hu-HU" sz="2400" dirty="0" err="1" smtClean="0">
                <a:solidFill>
                  <a:srgbClr val="335B49"/>
                </a:solidFill>
              </a:rPr>
              <a:t>only</a:t>
            </a:r>
            <a:r>
              <a:rPr lang="hu-HU" sz="2400" dirty="0" smtClean="0">
                <a:solidFill>
                  <a:srgbClr val="335B49"/>
                </a:solidFill>
              </a:rPr>
              <a:t> </a:t>
            </a:r>
            <a:r>
              <a:rPr lang="hu-HU" sz="2400" dirty="0" err="1" smtClean="0">
                <a:solidFill>
                  <a:srgbClr val="335B49"/>
                </a:solidFill>
              </a:rPr>
              <a:t>needed</a:t>
            </a:r>
            <a:r>
              <a:rPr lang="hu-HU" sz="2400" dirty="0" smtClean="0">
                <a:solidFill>
                  <a:srgbClr val="335B49"/>
                </a:solidFill>
              </a:rPr>
              <a:t> </a:t>
            </a:r>
            <a:r>
              <a:rPr lang="hu-HU" sz="2400" dirty="0" err="1" smtClean="0">
                <a:solidFill>
                  <a:srgbClr val="335B49"/>
                </a:solidFill>
              </a:rPr>
              <a:t>page</a:t>
            </a:r>
            <a:r>
              <a:rPr lang="hu-HU" sz="2400" dirty="0" smtClean="0">
                <a:solidFill>
                  <a:srgbClr val="335B49"/>
                </a:solidFill>
              </a:rPr>
              <a:t> </a:t>
            </a:r>
            <a:r>
              <a:rPr lang="hu-HU" sz="2400" dirty="0" err="1" smtClean="0">
                <a:solidFill>
                  <a:srgbClr val="335B49"/>
                </a:solidFill>
              </a:rPr>
              <a:t>to</a:t>
            </a:r>
            <a:r>
              <a:rPr lang="hu-HU" sz="2400" dirty="0" smtClean="0">
                <a:solidFill>
                  <a:srgbClr val="335B49"/>
                </a:solidFill>
              </a:rPr>
              <a:t> </a:t>
            </a:r>
            <a:r>
              <a:rPr lang="hu-HU" sz="2400" dirty="0" err="1" smtClean="0">
                <a:solidFill>
                  <a:srgbClr val="335B49"/>
                </a:solidFill>
              </a:rPr>
              <a:t>search</a:t>
            </a:r>
            <a:r>
              <a:rPr lang="hu-HU" sz="2400" dirty="0" smtClean="0">
                <a:solidFill>
                  <a:srgbClr val="335B49"/>
                </a:solidFill>
              </a:rPr>
              <a:t> and </a:t>
            </a:r>
            <a:r>
              <a:rPr lang="hu-HU" sz="2400" dirty="0" err="1" smtClean="0">
                <a:solidFill>
                  <a:srgbClr val="335B49"/>
                </a:solidFill>
              </a:rPr>
              <a:t>find</a:t>
            </a:r>
            <a:r>
              <a:rPr lang="hu-HU" sz="2400" dirty="0" smtClean="0">
                <a:solidFill>
                  <a:srgbClr val="335B49"/>
                </a:solidFill>
              </a:rPr>
              <a:t> </a:t>
            </a:r>
            <a:r>
              <a:rPr lang="hu-HU" sz="2400" dirty="0" err="1" smtClean="0">
                <a:solidFill>
                  <a:srgbClr val="335B49"/>
                </a:solidFill>
              </a:rPr>
              <a:t>animals</a:t>
            </a:r>
            <a:endParaRPr lang="hu-HU" sz="2400" dirty="0" smtClean="0">
              <a:solidFill>
                <a:srgbClr val="335B49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hu-HU" sz="2400" dirty="0" smtClean="0">
                <a:solidFill>
                  <a:srgbClr val="335B49"/>
                </a:solidFill>
              </a:rPr>
              <a:t>     </a:t>
            </a:r>
            <a:r>
              <a:rPr lang="hu-HU" sz="2400" dirty="0" err="1" smtClean="0">
                <a:solidFill>
                  <a:srgbClr val="335B49"/>
                </a:solidFill>
              </a:rPr>
              <a:t>Search</a:t>
            </a:r>
            <a:r>
              <a:rPr lang="hu-HU" sz="2400" dirty="0" smtClean="0">
                <a:solidFill>
                  <a:srgbClr val="335B49"/>
                </a:solidFill>
              </a:rPr>
              <a:t> and </a:t>
            </a:r>
            <a:r>
              <a:rPr lang="hu-HU" sz="2400" dirty="0" err="1" smtClean="0">
                <a:solidFill>
                  <a:srgbClr val="335B49"/>
                </a:solidFill>
              </a:rPr>
              <a:t>find</a:t>
            </a:r>
            <a:r>
              <a:rPr lang="hu-HU" sz="2400" dirty="0" smtClean="0">
                <a:solidFill>
                  <a:srgbClr val="335B49"/>
                </a:solidFill>
              </a:rPr>
              <a:t> </a:t>
            </a:r>
            <a:r>
              <a:rPr lang="hu-HU" sz="2400" dirty="0" err="1" smtClean="0">
                <a:solidFill>
                  <a:srgbClr val="335B49"/>
                </a:solidFill>
              </a:rPr>
              <a:t>shelters</a:t>
            </a:r>
            <a:endParaRPr lang="hu-HU" sz="2400" dirty="0" smtClean="0">
              <a:solidFill>
                <a:srgbClr val="335B49"/>
              </a:solidFill>
            </a:endParaRPr>
          </a:p>
          <a:p>
            <a:pPr>
              <a:buFont typeface="Wingdings" pitchFamily="2" charset="2"/>
              <a:buChar char="§"/>
            </a:pPr>
            <a:endParaRPr lang="hu-HU" sz="1600" dirty="0">
              <a:solidFill>
                <a:srgbClr val="335B49"/>
              </a:solidFill>
            </a:endParaRPr>
          </a:p>
        </p:txBody>
      </p:sp>
      <p:sp>
        <p:nvSpPr>
          <p:cNvPr id="9" name="Cím 4"/>
          <p:cNvSpPr txBox="1">
            <a:spLocks/>
          </p:cNvSpPr>
          <p:nvPr/>
        </p:nvSpPr>
        <p:spPr>
          <a:xfrm>
            <a:off x="642910" y="1000108"/>
            <a:ext cx="7772400" cy="114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 smtClean="0">
                <a:solidFill>
                  <a:srgbClr val="335B49"/>
                </a:solidFill>
                <a:latin typeface="+mj-lt"/>
                <a:ea typeface="+mj-ea"/>
                <a:cs typeface="+mj-cs"/>
              </a:rPr>
              <a:t>The topic and aim of the project</a:t>
            </a:r>
            <a:endParaRPr kumimoji="0" lang="hu-HU" sz="4400" b="0" i="0" u="none" strike="noStrike" kern="1200" cap="none" spc="0" normalizeH="0" baseline="0" noProof="0" dirty="0">
              <a:ln>
                <a:noFill/>
              </a:ln>
              <a:solidFill>
                <a:srgbClr val="335B4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/>
          <p:cNvSpPr/>
          <p:nvPr/>
        </p:nvSpPr>
        <p:spPr>
          <a:xfrm>
            <a:off x="0" y="6357958"/>
            <a:ext cx="7929586" cy="500042"/>
          </a:xfrm>
          <a:prstGeom prst="rect">
            <a:avLst/>
          </a:prstGeom>
          <a:solidFill>
            <a:srgbClr val="335B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>
            <a:off x="-142908" y="6143644"/>
            <a:ext cx="9429816" cy="214314"/>
          </a:xfrm>
          <a:prstGeom prst="rect">
            <a:avLst/>
          </a:prstGeom>
          <a:solidFill>
            <a:srgbClr val="F5D44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6" name="Picture 2" descr="D:\Suli\_Menhely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2462" y="6429396"/>
            <a:ext cx="915948" cy="349616"/>
          </a:xfrm>
          <a:prstGeom prst="rect">
            <a:avLst/>
          </a:prstGeom>
          <a:noFill/>
        </p:spPr>
      </p:pic>
      <p:sp>
        <p:nvSpPr>
          <p:cNvPr id="5" name="Cím 4"/>
          <p:cNvSpPr>
            <a:spLocks noGrp="1"/>
          </p:cNvSpPr>
          <p:nvPr>
            <p:ph type="ctrTitle"/>
          </p:nvPr>
        </p:nvSpPr>
        <p:spPr>
          <a:xfrm>
            <a:off x="642910" y="500042"/>
            <a:ext cx="7772400" cy="1214446"/>
          </a:xfrm>
        </p:spPr>
        <p:txBody>
          <a:bodyPr>
            <a:normAutofit/>
          </a:bodyPr>
          <a:lstStyle/>
          <a:p>
            <a:r>
              <a:rPr lang="hu-HU" dirty="0" err="1" smtClean="0">
                <a:solidFill>
                  <a:srgbClr val="335B49"/>
                </a:solidFill>
              </a:rPr>
              <a:t>Looking</a:t>
            </a:r>
            <a:r>
              <a:rPr lang="hu-HU" dirty="0" smtClean="0">
                <a:solidFill>
                  <a:srgbClr val="335B49"/>
                </a:solidFill>
              </a:rPr>
              <a:t> </a:t>
            </a:r>
            <a:r>
              <a:rPr lang="hu-HU" dirty="0" err="1" smtClean="0">
                <a:solidFill>
                  <a:srgbClr val="335B49"/>
                </a:solidFill>
              </a:rPr>
              <a:t>the</a:t>
            </a:r>
            <a:r>
              <a:rPr lang="hu-HU" dirty="0" smtClean="0">
                <a:solidFill>
                  <a:srgbClr val="335B49"/>
                </a:solidFill>
              </a:rPr>
              <a:t> </a:t>
            </a:r>
            <a:r>
              <a:rPr lang="hu-HU" dirty="0" err="1" smtClean="0">
                <a:solidFill>
                  <a:srgbClr val="335B49"/>
                </a:solidFill>
              </a:rPr>
              <a:t>page</a:t>
            </a:r>
            <a:r>
              <a:rPr lang="hu-HU" dirty="0" smtClean="0">
                <a:solidFill>
                  <a:srgbClr val="335B49"/>
                </a:solidFill>
              </a:rPr>
              <a:t> </a:t>
            </a:r>
            <a:r>
              <a:rPr lang="hu-HU" dirty="0" err="1" smtClean="0">
                <a:solidFill>
                  <a:srgbClr val="335B49"/>
                </a:solidFill>
              </a:rPr>
              <a:t>as</a:t>
            </a:r>
            <a:r>
              <a:rPr lang="hu-HU" dirty="0" smtClean="0">
                <a:solidFill>
                  <a:srgbClr val="335B49"/>
                </a:solidFill>
              </a:rPr>
              <a:t> a </a:t>
            </a:r>
            <a:r>
              <a:rPr lang="hu-HU" dirty="0" err="1" smtClean="0">
                <a:solidFill>
                  <a:srgbClr val="335B49"/>
                </a:solidFill>
              </a:rPr>
              <a:t>visitor</a:t>
            </a:r>
            <a:endParaRPr lang="hu-HU" dirty="0">
              <a:solidFill>
                <a:srgbClr val="335B49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-142908" y="-142900"/>
            <a:ext cx="9429816" cy="785818"/>
          </a:xfrm>
          <a:prstGeom prst="rect">
            <a:avLst/>
          </a:prstGeom>
          <a:solidFill>
            <a:srgbClr val="335B49"/>
          </a:solidFill>
          <a:ln>
            <a:solidFill>
              <a:srgbClr val="EDC2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Szövegdoboz 17"/>
          <p:cNvSpPr txBox="1"/>
          <p:nvPr/>
        </p:nvSpPr>
        <p:spPr>
          <a:xfrm>
            <a:off x="1142976" y="4643446"/>
            <a:ext cx="72866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§"/>
            </a:pPr>
            <a:r>
              <a:rPr lang="hu-HU" sz="2000" dirty="0" smtClean="0">
                <a:solidFill>
                  <a:srgbClr val="335B49"/>
                </a:solidFill>
              </a:rPr>
              <a:t>     No </a:t>
            </a:r>
            <a:r>
              <a:rPr lang="hu-HU" sz="2000" dirty="0" err="1" smtClean="0">
                <a:solidFill>
                  <a:srgbClr val="335B49"/>
                </a:solidFill>
              </a:rPr>
              <a:t>need</a:t>
            </a:r>
            <a:r>
              <a:rPr lang="hu-HU" sz="2000" dirty="0" smtClean="0">
                <a:solidFill>
                  <a:srgbClr val="335B49"/>
                </a:solidFill>
              </a:rPr>
              <a:t> </a:t>
            </a:r>
            <a:r>
              <a:rPr lang="hu-HU" sz="2000" dirty="0" err="1" smtClean="0">
                <a:solidFill>
                  <a:srgbClr val="335B49"/>
                </a:solidFill>
              </a:rPr>
              <a:t>to</a:t>
            </a:r>
            <a:r>
              <a:rPr lang="hu-HU" sz="2000" dirty="0" smtClean="0">
                <a:solidFill>
                  <a:srgbClr val="335B49"/>
                </a:solidFill>
              </a:rPr>
              <a:t> </a:t>
            </a:r>
            <a:r>
              <a:rPr lang="hu-HU" sz="2000" dirty="0" err="1" smtClean="0">
                <a:solidFill>
                  <a:srgbClr val="335B49"/>
                </a:solidFill>
              </a:rPr>
              <a:t>registrate</a:t>
            </a:r>
            <a:endParaRPr lang="hu-HU" sz="2000" dirty="0" smtClean="0">
              <a:solidFill>
                <a:srgbClr val="335B49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hu-HU" sz="2000" dirty="0" smtClean="0">
                <a:solidFill>
                  <a:srgbClr val="335B49"/>
                </a:solidFill>
              </a:rPr>
              <a:t>     Quick </a:t>
            </a:r>
            <a:r>
              <a:rPr lang="hu-HU" sz="2000" dirty="0" err="1" smtClean="0">
                <a:solidFill>
                  <a:srgbClr val="335B49"/>
                </a:solidFill>
              </a:rPr>
              <a:t>search</a:t>
            </a:r>
            <a:r>
              <a:rPr lang="hu-HU" sz="2000" dirty="0" smtClean="0">
                <a:solidFill>
                  <a:srgbClr val="335B49"/>
                </a:solidFill>
              </a:rPr>
              <a:t> </a:t>
            </a:r>
            <a:r>
              <a:rPr lang="hu-HU" sz="2000" dirty="0" err="1" smtClean="0">
                <a:solidFill>
                  <a:srgbClr val="335B49"/>
                </a:solidFill>
              </a:rPr>
              <a:t>for</a:t>
            </a:r>
            <a:r>
              <a:rPr lang="hu-HU" sz="2000" dirty="0" smtClean="0">
                <a:solidFill>
                  <a:srgbClr val="335B49"/>
                </a:solidFill>
              </a:rPr>
              <a:t> </a:t>
            </a:r>
            <a:r>
              <a:rPr lang="hu-HU" sz="2000" dirty="0" err="1" smtClean="0">
                <a:solidFill>
                  <a:srgbClr val="335B49"/>
                </a:solidFill>
              </a:rPr>
              <a:t>pets</a:t>
            </a:r>
            <a:endParaRPr lang="hu-HU" sz="2000" dirty="0" smtClean="0">
              <a:solidFill>
                <a:srgbClr val="335B49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hu-HU" sz="2000" dirty="0" smtClean="0">
                <a:solidFill>
                  <a:srgbClr val="335B49"/>
                </a:solidFill>
              </a:rPr>
              <a:t>     </a:t>
            </a:r>
            <a:r>
              <a:rPr lang="hu-HU" sz="2000" dirty="0" err="1" smtClean="0">
                <a:solidFill>
                  <a:srgbClr val="335B49"/>
                </a:solidFill>
              </a:rPr>
              <a:t>Fast</a:t>
            </a:r>
            <a:r>
              <a:rPr lang="hu-HU" sz="2000" dirty="0" smtClean="0">
                <a:solidFill>
                  <a:srgbClr val="335B49"/>
                </a:solidFill>
              </a:rPr>
              <a:t> </a:t>
            </a:r>
            <a:r>
              <a:rPr lang="hu-HU" sz="2000" dirty="0" err="1" smtClean="0">
                <a:solidFill>
                  <a:srgbClr val="335B49"/>
                </a:solidFill>
              </a:rPr>
              <a:t>connecting</a:t>
            </a:r>
            <a:r>
              <a:rPr lang="hu-HU" sz="2000" dirty="0" smtClean="0">
                <a:solidFill>
                  <a:srgbClr val="335B49"/>
                </a:solidFill>
              </a:rPr>
              <a:t> </a:t>
            </a:r>
            <a:r>
              <a:rPr lang="hu-HU" sz="2000" dirty="0" err="1" smtClean="0">
                <a:solidFill>
                  <a:srgbClr val="335B49"/>
                </a:solidFill>
              </a:rPr>
              <a:t>parties</a:t>
            </a:r>
            <a:endParaRPr lang="hu-HU" sz="2000" dirty="0" smtClean="0">
              <a:solidFill>
                <a:srgbClr val="335B49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hu-HU" sz="2000" dirty="0" smtClean="0">
                <a:solidFill>
                  <a:srgbClr val="335B49"/>
                </a:solidFill>
              </a:rPr>
              <a:t>     </a:t>
            </a:r>
            <a:r>
              <a:rPr lang="hu-HU" sz="2000" dirty="0" err="1" smtClean="0">
                <a:solidFill>
                  <a:srgbClr val="335B49"/>
                </a:solidFill>
              </a:rPr>
              <a:t>Improving</a:t>
            </a:r>
            <a:r>
              <a:rPr lang="hu-HU" sz="2000" dirty="0" smtClean="0">
                <a:solidFill>
                  <a:srgbClr val="335B49"/>
                </a:solidFill>
              </a:rPr>
              <a:t> </a:t>
            </a:r>
            <a:r>
              <a:rPr lang="hu-HU" sz="2000" dirty="0" err="1" smtClean="0">
                <a:solidFill>
                  <a:srgbClr val="335B49"/>
                </a:solidFill>
              </a:rPr>
              <a:t>transparency</a:t>
            </a:r>
            <a:r>
              <a:rPr lang="hu-HU" sz="2000" dirty="0" smtClean="0">
                <a:solidFill>
                  <a:srgbClr val="335B49"/>
                </a:solidFill>
              </a:rPr>
              <a:t> of </a:t>
            </a:r>
            <a:r>
              <a:rPr lang="hu-HU" sz="2000" dirty="0" err="1" smtClean="0">
                <a:solidFill>
                  <a:srgbClr val="335B49"/>
                </a:solidFill>
              </a:rPr>
              <a:t>donations</a:t>
            </a:r>
            <a:endParaRPr lang="hu-HU" sz="2000" dirty="0" smtClean="0">
              <a:solidFill>
                <a:srgbClr val="335B49"/>
              </a:solidFill>
            </a:endParaRPr>
          </a:p>
          <a:p>
            <a:pPr>
              <a:buFont typeface="Wingdings" pitchFamily="2" charset="2"/>
              <a:buChar char="§"/>
            </a:pPr>
            <a:endParaRPr lang="hu-HU" sz="1400" dirty="0">
              <a:solidFill>
                <a:srgbClr val="335B49"/>
              </a:solidFill>
            </a:endParaRPr>
          </a:p>
        </p:txBody>
      </p:sp>
      <p:pic>
        <p:nvPicPr>
          <p:cNvPr id="1027" name="Picture 3" descr="D:\Suli\Specifikacio_Prezi\kepek\Foold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714488"/>
            <a:ext cx="3429024" cy="2621465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72" y="1714488"/>
            <a:ext cx="4482543" cy="252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/>
          <p:cNvSpPr/>
          <p:nvPr/>
        </p:nvSpPr>
        <p:spPr>
          <a:xfrm>
            <a:off x="0" y="6357958"/>
            <a:ext cx="7929586" cy="500042"/>
          </a:xfrm>
          <a:prstGeom prst="rect">
            <a:avLst/>
          </a:prstGeom>
          <a:solidFill>
            <a:srgbClr val="335B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>
            <a:off x="-142908" y="6143644"/>
            <a:ext cx="9429816" cy="214314"/>
          </a:xfrm>
          <a:prstGeom prst="rect">
            <a:avLst/>
          </a:prstGeom>
          <a:solidFill>
            <a:srgbClr val="F5D44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6" name="Picture 2" descr="D:\Suli\_Menhely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2462" y="6429396"/>
            <a:ext cx="915948" cy="349616"/>
          </a:xfrm>
          <a:prstGeom prst="rect">
            <a:avLst/>
          </a:prstGeom>
          <a:noFill/>
        </p:spPr>
      </p:pic>
      <p:sp>
        <p:nvSpPr>
          <p:cNvPr id="5" name="Cím 4"/>
          <p:cNvSpPr>
            <a:spLocks noGrp="1"/>
          </p:cNvSpPr>
          <p:nvPr>
            <p:ph type="ctrTitle"/>
          </p:nvPr>
        </p:nvSpPr>
        <p:spPr>
          <a:xfrm>
            <a:off x="0" y="357166"/>
            <a:ext cx="9001156" cy="1214446"/>
          </a:xfrm>
        </p:spPr>
        <p:txBody>
          <a:bodyPr>
            <a:normAutofit/>
          </a:bodyPr>
          <a:lstStyle/>
          <a:p>
            <a:r>
              <a:rPr lang="hu-HU" sz="2800" dirty="0" err="1" smtClean="0">
                <a:solidFill>
                  <a:srgbClr val="335B49"/>
                </a:solidFill>
              </a:rPr>
              <a:t>Use</a:t>
            </a:r>
            <a:r>
              <a:rPr lang="hu-HU" sz="2800" dirty="0" smtClean="0">
                <a:solidFill>
                  <a:srgbClr val="335B49"/>
                </a:solidFill>
              </a:rPr>
              <a:t> and </a:t>
            </a:r>
            <a:r>
              <a:rPr lang="hu-HU" sz="2800" dirty="0" err="1" smtClean="0">
                <a:solidFill>
                  <a:srgbClr val="335B49"/>
                </a:solidFill>
              </a:rPr>
              <a:t>functionality</a:t>
            </a:r>
            <a:endParaRPr lang="hu-HU" sz="2800" dirty="0">
              <a:solidFill>
                <a:srgbClr val="335B49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-142908" y="-142900"/>
            <a:ext cx="9429816" cy="785818"/>
          </a:xfrm>
          <a:prstGeom prst="rect">
            <a:avLst/>
          </a:prstGeom>
          <a:solidFill>
            <a:srgbClr val="335B49"/>
          </a:solidFill>
          <a:ln>
            <a:solidFill>
              <a:srgbClr val="EDC2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Szövegdoboz 17"/>
          <p:cNvSpPr txBox="1"/>
          <p:nvPr/>
        </p:nvSpPr>
        <p:spPr>
          <a:xfrm>
            <a:off x="1285852" y="1885882"/>
            <a:ext cx="2643206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 err="1" smtClean="0">
                <a:solidFill>
                  <a:srgbClr val="EDC20D"/>
                </a:solidFill>
              </a:rPr>
              <a:t>Contact</a:t>
            </a:r>
            <a:endParaRPr lang="hu-HU" sz="1400" b="1" dirty="0">
              <a:solidFill>
                <a:srgbClr val="EDC20D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5143504" y="1885882"/>
            <a:ext cx="2643206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 err="1" smtClean="0">
                <a:solidFill>
                  <a:srgbClr val="EDC20D"/>
                </a:solidFill>
              </a:rPr>
              <a:t>NewsLetter</a:t>
            </a:r>
            <a:endParaRPr lang="hu-HU" sz="1400" b="1" dirty="0">
              <a:solidFill>
                <a:srgbClr val="EDC20D"/>
              </a:solidFill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1285852" y="2385948"/>
            <a:ext cx="2643206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 err="1" smtClean="0">
                <a:solidFill>
                  <a:srgbClr val="EDC20D"/>
                </a:solidFill>
              </a:rPr>
              <a:t>About</a:t>
            </a:r>
            <a:r>
              <a:rPr lang="hu-HU" sz="2000" b="1" dirty="0" smtClean="0">
                <a:solidFill>
                  <a:srgbClr val="EDC20D"/>
                </a:solidFill>
              </a:rPr>
              <a:t> US</a:t>
            </a:r>
            <a:endParaRPr lang="hu-HU" sz="1400" b="1" dirty="0">
              <a:solidFill>
                <a:srgbClr val="EDC20D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5143504" y="2385948"/>
            <a:ext cx="2643206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 smtClean="0">
                <a:solidFill>
                  <a:srgbClr val="EDC20D"/>
                </a:solidFill>
              </a:rPr>
              <a:t>FAQ</a:t>
            </a:r>
            <a:endParaRPr lang="hu-HU" sz="1400" b="1" dirty="0">
              <a:solidFill>
                <a:srgbClr val="EDC20D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5214950"/>
            <a:ext cx="6929454" cy="83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Szövegdoboz 11"/>
          <p:cNvSpPr txBox="1"/>
          <p:nvPr/>
        </p:nvSpPr>
        <p:spPr>
          <a:xfrm>
            <a:off x="1285852" y="1357298"/>
            <a:ext cx="2643206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 err="1" smtClean="0">
                <a:solidFill>
                  <a:srgbClr val="EDC20D"/>
                </a:solidFill>
              </a:rPr>
              <a:t>Shelters</a:t>
            </a:r>
            <a:endParaRPr lang="hu-HU" sz="1400" b="1" dirty="0">
              <a:solidFill>
                <a:srgbClr val="EDC20D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5143504" y="1357298"/>
            <a:ext cx="2643206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 err="1" smtClean="0">
                <a:solidFill>
                  <a:srgbClr val="EDC20D"/>
                </a:solidFill>
              </a:rPr>
              <a:t>Pets</a:t>
            </a:r>
            <a:endParaRPr lang="hu-HU" sz="1400" b="1" dirty="0">
              <a:solidFill>
                <a:srgbClr val="EDC20D"/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3042" y="2928934"/>
            <a:ext cx="2144342" cy="2289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29256" y="2928934"/>
            <a:ext cx="2119130" cy="2309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/>
          <p:cNvSpPr/>
          <p:nvPr/>
        </p:nvSpPr>
        <p:spPr>
          <a:xfrm>
            <a:off x="0" y="6357958"/>
            <a:ext cx="7929586" cy="500042"/>
          </a:xfrm>
          <a:prstGeom prst="rect">
            <a:avLst/>
          </a:prstGeom>
          <a:solidFill>
            <a:srgbClr val="335B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>
            <a:off x="-142908" y="6143644"/>
            <a:ext cx="9429816" cy="214314"/>
          </a:xfrm>
          <a:prstGeom prst="rect">
            <a:avLst/>
          </a:prstGeom>
          <a:solidFill>
            <a:srgbClr val="F5D44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6" name="Picture 2" descr="D:\Suli\_Menhely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2462" y="6429396"/>
            <a:ext cx="915948" cy="349616"/>
          </a:xfrm>
          <a:prstGeom prst="rect">
            <a:avLst/>
          </a:prstGeom>
          <a:noFill/>
        </p:spPr>
      </p:pic>
      <p:sp>
        <p:nvSpPr>
          <p:cNvPr id="5" name="Cím 4"/>
          <p:cNvSpPr>
            <a:spLocks noGrp="1"/>
          </p:cNvSpPr>
          <p:nvPr>
            <p:ph type="ctrTitle"/>
          </p:nvPr>
        </p:nvSpPr>
        <p:spPr>
          <a:xfrm>
            <a:off x="0" y="500042"/>
            <a:ext cx="9001156" cy="1214446"/>
          </a:xfrm>
        </p:spPr>
        <p:txBody>
          <a:bodyPr>
            <a:normAutofit/>
          </a:bodyPr>
          <a:lstStyle/>
          <a:p>
            <a:r>
              <a:rPr lang="hu-HU" sz="3600" dirty="0" smtClean="0">
                <a:solidFill>
                  <a:srgbClr val="335B49"/>
                </a:solidFill>
              </a:rPr>
              <a:t>The </a:t>
            </a:r>
            <a:r>
              <a:rPr lang="hu-HU" sz="3600" dirty="0" err="1" smtClean="0">
                <a:solidFill>
                  <a:srgbClr val="335B49"/>
                </a:solidFill>
              </a:rPr>
              <a:t>Admin</a:t>
            </a:r>
            <a:endParaRPr lang="hu-HU" sz="3600" dirty="0">
              <a:solidFill>
                <a:srgbClr val="335B49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-142908" y="-142900"/>
            <a:ext cx="9429816" cy="785818"/>
          </a:xfrm>
          <a:prstGeom prst="rect">
            <a:avLst/>
          </a:prstGeom>
          <a:solidFill>
            <a:srgbClr val="335B49"/>
          </a:solidFill>
          <a:ln>
            <a:solidFill>
              <a:srgbClr val="EDC2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Szövegdoboz 17"/>
          <p:cNvSpPr txBox="1"/>
          <p:nvPr/>
        </p:nvSpPr>
        <p:spPr>
          <a:xfrm>
            <a:off x="214282" y="3214686"/>
            <a:ext cx="9144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§"/>
            </a:pPr>
            <a:r>
              <a:rPr lang="hu-HU" sz="2000" dirty="0" smtClean="0">
                <a:solidFill>
                  <a:srgbClr val="335B49"/>
                </a:solidFill>
              </a:rPr>
              <a:t>     </a:t>
            </a:r>
            <a:r>
              <a:rPr lang="hu-HU" sz="2000" dirty="0" err="1" smtClean="0">
                <a:solidFill>
                  <a:srgbClr val="335B49"/>
                </a:solidFill>
              </a:rPr>
              <a:t>Admin</a:t>
            </a:r>
            <a:r>
              <a:rPr lang="hu-HU" sz="2000" dirty="0" smtClean="0">
                <a:solidFill>
                  <a:srgbClr val="335B49"/>
                </a:solidFill>
              </a:rPr>
              <a:t> is </a:t>
            </a:r>
            <a:r>
              <a:rPr lang="hu-HU" sz="2000" dirty="0" err="1" smtClean="0">
                <a:solidFill>
                  <a:srgbClr val="335B49"/>
                </a:solidFill>
              </a:rPr>
              <a:t>one</a:t>
            </a:r>
            <a:r>
              <a:rPr lang="hu-HU" sz="2000" dirty="0" smtClean="0">
                <a:solidFill>
                  <a:srgbClr val="335B49"/>
                </a:solidFill>
              </a:rPr>
              <a:t> of </a:t>
            </a:r>
            <a:r>
              <a:rPr lang="hu-HU" sz="2000" dirty="0" err="1" smtClean="0">
                <a:solidFill>
                  <a:srgbClr val="335B49"/>
                </a:solidFill>
              </a:rPr>
              <a:t>the</a:t>
            </a:r>
            <a:r>
              <a:rPr lang="hu-HU" sz="2000" dirty="0" smtClean="0">
                <a:solidFill>
                  <a:srgbClr val="335B49"/>
                </a:solidFill>
              </a:rPr>
              <a:t> </a:t>
            </a:r>
            <a:r>
              <a:rPr lang="hu-HU" sz="2000" dirty="0" err="1" smtClean="0">
                <a:solidFill>
                  <a:srgbClr val="335B49"/>
                </a:solidFill>
              </a:rPr>
              <a:t>Users</a:t>
            </a:r>
            <a:r>
              <a:rPr lang="hu-HU" sz="2000" dirty="0" smtClean="0">
                <a:solidFill>
                  <a:srgbClr val="335B49"/>
                </a:solidFill>
              </a:rPr>
              <a:t> </a:t>
            </a:r>
            <a:r>
              <a:rPr lang="hu-HU" sz="2000" dirty="0" err="1" smtClean="0">
                <a:solidFill>
                  <a:srgbClr val="335B49"/>
                </a:solidFill>
              </a:rPr>
              <a:t>with</a:t>
            </a:r>
            <a:r>
              <a:rPr lang="hu-HU" sz="2000" dirty="0" smtClean="0">
                <a:solidFill>
                  <a:srgbClr val="335B49"/>
                </a:solidFill>
              </a:rPr>
              <a:t> </a:t>
            </a:r>
            <a:r>
              <a:rPr lang="hu-HU" sz="2000" dirty="0" err="1" smtClean="0">
                <a:solidFill>
                  <a:srgbClr val="335B49"/>
                </a:solidFill>
              </a:rPr>
              <a:t>special</a:t>
            </a:r>
            <a:r>
              <a:rPr lang="hu-HU" sz="2000" dirty="0" smtClean="0">
                <a:solidFill>
                  <a:srgbClr val="335B49"/>
                </a:solidFill>
              </a:rPr>
              <a:t> </a:t>
            </a:r>
            <a:r>
              <a:rPr lang="hu-HU" sz="2000" dirty="0" err="1" smtClean="0">
                <a:solidFill>
                  <a:srgbClr val="335B49"/>
                </a:solidFill>
              </a:rPr>
              <a:t>rights</a:t>
            </a:r>
            <a:endParaRPr lang="hu-HU" sz="2000" dirty="0" smtClean="0">
              <a:solidFill>
                <a:srgbClr val="335B49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hu-HU" sz="2000" dirty="0" smtClean="0">
                <a:solidFill>
                  <a:srgbClr val="335B49"/>
                </a:solidFill>
              </a:rPr>
              <a:t>     The </a:t>
            </a:r>
            <a:r>
              <a:rPr lang="hu-HU" sz="2000" dirty="0" err="1" smtClean="0">
                <a:solidFill>
                  <a:srgbClr val="335B49"/>
                </a:solidFill>
              </a:rPr>
              <a:t>Admin</a:t>
            </a:r>
            <a:r>
              <a:rPr lang="hu-HU" sz="2000" dirty="0" smtClean="0">
                <a:solidFill>
                  <a:srgbClr val="335B49"/>
                </a:solidFill>
              </a:rPr>
              <a:t> </a:t>
            </a:r>
            <a:r>
              <a:rPr lang="hu-HU" sz="2000" dirty="0" err="1" smtClean="0">
                <a:solidFill>
                  <a:srgbClr val="335B49"/>
                </a:solidFill>
              </a:rPr>
              <a:t>supervise</a:t>
            </a:r>
            <a:r>
              <a:rPr lang="hu-HU" sz="2000" dirty="0" smtClean="0">
                <a:solidFill>
                  <a:srgbClr val="335B49"/>
                </a:solidFill>
              </a:rPr>
              <a:t> </a:t>
            </a:r>
            <a:r>
              <a:rPr lang="hu-HU" sz="2000" dirty="0" err="1" smtClean="0">
                <a:solidFill>
                  <a:srgbClr val="335B49"/>
                </a:solidFill>
              </a:rPr>
              <a:t>the</a:t>
            </a:r>
            <a:r>
              <a:rPr lang="hu-HU" sz="2000" dirty="0" smtClean="0">
                <a:solidFill>
                  <a:srgbClr val="335B49"/>
                </a:solidFill>
              </a:rPr>
              <a:t> </a:t>
            </a:r>
            <a:r>
              <a:rPr lang="hu-HU" sz="2000" dirty="0" err="1" smtClean="0">
                <a:solidFill>
                  <a:srgbClr val="335B49"/>
                </a:solidFill>
              </a:rPr>
              <a:t>behavior</a:t>
            </a:r>
            <a:r>
              <a:rPr lang="hu-HU" sz="2000" dirty="0" smtClean="0">
                <a:solidFill>
                  <a:srgbClr val="335B49"/>
                </a:solidFill>
              </a:rPr>
              <a:t> of </a:t>
            </a:r>
            <a:r>
              <a:rPr lang="hu-HU" sz="2000" dirty="0" err="1" smtClean="0">
                <a:solidFill>
                  <a:srgbClr val="335B49"/>
                </a:solidFill>
              </a:rPr>
              <a:t>the</a:t>
            </a:r>
            <a:r>
              <a:rPr lang="hu-HU" sz="2000" dirty="0" smtClean="0">
                <a:solidFill>
                  <a:srgbClr val="335B49"/>
                </a:solidFill>
              </a:rPr>
              <a:t> </a:t>
            </a:r>
            <a:r>
              <a:rPr lang="hu-HU" sz="2000" dirty="0" err="1" smtClean="0">
                <a:solidFill>
                  <a:srgbClr val="335B49"/>
                </a:solidFill>
              </a:rPr>
              <a:t>other</a:t>
            </a:r>
            <a:r>
              <a:rPr lang="hu-HU" sz="2000" dirty="0" smtClean="0">
                <a:solidFill>
                  <a:srgbClr val="335B49"/>
                </a:solidFill>
              </a:rPr>
              <a:t> </a:t>
            </a:r>
            <a:r>
              <a:rPr lang="hu-HU" sz="2000" dirty="0" err="1" smtClean="0">
                <a:solidFill>
                  <a:srgbClr val="335B49"/>
                </a:solidFill>
              </a:rPr>
              <a:t>users</a:t>
            </a:r>
            <a:endParaRPr lang="hu-HU" sz="2000" dirty="0" smtClean="0">
              <a:solidFill>
                <a:srgbClr val="335B49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hu-HU" sz="2000" dirty="0" smtClean="0">
                <a:solidFill>
                  <a:srgbClr val="335B49"/>
                </a:solidFill>
              </a:rPr>
              <a:t>     Has right </a:t>
            </a:r>
            <a:r>
              <a:rPr lang="hu-HU" sz="2000" dirty="0" err="1" smtClean="0">
                <a:solidFill>
                  <a:srgbClr val="335B49"/>
                </a:solidFill>
              </a:rPr>
              <a:t>to</a:t>
            </a:r>
            <a:r>
              <a:rPr lang="hu-HU" sz="2000" dirty="0" smtClean="0">
                <a:solidFill>
                  <a:srgbClr val="335B49"/>
                </a:solidFill>
              </a:rPr>
              <a:t> </a:t>
            </a:r>
            <a:r>
              <a:rPr lang="hu-HU" sz="2000" dirty="0" err="1" smtClean="0">
                <a:solidFill>
                  <a:srgbClr val="335B49"/>
                </a:solidFill>
              </a:rPr>
              <a:t>edit</a:t>
            </a:r>
            <a:r>
              <a:rPr lang="hu-HU" sz="2000" dirty="0" smtClean="0">
                <a:solidFill>
                  <a:srgbClr val="335B49"/>
                </a:solidFill>
              </a:rPr>
              <a:t>, </a:t>
            </a:r>
            <a:r>
              <a:rPr lang="hu-HU" sz="2000" dirty="0" err="1" smtClean="0">
                <a:solidFill>
                  <a:srgbClr val="335B49"/>
                </a:solidFill>
              </a:rPr>
              <a:t>clear</a:t>
            </a:r>
            <a:r>
              <a:rPr lang="hu-HU" sz="2000" dirty="0" smtClean="0">
                <a:solidFill>
                  <a:srgbClr val="335B49"/>
                </a:solidFill>
              </a:rPr>
              <a:t> </a:t>
            </a:r>
            <a:r>
              <a:rPr lang="hu-HU" sz="2000" dirty="0" err="1" smtClean="0">
                <a:solidFill>
                  <a:srgbClr val="335B49"/>
                </a:solidFill>
              </a:rPr>
              <a:t>Users</a:t>
            </a:r>
            <a:r>
              <a:rPr lang="hu-HU" sz="2000" dirty="0" smtClean="0">
                <a:solidFill>
                  <a:srgbClr val="335B49"/>
                </a:solidFill>
              </a:rPr>
              <a:t> (</a:t>
            </a:r>
            <a:r>
              <a:rPr lang="hu-HU" sz="2000" dirty="0" err="1" smtClean="0">
                <a:solidFill>
                  <a:srgbClr val="335B49"/>
                </a:solidFill>
              </a:rPr>
              <a:t>with</a:t>
            </a:r>
            <a:r>
              <a:rPr lang="hu-HU" sz="2000" dirty="0" smtClean="0">
                <a:solidFill>
                  <a:srgbClr val="335B49"/>
                </a:solidFill>
              </a:rPr>
              <a:t> </a:t>
            </a:r>
            <a:r>
              <a:rPr lang="hu-HU" sz="2000" dirty="0" err="1" smtClean="0">
                <a:solidFill>
                  <a:srgbClr val="335B49"/>
                </a:solidFill>
              </a:rPr>
              <a:t>pets</a:t>
            </a:r>
            <a:r>
              <a:rPr lang="hu-HU" sz="2000" dirty="0" smtClean="0">
                <a:solidFill>
                  <a:srgbClr val="335B49"/>
                </a:solidFill>
              </a:rPr>
              <a:t>) and </a:t>
            </a:r>
            <a:r>
              <a:rPr lang="hu-HU" sz="2000" dirty="0" err="1" smtClean="0">
                <a:solidFill>
                  <a:srgbClr val="335B49"/>
                </a:solidFill>
              </a:rPr>
              <a:t>entitle</a:t>
            </a:r>
            <a:r>
              <a:rPr lang="hu-HU" sz="2000" dirty="0" smtClean="0">
                <a:solidFill>
                  <a:srgbClr val="335B49"/>
                </a:solidFill>
              </a:rPr>
              <a:t> </a:t>
            </a:r>
            <a:r>
              <a:rPr lang="hu-HU" sz="2000" dirty="0" err="1" smtClean="0">
                <a:solidFill>
                  <a:srgbClr val="335B49"/>
                </a:solidFill>
              </a:rPr>
              <a:t>other</a:t>
            </a:r>
            <a:r>
              <a:rPr lang="hu-HU" sz="2000" dirty="0" smtClean="0">
                <a:solidFill>
                  <a:srgbClr val="335B49"/>
                </a:solidFill>
              </a:rPr>
              <a:t> </a:t>
            </a:r>
            <a:r>
              <a:rPr lang="hu-HU" sz="2000" dirty="0" err="1" smtClean="0">
                <a:solidFill>
                  <a:srgbClr val="335B49"/>
                </a:solidFill>
              </a:rPr>
              <a:t>users</a:t>
            </a:r>
            <a:r>
              <a:rPr lang="hu-HU" sz="2000" dirty="0" smtClean="0">
                <a:solidFill>
                  <a:srgbClr val="335B49"/>
                </a:solidFill>
              </a:rPr>
              <a:t> </a:t>
            </a:r>
            <a:r>
              <a:rPr lang="hu-HU" sz="2000" dirty="0" err="1" smtClean="0">
                <a:solidFill>
                  <a:srgbClr val="335B49"/>
                </a:solidFill>
              </a:rPr>
              <a:t>as</a:t>
            </a:r>
            <a:r>
              <a:rPr lang="hu-HU" sz="2000" dirty="0" smtClean="0">
                <a:solidFill>
                  <a:srgbClr val="335B49"/>
                </a:solidFill>
              </a:rPr>
              <a:t> </a:t>
            </a:r>
            <a:r>
              <a:rPr lang="hu-HU" sz="2000" dirty="0" err="1" smtClean="0">
                <a:solidFill>
                  <a:srgbClr val="335B49"/>
                </a:solidFill>
              </a:rPr>
              <a:t>Admin</a:t>
            </a:r>
            <a:endParaRPr lang="hu-HU" sz="2000" dirty="0" smtClean="0">
              <a:solidFill>
                <a:srgbClr val="335B49"/>
              </a:solidFill>
            </a:endParaRPr>
          </a:p>
          <a:p>
            <a:endParaRPr lang="hu-HU" sz="1400" dirty="0">
              <a:solidFill>
                <a:srgbClr val="335B49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1500174"/>
            <a:ext cx="5168548" cy="187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4357694"/>
            <a:ext cx="2547837" cy="140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4876" y="4429132"/>
            <a:ext cx="2582362" cy="1314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00298" y="1500174"/>
            <a:ext cx="4226239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/>
          <p:cNvSpPr/>
          <p:nvPr/>
        </p:nvSpPr>
        <p:spPr>
          <a:xfrm>
            <a:off x="0" y="6357958"/>
            <a:ext cx="7929586" cy="500042"/>
          </a:xfrm>
          <a:prstGeom prst="rect">
            <a:avLst/>
          </a:prstGeom>
          <a:solidFill>
            <a:srgbClr val="335B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>
            <a:off x="-142908" y="6143644"/>
            <a:ext cx="9429816" cy="214314"/>
          </a:xfrm>
          <a:prstGeom prst="rect">
            <a:avLst/>
          </a:prstGeom>
          <a:solidFill>
            <a:srgbClr val="F5D44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6" name="Picture 2" descr="D:\Suli\_Menhely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2462" y="6429396"/>
            <a:ext cx="915948" cy="349616"/>
          </a:xfrm>
          <a:prstGeom prst="rect">
            <a:avLst/>
          </a:prstGeom>
          <a:noFill/>
        </p:spPr>
      </p:pic>
      <p:sp>
        <p:nvSpPr>
          <p:cNvPr id="5" name="Cím 4"/>
          <p:cNvSpPr>
            <a:spLocks noGrp="1"/>
          </p:cNvSpPr>
          <p:nvPr>
            <p:ph type="ctrTitle"/>
          </p:nvPr>
        </p:nvSpPr>
        <p:spPr>
          <a:xfrm>
            <a:off x="0" y="500042"/>
            <a:ext cx="9001156" cy="1214446"/>
          </a:xfrm>
        </p:spPr>
        <p:txBody>
          <a:bodyPr>
            <a:normAutofit/>
          </a:bodyPr>
          <a:lstStyle/>
          <a:p>
            <a:r>
              <a:rPr lang="hu-HU" sz="3600" dirty="0" err="1" smtClean="0">
                <a:solidFill>
                  <a:srgbClr val="335B49"/>
                </a:solidFill>
              </a:rPr>
              <a:t>Development</a:t>
            </a:r>
            <a:r>
              <a:rPr lang="hu-HU" sz="3600" dirty="0" smtClean="0">
                <a:solidFill>
                  <a:srgbClr val="335B49"/>
                </a:solidFill>
              </a:rPr>
              <a:t> </a:t>
            </a:r>
            <a:r>
              <a:rPr lang="hu-HU" sz="3600" dirty="0" err="1" smtClean="0">
                <a:solidFill>
                  <a:srgbClr val="335B49"/>
                </a:solidFill>
              </a:rPr>
              <a:t>tools</a:t>
            </a:r>
            <a:endParaRPr lang="hu-HU" sz="3600" dirty="0" smtClean="0">
              <a:solidFill>
                <a:srgbClr val="335B49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-142908" y="-142900"/>
            <a:ext cx="9429816" cy="785818"/>
          </a:xfrm>
          <a:prstGeom prst="rect">
            <a:avLst/>
          </a:prstGeom>
          <a:solidFill>
            <a:srgbClr val="335B49"/>
          </a:solidFill>
          <a:ln>
            <a:solidFill>
              <a:srgbClr val="EDC2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Szövegdoboz 18"/>
          <p:cNvSpPr txBox="1"/>
          <p:nvPr/>
        </p:nvSpPr>
        <p:spPr>
          <a:xfrm>
            <a:off x="214282" y="1357298"/>
            <a:ext cx="53578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endParaRPr lang="hu-HU" sz="2000" dirty="0" smtClean="0">
              <a:solidFill>
                <a:srgbClr val="335B49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hu-HU" sz="2000" dirty="0" smtClean="0">
                <a:solidFill>
                  <a:srgbClr val="335B49"/>
                </a:solidFill>
              </a:rPr>
              <a:t>     </a:t>
            </a:r>
            <a:r>
              <a:rPr lang="nb-NO" sz="2000" dirty="0" smtClean="0">
                <a:solidFill>
                  <a:srgbClr val="335B49"/>
                </a:solidFill>
              </a:rPr>
              <a:t>Github</a:t>
            </a:r>
          </a:p>
          <a:p>
            <a:pPr lvl="1">
              <a:buFont typeface="Arial" pitchFamily="34" charset="0"/>
              <a:buChar char="•"/>
            </a:pPr>
            <a:r>
              <a:rPr lang="hu-HU" sz="2000" dirty="0" smtClean="0">
                <a:solidFill>
                  <a:srgbClr val="335B49"/>
                </a:solidFill>
              </a:rPr>
              <a:t>     </a:t>
            </a:r>
            <a:r>
              <a:rPr lang="nb-NO" sz="2000" dirty="0" smtClean="0">
                <a:solidFill>
                  <a:srgbClr val="335B49"/>
                </a:solidFill>
              </a:rPr>
              <a:t>Trello</a:t>
            </a:r>
            <a:endParaRPr lang="hu-HU" sz="2000" dirty="0" smtClean="0">
              <a:solidFill>
                <a:srgbClr val="335B49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hu-HU" sz="2000" dirty="0" smtClean="0">
                <a:solidFill>
                  <a:srgbClr val="335B49"/>
                </a:solidFill>
              </a:rPr>
              <a:t>     </a:t>
            </a:r>
            <a:r>
              <a:rPr lang="nb-NO" sz="2000" dirty="0" smtClean="0">
                <a:solidFill>
                  <a:srgbClr val="335B49"/>
                </a:solidFill>
              </a:rPr>
              <a:t>Laravel – PHP </a:t>
            </a:r>
            <a:r>
              <a:rPr lang="hu-HU" sz="2000" dirty="0" err="1" smtClean="0">
                <a:solidFill>
                  <a:srgbClr val="335B49"/>
                </a:solidFill>
              </a:rPr>
              <a:t>framework</a:t>
            </a:r>
            <a:endParaRPr lang="hu-HU" sz="2000" dirty="0" smtClean="0">
              <a:solidFill>
                <a:srgbClr val="335B49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hu-HU" sz="2000" dirty="0" smtClean="0">
                <a:solidFill>
                  <a:srgbClr val="335B49"/>
                </a:solidFill>
              </a:rPr>
              <a:t>     </a:t>
            </a:r>
            <a:r>
              <a:rPr lang="nl-NL" sz="2000" dirty="0" smtClean="0">
                <a:solidFill>
                  <a:srgbClr val="335B49"/>
                </a:solidFill>
              </a:rPr>
              <a:t>Visual Studio Code </a:t>
            </a:r>
            <a:r>
              <a:rPr lang="nl-NL" sz="2000" dirty="0" smtClean="0">
                <a:solidFill>
                  <a:srgbClr val="335B49"/>
                </a:solidFill>
              </a:rPr>
              <a:t>v1.84</a:t>
            </a:r>
            <a:endParaRPr lang="hu-HU" sz="2000" dirty="0" smtClean="0">
              <a:solidFill>
                <a:srgbClr val="335B49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hu-HU" sz="2000" dirty="0" smtClean="0">
                <a:solidFill>
                  <a:srgbClr val="335B49"/>
                </a:solidFill>
              </a:rPr>
              <a:t> </a:t>
            </a:r>
            <a:r>
              <a:rPr lang="hu-HU" sz="2000" dirty="0" smtClean="0">
                <a:solidFill>
                  <a:srgbClr val="335B49"/>
                </a:solidFill>
              </a:rPr>
              <a:t>    Visual </a:t>
            </a:r>
            <a:r>
              <a:rPr lang="hu-HU" sz="2000" dirty="0" err="1" smtClean="0">
                <a:solidFill>
                  <a:srgbClr val="335B49"/>
                </a:solidFill>
              </a:rPr>
              <a:t>Studio</a:t>
            </a:r>
            <a:r>
              <a:rPr lang="hu-HU" sz="2000" dirty="0" smtClean="0">
                <a:solidFill>
                  <a:srgbClr val="335B49"/>
                </a:solidFill>
              </a:rPr>
              <a:t> 2022 + </a:t>
            </a:r>
            <a:r>
              <a:rPr lang="hu-HU" sz="2000" dirty="0" err="1" smtClean="0">
                <a:solidFill>
                  <a:srgbClr val="335B49"/>
                </a:solidFill>
              </a:rPr>
              <a:t>Selenium</a:t>
            </a:r>
            <a:endParaRPr lang="nl-NL" sz="2000" dirty="0" smtClean="0">
              <a:solidFill>
                <a:srgbClr val="335B49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hu-HU" sz="2000" dirty="0" smtClean="0">
                <a:solidFill>
                  <a:srgbClr val="335B49"/>
                </a:solidFill>
              </a:rPr>
              <a:t>     B</a:t>
            </a:r>
            <a:r>
              <a:rPr lang="nl-NL" sz="2000" dirty="0" smtClean="0">
                <a:solidFill>
                  <a:srgbClr val="335B49"/>
                </a:solidFill>
              </a:rPr>
              <a:t>ootstrap 5</a:t>
            </a:r>
            <a:endParaRPr lang="nb-NO" sz="2000" dirty="0" smtClean="0">
              <a:solidFill>
                <a:srgbClr val="335B49"/>
              </a:solidFill>
            </a:endParaRPr>
          </a:p>
          <a:p>
            <a:pPr>
              <a:buFont typeface="Arial" pitchFamily="34" charset="0"/>
              <a:buChar char="•"/>
            </a:pPr>
            <a:endParaRPr lang="hu-HU" sz="1400" dirty="0">
              <a:solidFill>
                <a:srgbClr val="335B49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2428868"/>
            <a:ext cx="795252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2357430"/>
            <a:ext cx="2262895" cy="104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2198" y="3500438"/>
            <a:ext cx="2276902" cy="8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2976" y="4676795"/>
            <a:ext cx="2223435" cy="125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643305" y="4676795"/>
            <a:ext cx="2155821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72198" y="4714884"/>
            <a:ext cx="2128257" cy="118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 descr="https://upload.wikimedia.org/wikipedia/commons/thumb/d/d5/Selenium_Logo.png/1200px-Selenium_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57752" y="3429000"/>
            <a:ext cx="902313" cy="9429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/>
          <p:cNvSpPr/>
          <p:nvPr/>
        </p:nvSpPr>
        <p:spPr>
          <a:xfrm>
            <a:off x="0" y="6357958"/>
            <a:ext cx="7929586" cy="500042"/>
          </a:xfrm>
          <a:prstGeom prst="rect">
            <a:avLst/>
          </a:prstGeom>
          <a:solidFill>
            <a:srgbClr val="335B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>
            <a:off x="-142908" y="6143644"/>
            <a:ext cx="9429816" cy="214314"/>
          </a:xfrm>
          <a:prstGeom prst="rect">
            <a:avLst/>
          </a:prstGeom>
          <a:solidFill>
            <a:srgbClr val="F5D44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6" name="Picture 2" descr="D:\Suli\_Menhely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2462" y="6429396"/>
            <a:ext cx="915948" cy="349616"/>
          </a:xfrm>
          <a:prstGeom prst="rect">
            <a:avLst/>
          </a:prstGeom>
          <a:noFill/>
        </p:spPr>
      </p:pic>
      <p:sp>
        <p:nvSpPr>
          <p:cNvPr id="5" name="Cím 4"/>
          <p:cNvSpPr>
            <a:spLocks noGrp="1"/>
          </p:cNvSpPr>
          <p:nvPr>
            <p:ph type="ctrTitle"/>
          </p:nvPr>
        </p:nvSpPr>
        <p:spPr>
          <a:xfrm>
            <a:off x="642910" y="571481"/>
            <a:ext cx="7772400" cy="1214446"/>
          </a:xfrm>
        </p:spPr>
        <p:txBody>
          <a:bodyPr/>
          <a:lstStyle/>
          <a:p>
            <a:r>
              <a:rPr lang="hu-HU" dirty="0" smtClean="0">
                <a:solidFill>
                  <a:srgbClr val="335B49"/>
                </a:solidFill>
              </a:rPr>
              <a:t>A projekt témája és célja</a:t>
            </a:r>
            <a:endParaRPr lang="hu-HU" dirty="0">
              <a:solidFill>
                <a:srgbClr val="335B49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-142908" y="-142900"/>
            <a:ext cx="9429816" cy="785818"/>
          </a:xfrm>
          <a:prstGeom prst="rect">
            <a:avLst/>
          </a:prstGeom>
          <a:solidFill>
            <a:srgbClr val="335B49"/>
          </a:solidFill>
          <a:ln>
            <a:solidFill>
              <a:srgbClr val="EDC2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Szövegdoboz 17"/>
          <p:cNvSpPr txBox="1"/>
          <p:nvPr/>
        </p:nvSpPr>
        <p:spPr>
          <a:xfrm>
            <a:off x="357158" y="1857364"/>
            <a:ext cx="72866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§"/>
            </a:pPr>
            <a:r>
              <a:rPr lang="hu-HU" sz="2400" dirty="0" smtClean="0">
                <a:solidFill>
                  <a:srgbClr val="335B49"/>
                </a:solidFill>
              </a:rPr>
              <a:t>     </a:t>
            </a:r>
            <a:r>
              <a:rPr lang="hu-HU" sz="2400" dirty="0" err="1" smtClean="0">
                <a:solidFill>
                  <a:srgbClr val="335B49"/>
                </a:solidFill>
              </a:rPr>
              <a:t>Fragmentált</a:t>
            </a:r>
            <a:r>
              <a:rPr lang="hu-HU" sz="2400" dirty="0" smtClean="0">
                <a:solidFill>
                  <a:srgbClr val="335B49"/>
                </a:solidFill>
              </a:rPr>
              <a:t> menhely hálózat</a:t>
            </a:r>
          </a:p>
          <a:p>
            <a:pPr lvl="1">
              <a:buFont typeface="Wingdings" pitchFamily="2" charset="2"/>
              <a:buChar char="§"/>
            </a:pPr>
            <a:r>
              <a:rPr lang="hu-HU" sz="2400" dirty="0" smtClean="0">
                <a:solidFill>
                  <a:srgbClr val="335B49"/>
                </a:solidFill>
              </a:rPr>
              <a:t>     Elaprózódó erőforrások</a:t>
            </a:r>
          </a:p>
          <a:p>
            <a:pPr lvl="1">
              <a:buFont typeface="Wingdings" pitchFamily="2" charset="2"/>
              <a:buChar char="§"/>
            </a:pPr>
            <a:r>
              <a:rPr lang="hu-HU" sz="2400" dirty="0" smtClean="0">
                <a:solidFill>
                  <a:srgbClr val="335B49"/>
                </a:solidFill>
              </a:rPr>
              <a:t>     Nem tudnak a közeli menhelyekről</a:t>
            </a:r>
          </a:p>
          <a:p>
            <a:pPr lvl="1">
              <a:buFont typeface="Wingdings" pitchFamily="2" charset="2"/>
              <a:buChar char="§"/>
            </a:pPr>
            <a:r>
              <a:rPr lang="hu-HU" sz="2400" dirty="0" smtClean="0">
                <a:solidFill>
                  <a:srgbClr val="335B49"/>
                </a:solidFill>
              </a:rPr>
              <a:t>     Támogatások nehezen jutnak el a menhelyekhez</a:t>
            </a:r>
          </a:p>
          <a:p>
            <a:pPr>
              <a:buFont typeface="Wingdings" pitchFamily="2" charset="2"/>
              <a:buChar char="§"/>
            </a:pPr>
            <a:endParaRPr lang="hu-HU" sz="1600" dirty="0">
              <a:solidFill>
                <a:srgbClr val="335B49"/>
              </a:solidFill>
            </a:endParaRPr>
          </a:p>
        </p:txBody>
      </p:sp>
      <p:sp>
        <p:nvSpPr>
          <p:cNvPr id="19" name="Szövegdoboz 18"/>
          <p:cNvSpPr txBox="1"/>
          <p:nvPr/>
        </p:nvSpPr>
        <p:spPr>
          <a:xfrm>
            <a:off x="357158" y="3714752"/>
            <a:ext cx="728667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hu-HU" sz="2400" b="1" dirty="0" smtClean="0">
                <a:solidFill>
                  <a:srgbClr val="335B49"/>
                </a:solidFill>
              </a:rPr>
              <a:t>A </a:t>
            </a:r>
            <a:r>
              <a:rPr lang="hu-HU" sz="2400" b="1" dirty="0" err="1" smtClean="0">
                <a:solidFill>
                  <a:srgbClr val="335B49"/>
                </a:solidFill>
              </a:rPr>
              <a:t>MenhelyHUB</a:t>
            </a:r>
            <a:endParaRPr lang="hu-HU" sz="2400" b="1" dirty="0" smtClean="0">
              <a:solidFill>
                <a:srgbClr val="335B49"/>
              </a:solidFill>
            </a:endParaRPr>
          </a:p>
          <a:p>
            <a:pPr lvl="1"/>
            <a:endParaRPr lang="hu-HU" sz="2400" dirty="0" smtClean="0">
              <a:solidFill>
                <a:srgbClr val="335B49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hu-HU" sz="2400" dirty="0" smtClean="0">
                <a:solidFill>
                  <a:srgbClr val="335B49"/>
                </a:solidFill>
              </a:rPr>
              <a:t>     Összefogja a weboldalakat</a:t>
            </a:r>
          </a:p>
          <a:p>
            <a:pPr lvl="1">
              <a:buFont typeface="Wingdings" pitchFamily="2" charset="2"/>
              <a:buChar char="§"/>
            </a:pPr>
            <a:r>
              <a:rPr lang="hu-HU" sz="2400" dirty="0" smtClean="0">
                <a:solidFill>
                  <a:srgbClr val="335B49"/>
                </a:solidFill>
              </a:rPr>
              <a:t>     Egy helyen lehet megtalálni minden menhelyet</a:t>
            </a:r>
          </a:p>
          <a:p>
            <a:pPr lvl="1">
              <a:buFont typeface="Wingdings" pitchFamily="2" charset="2"/>
              <a:buChar char="§"/>
            </a:pPr>
            <a:r>
              <a:rPr lang="hu-HU" sz="2400" dirty="0" smtClean="0">
                <a:solidFill>
                  <a:srgbClr val="335B49"/>
                </a:solidFill>
              </a:rPr>
              <a:t>     Könnyű keresés</a:t>
            </a:r>
          </a:p>
          <a:p>
            <a:pPr>
              <a:buFont typeface="Wingdings" pitchFamily="2" charset="2"/>
              <a:buChar char="§"/>
            </a:pPr>
            <a:endParaRPr lang="hu-HU" sz="1600" dirty="0">
              <a:solidFill>
                <a:srgbClr val="335B4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/>
          <p:cNvSpPr/>
          <p:nvPr/>
        </p:nvSpPr>
        <p:spPr>
          <a:xfrm>
            <a:off x="0" y="6357958"/>
            <a:ext cx="7929586" cy="500042"/>
          </a:xfrm>
          <a:prstGeom prst="rect">
            <a:avLst/>
          </a:prstGeom>
          <a:solidFill>
            <a:srgbClr val="335B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>
            <a:off x="-142908" y="6143644"/>
            <a:ext cx="9429816" cy="214314"/>
          </a:xfrm>
          <a:prstGeom prst="rect">
            <a:avLst/>
          </a:prstGeom>
          <a:solidFill>
            <a:srgbClr val="F5D44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6" name="Picture 2" descr="D:\Suli\_Menhely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2462" y="6429396"/>
            <a:ext cx="915948" cy="349616"/>
          </a:xfrm>
          <a:prstGeom prst="rect">
            <a:avLst/>
          </a:prstGeom>
          <a:noFill/>
        </p:spPr>
      </p:pic>
      <p:sp>
        <p:nvSpPr>
          <p:cNvPr id="5" name="Cím 4"/>
          <p:cNvSpPr>
            <a:spLocks noGrp="1"/>
          </p:cNvSpPr>
          <p:nvPr>
            <p:ph type="ctrTitle"/>
          </p:nvPr>
        </p:nvSpPr>
        <p:spPr>
          <a:xfrm>
            <a:off x="1857356" y="928670"/>
            <a:ext cx="5357850" cy="1214446"/>
          </a:xfrm>
        </p:spPr>
        <p:txBody>
          <a:bodyPr>
            <a:normAutofit/>
          </a:bodyPr>
          <a:lstStyle/>
          <a:p>
            <a:r>
              <a:rPr lang="hu-HU" sz="3600" dirty="0" err="1" smtClean="0">
                <a:solidFill>
                  <a:srgbClr val="335B49"/>
                </a:solidFill>
              </a:rPr>
              <a:t>Next</a:t>
            </a:r>
            <a:r>
              <a:rPr lang="hu-HU" sz="3600" dirty="0" smtClean="0">
                <a:solidFill>
                  <a:srgbClr val="335B49"/>
                </a:solidFill>
              </a:rPr>
              <a:t> </a:t>
            </a:r>
            <a:r>
              <a:rPr lang="hu-HU" sz="3600" dirty="0" err="1" smtClean="0">
                <a:solidFill>
                  <a:srgbClr val="335B49"/>
                </a:solidFill>
              </a:rPr>
              <a:t>steps</a:t>
            </a:r>
            <a:r>
              <a:rPr lang="hu-HU" sz="3600" dirty="0" smtClean="0">
                <a:solidFill>
                  <a:srgbClr val="335B49"/>
                </a:solidFill>
              </a:rPr>
              <a:t> &amp; </a:t>
            </a:r>
            <a:r>
              <a:rPr lang="hu-HU" sz="3600" dirty="0" err="1" smtClean="0">
                <a:solidFill>
                  <a:srgbClr val="335B49"/>
                </a:solidFill>
              </a:rPr>
              <a:t>further</a:t>
            </a:r>
            <a:r>
              <a:rPr lang="hu-HU" sz="3600" dirty="0" smtClean="0">
                <a:solidFill>
                  <a:srgbClr val="335B49"/>
                </a:solidFill>
              </a:rPr>
              <a:t> </a:t>
            </a:r>
            <a:r>
              <a:rPr lang="hu-HU" sz="3600" dirty="0" err="1" smtClean="0">
                <a:solidFill>
                  <a:srgbClr val="335B49"/>
                </a:solidFill>
              </a:rPr>
              <a:t>development</a:t>
            </a:r>
            <a:r>
              <a:rPr lang="hu-HU" sz="3600" dirty="0" smtClean="0">
                <a:solidFill>
                  <a:srgbClr val="335B49"/>
                </a:solidFill>
              </a:rPr>
              <a:t> </a:t>
            </a:r>
            <a:r>
              <a:rPr lang="hu-HU" sz="3600" dirty="0" err="1" smtClean="0">
                <a:solidFill>
                  <a:srgbClr val="335B49"/>
                </a:solidFill>
              </a:rPr>
              <a:t>possibilities</a:t>
            </a:r>
            <a:endParaRPr lang="hu-HU" sz="3600" dirty="0" smtClean="0">
              <a:solidFill>
                <a:srgbClr val="335B49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-142908" y="-142900"/>
            <a:ext cx="9429816" cy="785818"/>
          </a:xfrm>
          <a:prstGeom prst="rect">
            <a:avLst/>
          </a:prstGeom>
          <a:solidFill>
            <a:srgbClr val="335B49"/>
          </a:solidFill>
          <a:ln>
            <a:solidFill>
              <a:srgbClr val="EDC2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Szövegdoboz 18"/>
          <p:cNvSpPr txBox="1"/>
          <p:nvPr/>
        </p:nvSpPr>
        <p:spPr>
          <a:xfrm>
            <a:off x="928662" y="2714620"/>
            <a:ext cx="671517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hu-HU" sz="2000" dirty="0" smtClean="0">
                <a:solidFill>
                  <a:srgbClr val="335B49"/>
                </a:solidFill>
              </a:rPr>
              <a:t>     </a:t>
            </a:r>
            <a:r>
              <a:rPr lang="hu-HU" sz="2000" dirty="0" err="1" smtClean="0">
                <a:solidFill>
                  <a:srgbClr val="335B49"/>
                </a:solidFill>
              </a:rPr>
              <a:t>Handling</a:t>
            </a:r>
            <a:r>
              <a:rPr lang="hu-HU" sz="2000" dirty="0" smtClean="0">
                <a:solidFill>
                  <a:srgbClr val="335B49"/>
                </a:solidFill>
              </a:rPr>
              <a:t> of </a:t>
            </a:r>
            <a:r>
              <a:rPr lang="hu-HU" sz="2000" dirty="0" err="1" smtClean="0">
                <a:solidFill>
                  <a:srgbClr val="335B49"/>
                </a:solidFill>
              </a:rPr>
              <a:t>donations</a:t>
            </a:r>
            <a:endParaRPr lang="hu-HU" sz="2000" dirty="0" smtClean="0">
              <a:solidFill>
                <a:srgbClr val="335B49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hu-HU" sz="2000" dirty="0" smtClean="0">
                <a:solidFill>
                  <a:srgbClr val="335B49"/>
                </a:solidFill>
              </a:rPr>
              <a:t>     New </a:t>
            </a:r>
            <a:r>
              <a:rPr lang="hu-HU" sz="2000" dirty="0" err="1" smtClean="0">
                <a:solidFill>
                  <a:srgbClr val="335B49"/>
                </a:solidFill>
              </a:rPr>
              <a:t>functions</a:t>
            </a:r>
            <a:r>
              <a:rPr lang="hu-HU" sz="2000" dirty="0" smtClean="0">
                <a:solidFill>
                  <a:srgbClr val="335B49"/>
                </a:solidFill>
              </a:rPr>
              <a:t> </a:t>
            </a:r>
            <a:r>
              <a:rPr lang="hu-HU" sz="2000" dirty="0" err="1" smtClean="0">
                <a:solidFill>
                  <a:srgbClr val="335B49"/>
                </a:solidFill>
              </a:rPr>
              <a:t>for</a:t>
            </a:r>
            <a:r>
              <a:rPr lang="hu-HU" sz="2000" dirty="0" smtClean="0">
                <a:solidFill>
                  <a:srgbClr val="335B49"/>
                </a:solidFill>
              </a:rPr>
              <a:t> </a:t>
            </a:r>
            <a:r>
              <a:rPr lang="hu-HU" sz="2000" dirty="0" err="1" smtClean="0">
                <a:solidFill>
                  <a:srgbClr val="335B49"/>
                </a:solidFill>
              </a:rPr>
              <a:t>the</a:t>
            </a:r>
            <a:r>
              <a:rPr lang="hu-HU" sz="2000" dirty="0" smtClean="0">
                <a:solidFill>
                  <a:srgbClr val="335B49"/>
                </a:solidFill>
              </a:rPr>
              <a:t> </a:t>
            </a:r>
            <a:r>
              <a:rPr lang="hu-HU" sz="2000" dirty="0" err="1" smtClean="0">
                <a:solidFill>
                  <a:srgbClr val="335B49"/>
                </a:solidFill>
              </a:rPr>
              <a:t>Admin</a:t>
            </a:r>
            <a:endParaRPr lang="hu-HU" sz="2000" dirty="0" smtClean="0">
              <a:solidFill>
                <a:srgbClr val="335B49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hu-HU" sz="2000" dirty="0" smtClean="0">
                <a:solidFill>
                  <a:srgbClr val="335B49"/>
                </a:solidFill>
              </a:rPr>
              <a:t>     </a:t>
            </a:r>
            <a:r>
              <a:rPr lang="hu-HU" sz="2000" dirty="0" err="1" smtClean="0">
                <a:solidFill>
                  <a:srgbClr val="335B49"/>
                </a:solidFill>
              </a:rPr>
              <a:t>Staff</a:t>
            </a:r>
            <a:r>
              <a:rPr lang="hu-HU" sz="2000" dirty="0" smtClean="0">
                <a:solidFill>
                  <a:srgbClr val="335B49"/>
                </a:solidFill>
              </a:rPr>
              <a:t> and </a:t>
            </a:r>
            <a:r>
              <a:rPr lang="hu-HU" sz="2000" dirty="0" err="1" smtClean="0">
                <a:solidFill>
                  <a:srgbClr val="335B49"/>
                </a:solidFill>
              </a:rPr>
              <a:t>volunteer</a:t>
            </a:r>
            <a:r>
              <a:rPr lang="hu-HU" sz="2000" dirty="0" smtClean="0">
                <a:solidFill>
                  <a:srgbClr val="335B49"/>
                </a:solidFill>
              </a:rPr>
              <a:t> </a:t>
            </a:r>
            <a:r>
              <a:rPr lang="hu-HU" sz="2000" dirty="0" err="1" smtClean="0">
                <a:solidFill>
                  <a:srgbClr val="335B49"/>
                </a:solidFill>
              </a:rPr>
              <a:t>search</a:t>
            </a:r>
            <a:endParaRPr lang="hu-HU" sz="2000" dirty="0" smtClean="0">
              <a:solidFill>
                <a:srgbClr val="335B49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hu-HU" sz="2000" dirty="0" smtClean="0">
                <a:solidFill>
                  <a:srgbClr val="335B49"/>
                </a:solidFill>
              </a:rPr>
              <a:t>     </a:t>
            </a:r>
            <a:r>
              <a:rPr lang="hu-HU" sz="2000" dirty="0" err="1" smtClean="0">
                <a:solidFill>
                  <a:srgbClr val="335B49"/>
                </a:solidFill>
              </a:rPr>
              <a:t>Community</a:t>
            </a:r>
            <a:r>
              <a:rPr lang="hu-HU" sz="2000" dirty="0" smtClean="0">
                <a:solidFill>
                  <a:srgbClr val="335B49"/>
                </a:solidFill>
              </a:rPr>
              <a:t> </a:t>
            </a:r>
            <a:r>
              <a:rPr lang="hu-HU" sz="2000" dirty="0" err="1" smtClean="0">
                <a:solidFill>
                  <a:srgbClr val="335B49"/>
                </a:solidFill>
              </a:rPr>
              <a:t>space</a:t>
            </a:r>
            <a:endParaRPr lang="hu-HU" sz="2000" dirty="0" smtClean="0">
              <a:solidFill>
                <a:srgbClr val="335B49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hu-HU" sz="2000" dirty="0" smtClean="0">
                <a:solidFill>
                  <a:srgbClr val="335B49"/>
                </a:solidFill>
              </a:rPr>
              <a:t>     </a:t>
            </a:r>
            <a:r>
              <a:rPr lang="hu-HU" sz="2000" dirty="0" err="1" smtClean="0">
                <a:solidFill>
                  <a:srgbClr val="335B49"/>
                </a:solidFill>
              </a:rPr>
              <a:t>Monetise</a:t>
            </a:r>
            <a:r>
              <a:rPr lang="hu-HU" sz="2000" dirty="0" smtClean="0">
                <a:solidFill>
                  <a:srgbClr val="335B49"/>
                </a:solidFill>
              </a:rPr>
              <a:t> </a:t>
            </a:r>
            <a:r>
              <a:rPr lang="hu-HU" sz="2000" dirty="0" err="1" smtClean="0">
                <a:solidFill>
                  <a:srgbClr val="335B49"/>
                </a:solidFill>
              </a:rPr>
              <a:t>advertising</a:t>
            </a:r>
            <a:r>
              <a:rPr lang="hu-HU" sz="2000" dirty="0" smtClean="0">
                <a:solidFill>
                  <a:srgbClr val="335B49"/>
                </a:solidFill>
              </a:rPr>
              <a:t> </a:t>
            </a:r>
            <a:r>
              <a:rPr lang="hu-HU" sz="2000" dirty="0" err="1" smtClean="0">
                <a:solidFill>
                  <a:srgbClr val="335B49"/>
                </a:solidFill>
              </a:rPr>
              <a:t>spaces</a:t>
            </a:r>
            <a:r>
              <a:rPr lang="hu-HU" sz="2000" dirty="0" smtClean="0">
                <a:solidFill>
                  <a:srgbClr val="335B49"/>
                </a:solidFill>
              </a:rPr>
              <a:t> and </a:t>
            </a:r>
            <a:r>
              <a:rPr lang="hu-HU" sz="2000" dirty="0" err="1" smtClean="0">
                <a:solidFill>
                  <a:srgbClr val="335B49"/>
                </a:solidFill>
              </a:rPr>
              <a:t>generating</a:t>
            </a:r>
            <a:r>
              <a:rPr lang="hu-HU" sz="2000" dirty="0" smtClean="0">
                <a:solidFill>
                  <a:srgbClr val="335B49"/>
                </a:solidFill>
              </a:rPr>
              <a:t> </a:t>
            </a:r>
            <a:r>
              <a:rPr lang="hu-HU" sz="2000" dirty="0" err="1" smtClean="0">
                <a:solidFill>
                  <a:srgbClr val="335B49"/>
                </a:solidFill>
              </a:rPr>
              <a:t>income</a:t>
            </a:r>
            <a:endParaRPr lang="hu-HU" sz="2000" dirty="0" smtClean="0">
              <a:solidFill>
                <a:srgbClr val="335B49"/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nl-NL" sz="2000" dirty="0" smtClean="0">
              <a:solidFill>
                <a:srgbClr val="335B49"/>
              </a:solidFill>
            </a:endParaRPr>
          </a:p>
          <a:p>
            <a:pPr>
              <a:buFont typeface="Arial" pitchFamily="34" charset="0"/>
              <a:buChar char="•"/>
            </a:pPr>
            <a:endParaRPr lang="hu-HU" sz="1400" dirty="0">
              <a:solidFill>
                <a:srgbClr val="335B4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/>
          <p:cNvSpPr/>
          <p:nvPr/>
        </p:nvSpPr>
        <p:spPr>
          <a:xfrm>
            <a:off x="0" y="6357958"/>
            <a:ext cx="7929586" cy="500042"/>
          </a:xfrm>
          <a:prstGeom prst="rect">
            <a:avLst/>
          </a:prstGeom>
          <a:solidFill>
            <a:srgbClr val="335B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>
            <a:off x="-142908" y="6143644"/>
            <a:ext cx="9429816" cy="214314"/>
          </a:xfrm>
          <a:prstGeom prst="rect">
            <a:avLst/>
          </a:prstGeom>
          <a:solidFill>
            <a:srgbClr val="F5D44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6" name="Picture 2" descr="D:\Suli\_Menhely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2462" y="6429396"/>
            <a:ext cx="915948" cy="349616"/>
          </a:xfrm>
          <a:prstGeom prst="rect">
            <a:avLst/>
          </a:prstGeom>
          <a:noFill/>
        </p:spPr>
      </p:pic>
      <p:sp>
        <p:nvSpPr>
          <p:cNvPr id="5" name="Cím 4"/>
          <p:cNvSpPr>
            <a:spLocks noGrp="1"/>
          </p:cNvSpPr>
          <p:nvPr>
            <p:ph type="ctrTitle"/>
          </p:nvPr>
        </p:nvSpPr>
        <p:spPr>
          <a:xfrm>
            <a:off x="642910" y="500042"/>
            <a:ext cx="7772400" cy="1214446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335B49"/>
                </a:solidFill>
              </a:rPr>
              <a:t>A </a:t>
            </a:r>
            <a:r>
              <a:rPr lang="pt-BR" sz="4000" dirty="0" smtClean="0">
                <a:solidFill>
                  <a:srgbClr val="335B49"/>
                </a:solidFill>
              </a:rPr>
              <a:t>weboldal</a:t>
            </a:r>
            <a:r>
              <a:rPr lang="pt-BR" dirty="0" smtClean="0">
                <a:solidFill>
                  <a:srgbClr val="335B49"/>
                </a:solidFill>
              </a:rPr>
              <a:t> a felhasználók oldaláról</a:t>
            </a:r>
            <a:endParaRPr lang="hu-HU" dirty="0">
              <a:solidFill>
                <a:srgbClr val="335B49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-142908" y="-142900"/>
            <a:ext cx="9429816" cy="785818"/>
          </a:xfrm>
          <a:prstGeom prst="rect">
            <a:avLst/>
          </a:prstGeom>
          <a:solidFill>
            <a:srgbClr val="335B49"/>
          </a:solidFill>
          <a:ln>
            <a:solidFill>
              <a:srgbClr val="EDC2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Szövegdoboz 17"/>
          <p:cNvSpPr txBox="1"/>
          <p:nvPr/>
        </p:nvSpPr>
        <p:spPr>
          <a:xfrm>
            <a:off x="357158" y="4643446"/>
            <a:ext cx="72866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§"/>
            </a:pPr>
            <a:r>
              <a:rPr lang="hu-HU" sz="2000" dirty="0" smtClean="0">
                <a:solidFill>
                  <a:srgbClr val="335B49"/>
                </a:solidFill>
              </a:rPr>
              <a:t>     Nem szükséges regisztrálni</a:t>
            </a:r>
          </a:p>
          <a:p>
            <a:pPr lvl="1">
              <a:buFont typeface="Wingdings" pitchFamily="2" charset="2"/>
              <a:buChar char="§"/>
            </a:pPr>
            <a:r>
              <a:rPr lang="hu-HU" sz="2000" dirty="0" smtClean="0">
                <a:solidFill>
                  <a:srgbClr val="335B49"/>
                </a:solidFill>
              </a:rPr>
              <a:t>     Azonnali keresés az állatok között</a:t>
            </a:r>
          </a:p>
          <a:p>
            <a:pPr lvl="1">
              <a:buFont typeface="Wingdings" pitchFamily="2" charset="2"/>
              <a:buChar char="§"/>
            </a:pPr>
            <a:r>
              <a:rPr lang="hu-HU" sz="2000" dirty="0" smtClean="0">
                <a:solidFill>
                  <a:srgbClr val="335B49"/>
                </a:solidFill>
              </a:rPr>
              <a:t>     Gyors kapcsolatfelvétel</a:t>
            </a:r>
          </a:p>
          <a:p>
            <a:pPr lvl="1">
              <a:buFont typeface="Wingdings" pitchFamily="2" charset="2"/>
              <a:buChar char="§"/>
            </a:pPr>
            <a:r>
              <a:rPr lang="hu-HU" sz="2000" dirty="0" smtClean="0">
                <a:solidFill>
                  <a:srgbClr val="335B49"/>
                </a:solidFill>
              </a:rPr>
              <a:t>     Támogatások átláthatóságának javítása</a:t>
            </a:r>
          </a:p>
          <a:p>
            <a:pPr>
              <a:buFont typeface="Wingdings" pitchFamily="2" charset="2"/>
              <a:buChar char="§"/>
            </a:pPr>
            <a:endParaRPr lang="hu-HU" sz="1400" dirty="0">
              <a:solidFill>
                <a:srgbClr val="335B49"/>
              </a:solidFill>
            </a:endParaRPr>
          </a:p>
        </p:txBody>
      </p:sp>
      <p:pic>
        <p:nvPicPr>
          <p:cNvPr id="1027" name="Picture 3" descr="D:\Suli\Specifikacio_Prezi\kepek\Foold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714488"/>
            <a:ext cx="3429024" cy="2621465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72" y="1714488"/>
            <a:ext cx="4482543" cy="252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/>
          <p:cNvSpPr/>
          <p:nvPr/>
        </p:nvSpPr>
        <p:spPr>
          <a:xfrm>
            <a:off x="0" y="6357958"/>
            <a:ext cx="7929586" cy="500042"/>
          </a:xfrm>
          <a:prstGeom prst="rect">
            <a:avLst/>
          </a:prstGeom>
          <a:solidFill>
            <a:srgbClr val="335B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>
            <a:off x="-142908" y="6143644"/>
            <a:ext cx="9429816" cy="214314"/>
          </a:xfrm>
          <a:prstGeom prst="rect">
            <a:avLst/>
          </a:prstGeom>
          <a:solidFill>
            <a:srgbClr val="F5D44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6" name="Picture 2" descr="D:\Suli\_Menhely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2462" y="6429396"/>
            <a:ext cx="915948" cy="349616"/>
          </a:xfrm>
          <a:prstGeom prst="rect">
            <a:avLst/>
          </a:prstGeom>
          <a:noFill/>
        </p:spPr>
      </p:pic>
      <p:sp>
        <p:nvSpPr>
          <p:cNvPr id="5" name="Cím 4"/>
          <p:cNvSpPr>
            <a:spLocks noGrp="1"/>
          </p:cNvSpPr>
          <p:nvPr>
            <p:ph type="ctrTitle"/>
          </p:nvPr>
        </p:nvSpPr>
        <p:spPr>
          <a:xfrm>
            <a:off x="0" y="500042"/>
            <a:ext cx="9001156" cy="1214446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335B49"/>
                </a:solidFill>
              </a:rPr>
              <a:t>A weboldal funkciói a menhelyek számára</a:t>
            </a:r>
            <a:endParaRPr lang="hu-HU" sz="3600" dirty="0">
              <a:solidFill>
                <a:srgbClr val="335B49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-142908" y="-142900"/>
            <a:ext cx="9429816" cy="785818"/>
          </a:xfrm>
          <a:prstGeom prst="rect">
            <a:avLst/>
          </a:prstGeom>
          <a:solidFill>
            <a:srgbClr val="335B49"/>
          </a:solidFill>
          <a:ln>
            <a:solidFill>
              <a:srgbClr val="EDC2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Szövegdoboz 17"/>
          <p:cNvSpPr txBox="1"/>
          <p:nvPr/>
        </p:nvSpPr>
        <p:spPr>
          <a:xfrm>
            <a:off x="357158" y="4429132"/>
            <a:ext cx="72866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§"/>
            </a:pPr>
            <a:r>
              <a:rPr lang="hu-HU" sz="2400" dirty="0" smtClean="0">
                <a:solidFill>
                  <a:srgbClr val="335B49"/>
                </a:solidFill>
              </a:rPr>
              <a:t>     Regisztráció</a:t>
            </a:r>
          </a:p>
          <a:p>
            <a:pPr lvl="1">
              <a:buFont typeface="Wingdings" pitchFamily="2" charset="2"/>
              <a:buChar char="§"/>
            </a:pPr>
            <a:r>
              <a:rPr lang="hu-HU" sz="2400" dirty="0" smtClean="0">
                <a:solidFill>
                  <a:srgbClr val="335B49"/>
                </a:solidFill>
              </a:rPr>
              <a:t>     Saját profil létrehozása</a:t>
            </a:r>
          </a:p>
          <a:p>
            <a:pPr lvl="1">
              <a:buFont typeface="Wingdings" pitchFamily="2" charset="2"/>
              <a:buChar char="§"/>
            </a:pPr>
            <a:r>
              <a:rPr lang="hu-HU" sz="2400" dirty="0" smtClean="0">
                <a:solidFill>
                  <a:srgbClr val="335B49"/>
                </a:solidFill>
              </a:rPr>
              <a:t>     Állat adatlapok felvitele</a:t>
            </a:r>
          </a:p>
          <a:p>
            <a:pPr lvl="1">
              <a:buFont typeface="Wingdings" pitchFamily="2" charset="2"/>
              <a:buChar char="§"/>
            </a:pPr>
            <a:r>
              <a:rPr lang="hu-HU" sz="2400" dirty="0" smtClean="0">
                <a:solidFill>
                  <a:srgbClr val="335B49"/>
                </a:solidFill>
              </a:rPr>
              <a:t>     Támogatások </a:t>
            </a:r>
            <a:r>
              <a:rPr lang="hu-HU" sz="2400" dirty="0" err="1" smtClean="0">
                <a:solidFill>
                  <a:srgbClr val="335B49"/>
                </a:solidFill>
              </a:rPr>
              <a:t>nyomonkövetése</a:t>
            </a:r>
            <a:endParaRPr lang="hu-HU" sz="2400" dirty="0" smtClean="0">
              <a:solidFill>
                <a:srgbClr val="335B49"/>
              </a:solidFill>
            </a:endParaRPr>
          </a:p>
          <a:p>
            <a:pPr>
              <a:buFont typeface="Wingdings" pitchFamily="2" charset="2"/>
              <a:buChar char="§"/>
            </a:pPr>
            <a:endParaRPr lang="hu-HU" sz="1600" dirty="0">
              <a:solidFill>
                <a:srgbClr val="335B49"/>
              </a:solidFill>
            </a:endParaRPr>
          </a:p>
        </p:txBody>
      </p:sp>
      <p:pic>
        <p:nvPicPr>
          <p:cNvPr id="2050" name="Picture 2" descr="D:\Suli\_Menhelyes\allatkepek\MentsMegOld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2158" y="1643049"/>
            <a:ext cx="4625858" cy="25800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/>
          <p:cNvSpPr/>
          <p:nvPr/>
        </p:nvSpPr>
        <p:spPr>
          <a:xfrm>
            <a:off x="0" y="6357958"/>
            <a:ext cx="7929586" cy="500042"/>
          </a:xfrm>
          <a:prstGeom prst="rect">
            <a:avLst/>
          </a:prstGeom>
          <a:solidFill>
            <a:srgbClr val="335B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>
            <a:off x="-142908" y="6143644"/>
            <a:ext cx="9429816" cy="214314"/>
          </a:xfrm>
          <a:prstGeom prst="rect">
            <a:avLst/>
          </a:prstGeom>
          <a:solidFill>
            <a:srgbClr val="F5D44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6" name="Picture 2" descr="D:\Suli\_Menhely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2462" y="6429396"/>
            <a:ext cx="915948" cy="349616"/>
          </a:xfrm>
          <a:prstGeom prst="rect">
            <a:avLst/>
          </a:prstGeom>
          <a:noFill/>
        </p:spPr>
      </p:pic>
      <p:sp>
        <p:nvSpPr>
          <p:cNvPr id="5" name="Cím 4"/>
          <p:cNvSpPr>
            <a:spLocks noGrp="1"/>
          </p:cNvSpPr>
          <p:nvPr>
            <p:ph type="ctrTitle"/>
          </p:nvPr>
        </p:nvSpPr>
        <p:spPr>
          <a:xfrm>
            <a:off x="0" y="500042"/>
            <a:ext cx="9001156" cy="1214446"/>
          </a:xfrm>
        </p:spPr>
        <p:txBody>
          <a:bodyPr>
            <a:normAutofit/>
          </a:bodyPr>
          <a:lstStyle/>
          <a:p>
            <a:r>
              <a:rPr lang="hu-HU" sz="3600" dirty="0" smtClean="0">
                <a:solidFill>
                  <a:srgbClr val="335B49"/>
                </a:solidFill>
              </a:rPr>
              <a:t>Az </a:t>
            </a:r>
            <a:r>
              <a:rPr lang="pt-BR" sz="3600" dirty="0" smtClean="0">
                <a:solidFill>
                  <a:srgbClr val="335B49"/>
                </a:solidFill>
              </a:rPr>
              <a:t>Adminisztrátor</a:t>
            </a:r>
            <a:endParaRPr lang="hu-HU" sz="3600" dirty="0">
              <a:solidFill>
                <a:srgbClr val="335B49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-142908" y="-142900"/>
            <a:ext cx="9429816" cy="785818"/>
          </a:xfrm>
          <a:prstGeom prst="rect">
            <a:avLst/>
          </a:prstGeom>
          <a:solidFill>
            <a:srgbClr val="335B49"/>
          </a:solidFill>
          <a:ln>
            <a:solidFill>
              <a:srgbClr val="EDC2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Szövegdoboz 17"/>
          <p:cNvSpPr txBox="1"/>
          <p:nvPr/>
        </p:nvSpPr>
        <p:spPr>
          <a:xfrm>
            <a:off x="357158" y="4738884"/>
            <a:ext cx="84296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§"/>
            </a:pPr>
            <a:r>
              <a:rPr lang="hu-HU" sz="2000" dirty="0" smtClean="0">
                <a:solidFill>
                  <a:srgbClr val="335B49"/>
                </a:solidFill>
              </a:rPr>
              <a:t>     Ugyanolyan felhasználás mint a </a:t>
            </a:r>
            <a:r>
              <a:rPr lang="hu-HU" sz="2000" dirty="0" err="1" smtClean="0">
                <a:solidFill>
                  <a:srgbClr val="335B49"/>
                </a:solidFill>
              </a:rPr>
              <a:t>usereknél</a:t>
            </a:r>
            <a:endParaRPr lang="hu-HU" sz="2000" dirty="0" smtClean="0">
              <a:solidFill>
                <a:srgbClr val="335B49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hu-HU" sz="2000" dirty="0" smtClean="0">
                <a:solidFill>
                  <a:srgbClr val="335B49"/>
                </a:solidFill>
              </a:rPr>
              <a:t>     Regisztrált menhelyek szabályos működésének felügyelete</a:t>
            </a:r>
          </a:p>
          <a:p>
            <a:pPr lvl="1">
              <a:buFont typeface="Wingdings" pitchFamily="2" charset="2"/>
              <a:buChar char="§"/>
            </a:pPr>
            <a:r>
              <a:rPr lang="hu-HU" sz="2000" dirty="0" smtClean="0">
                <a:solidFill>
                  <a:srgbClr val="335B49"/>
                </a:solidFill>
              </a:rPr>
              <a:t>     Menhelyek/</a:t>
            </a:r>
            <a:r>
              <a:rPr lang="hu-HU" sz="2000" dirty="0" err="1" smtClean="0">
                <a:solidFill>
                  <a:srgbClr val="335B49"/>
                </a:solidFill>
              </a:rPr>
              <a:t>Userek</a:t>
            </a:r>
            <a:r>
              <a:rPr lang="hu-HU" sz="2000" dirty="0" smtClean="0">
                <a:solidFill>
                  <a:srgbClr val="335B49"/>
                </a:solidFill>
              </a:rPr>
              <a:t> törlése, szerkesztése, </a:t>
            </a:r>
            <a:r>
              <a:rPr lang="hu-HU" sz="2000" dirty="0" err="1" smtClean="0">
                <a:solidFill>
                  <a:srgbClr val="335B49"/>
                </a:solidFill>
              </a:rPr>
              <a:t>admin</a:t>
            </a:r>
            <a:r>
              <a:rPr lang="hu-HU" sz="2000" dirty="0" smtClean="0">
                <a:solidFill>
                  <a:srgbClr val="335B49"/>
                </a:solidFill>
              </a:rPr>
              <a:t> jogok átadása</a:t>
            </a:r>
          </a:p>
          <a:p>
            <a:endParaRPr lang="hu-HU" sz="1400" dirty="0">
              <a:solidFill>
                <a:srgbClr val="335B49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714488"/>
            <a:ext cx="7526002" cy="2728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/>
          <p:cNvSpPr/>
          <p:nvPr/>
        </p:nvSpPr>
        <p:spPr>
          <a:xfrm>
            <a:off x="0" y="6357958"/>
            <a:ext cx="7929586" cy="500042"/>
          </a:xfrm>
          <a:prstGeom prst="rect">
            <a:avLst/>
          </a:prstGeom>
          <a:solidFill>
            <a:srgbClr val="335B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>
            <a:off x="-142908" y="6143644"/>
            <a:ext cx="9429816" cy="214314"/>
          </a:xfrm>
          <a:prstGeom prst="rect">
            <a:avLst/>
          </a:prstGeom>
          <a:solidFill>
            <a:srgbClr val="F5D44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6" name="Picture 2" descr="D:\Suli\_Menhely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2462" y="6429396"/>
            <a:ext cx="915948" cy="349616"/>
          </a:xfrm>
          <a:prstGeom prst="rect">
            <a:avLst/>
          </a:prstGeom>
          <a:noFill/>
        </p:spPr>
      </p:pic>
      <p:sp>
        <p:nvSpPr>
          <p:cNvPr id="5" name="Cím 4"/>
          <p:cNvSpPr>
            <a:spLocks noGrp="1"/>
          </p:cNvSpPr>
          <p:nvPr>
            <p:ph type="ctrTitle"/>
          </p:nvPr>
        </p:nvSpPr>
        <p:spPr>
          <a:xfrm>
            <a:off x="0" y="500042"/>
            <a:ext cx="9001156" cy="1214446"/>
          </a:xfrm>
        </p:spPr>
        <p:txBody>
          <a:bodyPr>
            <a:normAutofit/>
          </a:bodyPr>
          <a:lstStyle/>
          <a:p>
            <a:r>
              <a:rPr lang="hu-HU" sz="3600" dirty="0" smtClean="0">
                <a:solidFill>
                  <a:srgbClr val="335B49"/>
                </a:solidFill>
              </a:rPr>
              <a:t>A </a:t>
            </a:r>
            <a:r>
              <a:rPr lang="hu-HU" sz="3600" dirty="0" err="1" smtClean="0">
                <a:solidFill>
                  <a:srgbClr val="335B49"/>
                </a:solidFill>
              </a:rPr>
              <a:t>MenhelyHUB</a:t>
            </a:r>
            <a:r>
              <a:rPr lang="hu-HU" sz="3600" dirty="0" smtClean="0">
                <a:solidFill>
                  <a:srgbClr val="335B49"/>
                </a:solidFill>
              </a:rPr>
              <a:t> funkciói és szolgáltatásai</a:t>
            </a:r>
            <a:endParaRPr lang="hu-HU" sz="3600" dirty="0">
              <a:solidFill>
                <a:srgbClr val="335B49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-142908" y="-142900"/>
            <a:ext cx="9429816" cy="785818"/>
          </a:xfrm>
          <a:prstGeom prst="rect">
            <a:avLst/>
          </a:prstGeom>
          <a:solidFill>
            <a:srgbClr val="335B49"/>
          </a:solidFill>
          <a:ln>
            <a:solidFill>
              <a:srgbClr val="EDC2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Szövegdoboz 17"/>
          <p:cNvSpPr txBox="1"/>
          <p:nvPr/>
        </p:nvSpPr>
        <p:spPr>
          <a:xfrm>
            <a:off x="1285852" y="1571612"/>
            <a:ext cx="2643206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 smtClean="0">
                <a:solidFill>
                  <a:srgbClr val="EDC20D"/>
                </a:solidFill>
              </a:rPr>
              <a:t>Menhelyek</a:t>
            </a:r>
            <a:endParaRPr lang="hu-HU" sz="1400" b="1" dirty="0">
              <a:solidFill>
                <a:srgbClr val="EDC20D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5143504" y="1571612"/>
            <a:ext cx="2643206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 smtClean="0">
                <a:solidFill>
                  <a:srgbClr val="EDC20D"/>
                </a:solidFill>
              </a:rPr>
              <a:t>Állatok</a:t>
            </a:r>
            <a:endParaRPr lang="hu-HU" sz="1400" b="1" dirty="0">
              <a:solidFill>
                <a:srgbClr val="EDC20D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357430"/>
            <a:ext cx="3214710" cy="343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2" y="2357430"/>
            <a:ext cx="3176914" cy="3461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/>
          <p:cNvSpPr/>
          <p:nvPr/>
        </p:nvSpPr>
        <p:spPr>
          <a:xfrm>
            <a:off x="0" y="6357958"/>
            <a:ext cx="7929586" cy="500042"/>
          </a:xfrm>
          <a:prstGeom prst="rect">
            <a:avLst/>
          </a:prstGeom>
          <a:solidFill>
            <a:srgbClr val="335B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>
            <a:off x="-142908" y="6143644"/>
            <a:ext cx="9429816" cy="214314"/>
          </a:xfrm>
          <a:prstGeom prst="rect">
            <a:avLst/>
          </a:prstGeom>
          <a:solidFill>
            <a:srgbClr val="F5D44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6" name="Picture 2" descr="D:\Suli\_Menhely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2462" y="6429396"/>
            <a:ext cx="915948" cy="349616"/>
          </a:xfrm>
          <a:prstGeom prst="rect">
            <a:avLst/>
          </a:prstGeom>
          <a:noFill/>
        </p:spPr>
      </p:pic>
      <p:sp>
        <p:nvSpPr>
          <p:cNvPr id="5" name="Cím 4"/>
          <p:cNvSpPr>
            <a:spLocks noGrp="1"/>
          </p:cNvSpPr>
          <p:nvPr>
            <p:ph type="ctrTitle"/>
          </p:nvPr>
        </p:nvSpPr>
        <p:spPr>
          <a:xfrm>
            <a:off x="0" y="500042"/>
            <a:ext cx="9001156" cy="1214446"/>
          </a:xfrm>
        </p:spPr>
        <p:txBody>
          <a:bodyPr>
            <a:normAutofit/>
          </a:bodyPr>
          <a:lstStyle/>
          <a:p>
            <a:r>
              <a:rPr lang="hu-HU" sz="3600" dirty="0" smtClean="0">
                <a:solidFill>
                  <a:srgbClr val="335B49"/>
                </a:solidFill>
              </a:rPr>
              <a:t>A </a:t>
            </a:r>
            <a:r>
              <a:rPr lang="hu-HU" sz="3600" dirty="0" err="1" smtClean="0">
                <a:solidFill>
                  <a:srgbClr val="335B49"/>
                </a:solidFill>
              </a:rPr>
              <a:t>MenhelyHUB</a:t>
            </a:r>
            <a:r>
              <a:rPr lang="hu-HU" sz="3600" dirty="0" smtClean="0">
                <a:solidFill>
                  <a:srgbClr val="335B49"/>
                </a:solidFill>
              </a:rPr>
              <a:t> funkciói és szolgáltatásai</a:t>
            </a:r>
            <a:endParaRPr lang="hu-HU" sz="3600" dirty="0">
              <a:solidFill>
                <a:srgbClr val="335B49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-142908" y="-142900"/>
            <a:ext cx="9429816" cy="785818"/>
          </a:xfrm>
          <a:prstGeom prst="rect">
            <a:avLst/>
          </a:prstGeom>
          <a:solidFill>
            <a:srgbClr val="335B49"/>
          </a:solidFill>
          <a:ln>
            <a:solidFill>
              <a:srgbClr val="EDC2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Szövegdoboz 17"/>
          <p:cNvSpPr txBox="1"/>
          <p:nvPr/>
        </p:nvSpPr>
        <p:spPr>
          <a:xfrm>
            <a:off x="1285852" y="1957320"/>
            <a:ext cx="2643206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 smtClean="0">
                <a:solidFill>
                  <a:srgbClr val="EDC20D"/>
                </a:solidFill>
              </a:rPr>
              <a:t>Kapcsolat</a:t>
            </a:r>
            <a:endParaRPr lang="hu-HU" sz="1400" b="1" dirty="0">
              <a:solidFill>
                <a:srgbClr val="EDC20D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5143504" y="1957320"/>
            <a:ext cx="2643206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 smtClean="0">
                <a:solidFill>
                  <a:srgbClr val="EDC20D"/>
                </a:solidFill>
              </a:rPr>
              <a:t>Hírlevél</a:t>
            </a:r>
            <a:endParaRPr lang="hu-HU" sz="1400" b="1" dirty="0">
              <a:solidFill>
                <a:srgbClr val="EDC20D"/>
              </a:solidFill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1357290" y="4814840"/>
            <a:ext cx="2643206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 smtClean="0">
                <a:solidFill>
                  <a:srgbClr val="EDC20D"/>
                </a:solidFill>
              </a:rPr>
              <a:t>Rólunk</a:t>
            </a:r>
            <a:endParaRPr lang="hu-HU" sz="1400" b="1" dirty="0">
              <a:solidFill>
                <a:srgbClr val="EDC20D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5143504" y="4814840"/>
            <a:ext cx="2643206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 smtClean="0">
                <a:solidFill>
                  <a:srgbClr val="EDC20D"/>
                </a:solidFill>
              </a:rPr>
              <a:t>GYIK</a:t>
            </a:r>
            <a:endParaRPr lang="hu-HU" sz="1400" b="1" dirty="0">
              <a:solidFill>
                <a:srgbClr val="EDC20D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171766"/>
            <a:ext cx="6929454" cy="83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/>
          <p:cNvSpPr/>
          <p:nvPr/>
        </p:nvSpPr>
        <p:spPr>
          <a:xfrm>
            <a:off x="0" y="6357958"/>
            <a:ext cx="7929586" cy="500042"/>
          </a:xfrm>
          <a:prstGeom prst="rect">
            <a:avLst/>
          </a:prstGeom>
          <a:solidFill>
            <a:srgbClr val="335B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>
            <a:off x="-142908" y="6143644"/>
            <a:ext cx="9429816" cy="214314"/>
          </a:xfrm>
          <a:prstGeom prst="rect">
            <a:avLst/>
          </a:prstGeom>
          <a:solidFill>
            <a:srgbClr val="F5D44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6" name="Picture 2" descr="D:\Suli\_Menhely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2462" y="6429396"/>
            <a:ext cx="915948" cy="349616"/>
          </a:xfrm>
          <a:prstGeom prst="rect">
            <a:avLst/>
          </a:prstGeom>
          <a:noFill/>
        </p:spPr>
      </p:pic>
      <p:sp>
        <p:nvSpPr>
          <p:cNvPr id="5" name="Cím 4"/>
          <p:cNvSpPr>
            <a:spLocks noGrp="1"/>
          </p:cNvSpPr>
          <p:nvPr>
            <p:ph type="ctrTitle"/>
          </p:nvPr>
        </p:nvSpPr>
        <p:spPr>
          <a:xfrm>
            <a:off x="0" y="714356"/>
            <a:ext cx="9001156" cy="1214446"/>
          </a:xfrm>
        </p:spPr>
        <p:txBody>
          <a:bodyPr>
            <a:normAutofit/>
          </a:bodyPr>
          <a:lstStyle/>
          <a:p>
            <a:r>
              <a:rPr lang="hu-HU" sz="3600" dirty="0" smtClean="0">
                <a:solidFill>
                  <a:srgbClr val="335B49"/>
                </a:solidFill>
              </a:rPr>
              <a:t>Bejelentkezés és regisztráció</a:t>
            </a:r>
          </a:p>
        </p:txBody>
      </p:sp>
      <p:sp>
        <p:nvSpPr>
          <p:cNvPr id="6" name="Téglalap 5"/>
          <p:cNvSpPr/>
          <p:nvPr/>
        </p:nvSpPr>
        <p:spPr>
          <a:xfrm>
            <a:off x="-142908" y="-142900"/>
            <a:ext cx="9429816" cy="785818"/>
          </a:xfrm>
          <a:prstGeom prst="rect">
            <a:avLst/>
          </a:prstGeom>
          <a:solidFill>
            <a:srgbClr val="335B49"/>
          </a:solidFill>
          <a:ln>
            <a:solidFill>
              <a:srgbClr val="EDC2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000372"/>
            <a:ext cx="3714742" cy="204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3071810"/>
            <a:ext cx="3765081" cy="191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Szövegdoboz 18"/>
          <p:cNvSpPr txBox="1"/>
          <p:nvPr/>
        </p:nvSpPr>
        <p:spPr>
          <a:xfrm>
            <a:off x="285720" y="1571612"/>
            <a:ext cx="842968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hu-HU" sz="2000" dirty="0" smtClean="0">
              <a:solidFill>
                <a:srgbClr val="335B49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hu-HU" sz="2000" dirty="0" smtClean="0">
                <a:solidFill>
                  <a:srgbClr val="335B49"/>
                </a:solidFill>
              </a:rPr>
              <a:t>     Ha egy új menhely használni szeretné az oldalt, </a:t>
            </a:r>
            <a:r>
              <a:rPr lang="hu-HU" sz="2000" dirty="0" err="1" smtClean="0">
                <a:solidFill>
                  <a:srgbClr val="335B49"/>
                </a:solidFill>
              </a:rPr>
              <a:t>akkr</a:t>
            </a:r>
            <a:r>
              <a:rPr lang="hu-HU" sz="2000" dirty="0" smtClean="0">
                <a:solidFill>
                  <a:srgbClr val="335B49"/>
                </a:solidFill>
              </a:rPr>
              <a:t> azt egy egyszerű 	regisztráció után teheti meg, majd létre kell hoznia a saját profil oldalát</a:t>
            </a:r>
          </a:p>
          <a:p>
            <a:endParaRPr lang="hu-HU" sz="1400" dirty="0">
              <a:solidFill>
                <a:srgbClr val="335B4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/>
          <p:cNvSpPr/>
          <p:nvPr/>
        </p:nvSpPr>
        <p:spPr>
          <a:xfrm>
            <a:off x="0" y="6357958"/>
            <a:ext cx="7929586" cy="500042"/>
          </a:xfrm>
          <a:prstGeom prst="rect">
            <a:avLst/>
          </a:prstGeom>
          <a:solidFill>
            <a:srgbClr val="335B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>
            <a:off x="-142908" y="6143644"/>
            <a:ext cx="9429816" cy="214314"/>
          </a:xfrm>
          <a:prstGeom prst="rect">
            <a:avLst/>
          </a:prstGeom>
          <a:solidFill>
            <a:srgbClr val="F5D44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6" name="Picture 2" descr="D:\Suli\_Menhely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2462" y="6429396"/>
            <a:ext cx="915948" cy="349616"/>
          </a:xfrm>
          <a:prstGeom prst="rect">
            <a:avLst/>
          </a:prstGeom>
          <a:noFill/>
        </p:spPr>
      </p:pic>
      <p:sp>
        <p:nvSpPr>
          <p:cNvPr id="5" name="Cím 4"/>
          <p:cNvSpPr>
            <a:spLocks noGrp="1"/>
          </p:cNvSpPr>
          <p:nvPr>
            <p:ph type="ctrTitle"/>
          </p:nvPr>
        </p:nvSpPr>
        <p:spPr>
          <a:xfrm>
            <a:off x="0" y="500042"/>
            <a:ext cx="9001156" cy="1214446"/>
          </a:xfrm>
        </p:spPr>
        <p:txBody>
          <a:bodyPr>
            <a:normAutofit/>
          </a:bodyPr>
          <a:lstStyle/>
          <a:p>
            <a:r>
              <a:rPr lang="hu-HU" sz="3600" dirty="0" smtClean="0">
                <a:solidFill>
                  <a:srgbClr val="335B49"/>
                </a:solidFill>
              </a:rPr>
              <a:t>Felhasználó kezelés</a:t>
            </a:r>
          </a:p>
        </p:txBody>
      </p:sp>
      <p:sp>
        <p:nvSpPr>
          <p:cNvPr id="6" name="Téglalap 5"/>
          <p:cNvSpPr/>
          <p:nvPr/>
        </p:nvSpPr>
        <p:spPr>
          <a:xfrm>
            <a:off x="-142908" y="-142900"/>
            <a:ext cx="9429816" cy="785818"/>
          </a:xfrm>
          <a:prstGeom prst="rect">
            <a:avLst/>
          </a:prstGeom>
          <a:solidFill>
            <a:srgbClr val="335B49"/>
          </a:solidFill>
          <a:ln>
            <a:solidFill>
              <a:srgbClr val="EDC2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Szövegdoboz 18"/>
          <p:cNvSpPr txBox="1"/>
          <p:nvPr/>
        </p:nvSpPr>
        <p:spPr>
          <a:xfrm>
            <a:off x="714348" y="2714620"/>
            <a:ext cx="750099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hu-HU" sz="2000" dirty="0" smtClean="0">
              <a:solidFill>
                <a:srgbClr val="335B49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hu-HU" sz="2000" dirty="0" smtClean="0">
                <a:solidFill>
                  <a:srgbClr val="335B49"/>
                </a:solidFill>
              </a:rPr>
              <a:t>     Regisztrált menhelyek szabályos működésének felügyelete</a:t>
            </a:r>
          </a:p>
          <a:p>
            <a:pPr lvl="1">
              <a:buFont typeface="Wingdings" pitchFamily="2" charset="2"/>
              <a:buChar char="§"/>
            </a:pPr>
            <a:r>
              <a:rPr lang="hu-HU" sz="2000" dirty="0" smtClean="0">
                <a:solidFill>
                  <a:srgbClr val="335B49"/>
                </a:solidFill>
              </a:rPr>
              <a:t>     Menhelyek/</a:t>
            </a:r>
            <a:r>
              <a:rPr lang="hu-HU" sz="2000" dirty="0" err="1" smtClean="0">
                <a:solidFill>
                  <a:srgbClr val="335B49"/>
                </a:solidFill>
              </a:rPr>
              <a:t>Userek</a:t>
            </a:r>
            <a:r>
              <a:rPr lang="hu-HU" sz="2000" dirty="0" smtClean="0">
                <a:solidFill>
                  <a:srgbClr val="335B49"/>
                </a:solidFill>
              </a:rPr>
              <a:t> törlése, szerkesztése, </a:t>
            </a:r>
            <a:r>
              <a:rPr lang="hu-HU" sz="2000" dirty="0" err="1" smtClean="0">
                <a:solidFill>
                  <a:srgbClr val="335B49"/>
                </a:solidFill>
              </a:rPr>
              <a:t>admin</a:t>
            </a:r>
            <a:r>
              <a:rPr lang="hu-HU" sz="2000" dirty="0" smtClean="0">
                <a:solidFill>
                  <a:srgbClr val="335B49"/>
                </a:solidFill>
              </a:rPr>
              <a:t> jogok átadása</a:t>
            </a:r>
          </a:p>
          <a:p>
            <a:endParaRPr lang="hu-HU" sz="1400" dirty="0">
              <a:solidFill>
                <a:srgbClr val="335B49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000504"/>
            <a:ext cx="5715008" cy="193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1785926"/>
            <a:ext cx="4226239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434</Words>
  <Application>Microsoft Office PowerPoint</Application>
  <PresentationFormat>Diavetítés a képernyőre (4:3 oldalarány)</PresentationFormat>
  <Paragraphs>106</Paragraphs>
  <Slides>20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1" baseType="lpstr">
      <vt:lpstr>Office-téma</vt:lpstr>
      <vt:lpstr>1. dia</vt:lpstr>
      <vt:lpstr>A projekt témája és célja</vt:lpstr>
      <vt:lpstr>A weboldal a felhasználók oldaláról</vt:lpstr>
      <vt:lpstr>A weboldal funkciói a menhelyek számára</vt:lpstr>
      <vt:lpstr>Az Adminisztrátor</vt:lpstr>
      <vt:lpstr>A MenhelyHUB funkciói és szolgáltatásai</vt:lpstr>
      <vt:lpstr>A MenhelyHUB funkciói és szolgáltatásai</vt:lpstr>
      <vt:lpstr>Bejelentkezés és regisztráció</vt:lpstr>
      <vt:lpstr>Felhasználó kezelés</vt:lpstr>
      <vt:lpstr>Tesztelés</vt:lpstr>
      <vt:lpstr>Adatbázis</vt:lpstr>
      <vt:lpstr>Fejlesztői eszközök</vt:lpstr>
      <vt:lpstr>Fejlesztői eszközök</vt:lpstr>
      <vt:lpstr>További fejlesztési lehetőségek és következő lépések</vt:lpstr>
      <vt:lpstr>Why MenhelyHUB? (ShelterHUB)</vt:lpstr>
      <vt:lpstr>Looking the page as a visitor</vt:lpstr>
      <vt:lpstr>Use and functionality</vt:lpstr>
      <vt:lpstr>The Admin</vt:lpstr>
      <vt:lpstr>Development tools</vt:lpstr>
      <vt:lpstr>Next steps &amp; further development possibilities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user</dc:creator>
  <cp:lastModifiedBy>user</cp:lastModifiedBy>
  <cp:revision>50</cp:revision>
  <dcterms:created xsi:type="dcterms:W3CDTF">2024-01-13T23:34:54Z</dcterms:created>
  <dcterms:modified xsi:type="dcterms:W3CDTF">2024-01-16T11:41:19Z</dcterms:modified>
</cp:coreProperties>
</file>