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4" r:id="rId8"/>
    <p:sldId id="266" r:id="rId9"/>
    <p:sldId id="267" r:id="rId10"/>
    <p:sldId id="263" r:id="rId11"/>
    <p:sldId id="268" r:id="rId12"/>
    <p:sldId id="265" r:id="rId13"/>
    <p:sldId id="269" r:id="rId14"/>
    <p:sldId id="270" r:id="rId15"/>
    <p:sldId id="271" r:id="rId16"/>
    <p:sldId id="272" r:id="rId17"/>
    <p:sldId id="273" r:id="rId1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C1B104AB-93AD-4642-94D1-FD29F0F0D1B4}" type="datetimeFigureOut">
              <a:rPr lang="pt-BR" smtClean="0"/>
              <a:t>04/03/2024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EBDF613-3D43-4F29-B924-DC4F181FB6D1}" type="slidenum">
              <a:rPr lang="pt-BR" smtClean="0"/>
              <a:t>‹nº›</a:t>
            </a:fld>
            <a:endParaRPr lang="pt-BR"/>
          </a:p>
        </p:txBody>
      </p:sp>
    </p:spTree>
    <p:extLst>
      <p:ext uri="{BB962C8B-B14F-4D97-AF65-F5344CB8AC3E}">
        <p14:creationId xmlns:p14="http://schemas.microsoft.com/office/powerpoint/2010/main" val="2207285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C1B104AB-93AD-4642-94D1-FD29F0F0D1B4}" type="datetimeFigureOut">
              <a:rPr lang="pt-BR" smtClean="0"/>
              <a:t>04/03/2024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EBDF613-3D43-4F29-B924-DC4F181FB6D1}" type="slidenum">
              <a:rPr lang="pt-BR" smtClean="0"/>
              <a:t>‹nº›</a:t>
            </a:fld>
            <a:endParaRPr lang="pt-BR"/>
          </a:p>
        </p:txBody>
      </p:sp>
    </p:spTree>
    <p:extLst>
      <p:ext uri="{BB962C8B-B14F-4D97-AF65-F5344CB8AC3E}">
        <p14:creationId xmlns:p14="http://schemas.microsoft.com/office/powerpoint/2010/main" val="2310982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C1B104AB-93AD-4642-94D1-FD29F0F0D1B4}" type="datetimeFigureOut">
              <a:rPr lang="pt-BR" smtClean="0"/>
              <a:t>04/03/2024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EBDF613-3D43-4F29-B924-DC4F181FB6D1}" type="slidenum">
              <a:rPr lang="pt-BR" smtClean="0"/>
              <a:t>‹nº›</a:t>
            </a:fld>
            <a:endParaRPr lang="pt-BR"/>
          </a:p>
        </p:txBody>
      </p:sp>
    </p:spTree>
    <p:extLst>
      <p:ext uri="{BB962C8B-B14F-4D97-AF65-F5344CB8AC3E}">
        <p14:creationId xmlns:p14="http://schemas.microsoft.com/office/powerpoint/2010/main" val="2543067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C1B104AB-93AD-4642-94D1-FD29F0F0D1B4}" type="datetimeFigureOut">
              <a:rPr lang="pt-BR" smtClean="0"/>
              <a:t>04/03/2024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EBDF613-3D43-4F29-B924-DC4F181FB6D1}" type="slidenum">
              <a:rPr lang="pt-BR" smtClean="0"/>
              <a:t>‹nº›</a:t>
            </a:fld>
            <a:endParaRPr lang="pt-BR"/>
          </a:p>
        </p:txBody>
      </p:sp>
    </p:spTree>
    <p:extLst>
      <p:ext uri="{BB962C8B-B14F-4D97-AF65-F5344CB8AC3E}">
        <p14:creationId xmlns:p14="http://schemas.microsoft.com/office/powerpoint/2010/main" val="3321898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C1B104AB-93AD-4642-94D1-FD29F0F0D1B4}" type="datetimeFigureOut">
              <a:rPr lang="pt-BR" smtClean="0"/>
              <a:t>04/03/2024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EBDF613-3D43-4F29-B924-DC4F181FB6D1}" type="slidenum">
              <a:rPr lang="pt-BR" smtClean="0"/>
              <a:t>‹nº›</a:t>
            </a:fld>
            <a:endParaRPr lang="pt-BR"/>
          </a:p>
        </p:txBody>
      </p:sp>
    </p:spTree>
    <p:extLst>
      <p:ext uri="{BB962C8B-B14F-4D97-AF65-F5344CB8AC3E}">
        <p14:creationId xmlns:p14="http://schemas.microsoft.com/office/powerpoint/2010/main" val="2166880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C1B104AB-93AD-4642-94D1-FD29F0F0D1B4}" type="datetimeFigureOut">
              <a:rPr lang="pt-BR" smtClean="0"/>
              <a:t>04/03/2024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EBDF613-3D43-4F29-B924-DC4F181FB6D1}" type="slidenum">
              <a:rPr lang="pt-BR" smtClean="0"/>
              <a:t>‹nº›</a:t>
            </a:fld>
            <a:endParaRPr lang="pt-BR"/>
          </a:p>
        </p:txBody>
      </p:sp>
    </p:spTree>
    <p:extLst>
      <p:ext uri="{BB962C8B-B14F-4D97-AF65-F5344CB8AC3E}">
        <p14:creationId xmlns:p14="http://schemas.microsoft.com/office/powerpoint/2010/main" val="3186938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C1B104AB-93AD-4642-94D1-FD29F0F0D1B4}" type="datetimeFigureOut">
              <a:rPr lang="pt-BR" smtClean="0"/>
              <a:t>04/03/2024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3EBDF613-3D43-4F29-B924-DC4F181FB6D1}" type="slidenum">
              <a:rPr lang="pt-BR" smtClean="0"/>
              <a:t>‹nº›</a:t>
            </a:fld>
            <a:endParaRPr lang="pt-BR"/>
          </a:p>
        </p:txBody>
      </p:sp>
    </p:spTree>
    <p:extLst>
      <p:ext uri="{BB962C8B-B14F-4D97-AF65-F5344CB8AC3E}">
        <p14:creationId xmlns:p14="http://schemas.microsoft.com/office/powerpoint/2010/main" val="4019431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C1B104AB-93AD-4642-94D1-FD29F0F0D1B4}" type="datetimeFigureOut">
              <a:rPr lang="pt-BR" smtClean="0"/>
              <a:t>04/03/2024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3EBDF613-3D43-4F29-B924-DC4F181FB6D1}" type="slidenum">
              <a:rPr lang="pt-BR" smtClean="0"/>
              <a:t>‹nº›</a:t>
            </a:fld>
            <a:endParaRPr lang="pt-BR"/>
          </a:p>
        </p:txBody>
      </p:sp>
    </p:spTree>
    <p:extLst>
      <p:ext uri="{BB962C8B-B14F-4D97-AF65-F5344CB8AC3E}">
        <p14:creationId xmlns:p14="http://schemas.microsoft.com/office/powerpoint/2010/main" val="2194294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C1B104AB-93AD-4642-94D1-FD29F0F0D1B4}" type="datetimeFigureOut">
              <a:rPr lang="pt-BR" smtClean="0"/>
              <a:t>04/03/2024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3EBDF613-3D43-4F29-B924-DC4F181FB6D1}" type="slidenum">
              <a:rPr lang="pt-BR" smtClean="0"/>
              <a:t>‹nº›</a:t>
            </a:fld>
            <a:endParaRPr lang="pt-BR"/>
          </a:p>
        </p:txBody>
      </p:sp>
    </p:spTree>
    <p:extLst>
      <p:ext uri="{BB962C8B-B14F-4D97-AF65-F5344CB8AC3E}">
        <p14:creationId xmlns:p14="http://schemas.microsoft.com/office/powerpoint/2010/main" val="640965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C1B104AB-93AD-4642-94D1-FD29F0F0D1B4}" type="datetimeFigureOut">
              <a:rPr lang="pt-BR" smtClean="0"/>
              <a:t>04/03/2024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EBDF613-3D43-4F29-B924-DC4F181FB6D1}" type="slidenum">
              <a:rPr lang="pt-BR" smtClean="0"/>
              <a:t>‹nº›</a:t>
            </a:fld>
            <a:endParaRPr lang="pt-BR"/>
          </a:p>
        </p:txBody>
      </p:sp>
    </p:spTree>
    <p:extLst>
      <p:ext uri="{BB962C8B-B14F-4D97-AF65-F5344CB8AC3E}">
        <p14:creationId xmlns:p14="http://schemas.microsoft.com/office/powerpoint/2010/main" val="1981200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C1B104AB-93AD-4642-94D1-FD29F0F0D1B4}" type="datetimeFigureOut">
              <a:rPr lang="pt-BR" smtClean="0"/>
              <a:t>04/03/2024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EBDF613-3D43-4F29-B924-DC4F181FB6D1}" type="slidenum">
              <a:rPr lang="pt-BR" smtClean="0"/>
              <a:t>‹nº›</a:t>
            </a:fld>
            <a:endParaRPr lang="pt-BR"/>
          </a:p>
        </p:txBody>
      </p:sp>
    </p:spTree>
    <p:extLst>
      <p:ext uri="{BB962C8B-B14F-4D97-AF65-F5344CB8AC3E}">
        <p14:creationId xmlns:p14="http://schemas.microsoft.com/office/powerpoint/2010/main" val="3578858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B104AB-93AD-4642-94D1-FD29F0F0D1B4}" type="datetimeFigureOut">
              <a:rPr lang="pt-BR" smtClean="0"/>
              <a:t>04/03/2024</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BDF613-3D43-4F29-B924-DC4F181FB6D1}" type="slidenum">
              <a:rPr lang="pt-BR" smtClean="0"/>
              <a:t>‹nº›</a:t>
            </a:fld>
            <a:endParaRPr lang="pt-BR"/>
          </a:p>
        </p:txBody>
      </p:sp>
    </p:spTree>
    <p:extLst>
      <p:ext uri="{BB962C8B-B14F-4D97-AF65-F5344CB8AC3E}">
        <p14:creationId xmlns:p14="http://schemas.microsoft.com/office/powerpoint/2010/main" val="2309920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4.jpe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6.jpg"/><Relationship Id="rId5" Type="http://schemas.openxmlformats.org/officeDocument/2006/relationships/image" Target="../media/image3.jpeg"/><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7.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2.jpg"/><Relationship Id="rId7"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9.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rotWithShape="1">
          <a:blip r:embed="rId2">
            <a:extLst>
              <a:ext uri="{28A0092B-C50C-407E-A947-70E740481C1C}">
                <a14:useLocalDpi xmlns:a14="http://schemas.microsoft.com/office/drawing/2010/main" val="0"/>
              </a:ext>
            </a:extLst>
          </a:blip>
          <a:srcRect l="19373" t="765" r="4136" b="42688"/>
          <a:stretch/>
        </p:blipFill>
        <p:spPr>
          <a:xfrm>
            <a:off x="10649745" y="343954"/>
            <a:ext cx="1150365" cy="11844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890" y="355562"/>
            <a:ext cx="1184400" cy="11844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grpSp>
        <p:nvGrpSpPr>
          <p:cNvPr id="6" name="Agrupar 5"/>
          <p:cNvGrpSpPr/>
          <p:nvPr/>
        </p:nvGrpSpPr>
        <p:grpSpPr>
          <a:xfrm>
            <a:off x="1955074" y="339633"/>
            <a:ext cx="8281852" cy="1200329"/>
            <a:chOff x="2063722" y="339633"/>
            <a:chExt cx="8281852" cy="1200329"/>
          </a:xfrm>
        </p:grpSpPr>
        <p:sp>
          <p:nvSpPr>
            <p:cNvPr id="7" name="Retângulo 6"/>
            <p:cNvSpPr/>
            <p:nvPr/>
          </p:nvSpPr>
          <p:spPr>
            <a:xfrm>
              <a:off x="2063722" y="343954"/>
              <a:ext cx="8281852" cy="1184401"/>
            </a:xfrm>
            <a:prstGeom prst="rect">
              <a:avLst/>
            </a:prstGeom>
            <a:blipFill>
              <a:blip r:embed="rId4"/>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CaixaDeTexto 7"/>
            <p:cNvSpPr txBox="1"/>
            <p:nvPr/>
          </p:nvSpPr>
          <p:spPr>
            <a:xfrm>
              <a:off x="2311917" y="339633"/>
              <a:ext cx="7785463" cy="1200329"/>
            </a:xfrm>
            <a:prstGeom prst="rect">
              <a:avLst/>
            </a:prstGeom>
            <a:noFill/>
          </p:spPr>
          <p:txBody>
            <a:bodyPr wrap="square" rtlCol="0">
              <a:spAutoFit/>
            </a:bodyPr>
            <a:lstStyle/>
            <a:p>
              <a:pPr algn="ctr"/>
              <a:r>
                <a:rPr lang="pt-BR" sz="3600" b="1" dirty="0">
                  <a:solidFill>
                    <a:srgbClr val="FF0000"/>
                  </a:solidFill>
                  <a:effectLst>
                    <a:outerShdw blurRad="38100" dist="38100" dir="2700000" algn="tl">
                      <a:srgbClr val="000000">
                        <a:alpha val="43137"/>
                      </a:srgbClr>
                    </a:outerShdw>
                  </a:effectLst>
                  <a:latin typeface="Bahnschrift Condensed" panose="020B0502040204020203" pitchFamily="34" charset="0"/>
                </a:rPr>
                <a:t>AULA – 03</a:t>
              </a:r>
            </a:p>
            <a:p>
              <a:pPr algn="ctr"/>
              <a:r>
                <a:rPr lang="pt-BR" sz="3600" b="1" dirty="0">
                  <a:solidFill>
                    <a:srgbClr val="FF0000"/>
                  </a:solidFill>
                  <a:effectLst>
                    <a:outerShdw blurRad="38100" dist="38100" dir="2700000" algn="tl">
                      <a:srgbClr val="000000">
                        <a:alpha val="43137"/>
                      </a:srgbClr>
                    </a:outerShdw>
                  </a:effectLst>
                  <a:latin typeface="Bahnschrift Condensed" panose="020B0502040204020203" pitchFamily="34" charset="0"/>
                </a:rPr>
                <a:t>TEMA: COORDENADAS E SIG E FUSO HORÁRIO</a:t>
              </a:r>
            </a:p>
          </p:txBody>
        </p:sp>
      </p:grpSp>
      <p:pic>
        <p:nvPicPr>
          <p:cNvPr id="2" name="Imagem 1"/>
          <p:cNvPicPr>
            <a:picLocks noChangeAspect="1"/>
          </p:cNvPicPr>
          <p:nvPr/>
        </p:nvPicPr>
        <p:blipFill rotWithShape="1">
          <a:blip r:embed="rId5"/>
          <a:srcRect l="28047" t="21339" r="29585" b="5268"/>
          <a:stretch/>
        </p:blipFill>
        <p:spPr>
          <a:xfrm>
            <a:off x="391890" y="2063931"/>
            <a:ext cx="4101733" cy="3994818"/>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4098" name="Picture 2" descr="FUSO HORÁRIO – ENTENDA – TÊTE-À-TÊT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5698" y="2063931"/>
            <a:ext cx="6760164" cy="3801292"/>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pic>
        <p:nvPicPr>
          <p:cNvPr id="4100" name="Picture 4" descr="Geo - Conceição : COORDENADAS GEOGRÁFICA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05698" y="2063930"/>
            <a:ext cx="6760164" cy="3820184"/>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pic>
        <p:nvPicPr>
          <p:cNvPr id="4102" name="Picture 6" descr="SIG Sistema de Informação Geográfica? - Adenilson Giovanini"/>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5698" y="2063929"/>
            <a:ext cx="6760164" cy="3801294"/>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213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 calcmode="lin" valueType="num">
                                      <p:cBhvr additive="base">
                                        <p:cTn id="13" dur="500" fill="hold"/>
                                        <p:tgtEl>
                                          <p:spTgt spid="4098"/>
                                        </p:tgtEl>
                                        <p:attrNameLst>
                                          <p:attrName>ppt_x</p:attrName>
                                        </p:attrNameLst>
                                      </p:cBhvr>
                                      <p:tavLst>
                                        <p:tav tm="0">
                                          <p:val>
                                            <p:strVal val="#ppt_x"/>
                                          </p:val>
                                        </p:tav>
                                        <p:tav tm="100000">
                                          <p:val>
                                            <p:strVal val="#ppt_x"/>
                                          </p:val>
                                        </p:tav>
                                      </p:tavLst>
                                    </p:anim>
                                    <p:anim calcmode="lin" valueType="num">
                                      <p:cBhvr additive="base">
                                        <p:cTn id="14"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00"/>
                                        </p:tgtEl>
                                        <p:attrNameLst>
                                          <p:attrName>style.visibility</p:attrName>
                                        </p:attrNameLst>
                                      </p:cBhvr>
                                      <p:to>
                                        <p:strVal val="visible"/>
                                      </p:to>
                                    </p:set>
                                    <p:anim calcmode="lin" valueType="num">
                                      <p:cBhvr additive="base">
                                        <p:cTn id="19" dur="500" fill="hold"/>
                                        <p:tgtEl>
                                          <p:spTgt spid="4100"/>
                                        </p:tgtEl>
                                        <p:attrNameLst>
                                          <p:attrName>ppt_x</p:attrName>
                                        </p:attrNameLst>
                                      </p:cBhvr>
                                      <p:tavLst>
                                        <p:tav tm="0">
                                          <p:val>
                                            <p:strVal val="#ppt_x"/>
                                          </p:val>
                                        </p:tav>
                                        <p:tav tm="100000">
                                          <p:val>
                                            <p:strVal val="#ppt_x"/>
                                          </p:val>
                                        </p:tav>
                                      </p:tavLst>
                                    </p:anim>
                                    <p:anim calcmode="lin" valueType="num">
                                      <p:cBhvr additive="base">
                                        <p:cTn id="20" dur="500" fill="hold"/>
                                        <p:tgtEl>
                                          <p:spTgt spid="410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102"/>
                                        </p:tgtEl>
                                        <p:attrNameLst>
                                          <p:attrName>style.visibility</p:attrName>
                                        </p:attrNameLst>
                                      </p:cBhvr>
                                      <p:to>
                                        <p:strVal val="visible"/>
                                      </p:to>
                                    </p:set>
                                    <p:anim calcmode="lin" valueType="num">
                                      <p:cBhvr additive="base">
                                        <p:cTn id="25" dur="500" fill="hold"/>
                                        <p:tgtEl>
                                          <p:spTgt spid="4102"/>
                                        </p:tgtEl>
                                        <p:attrNameLst>
                                          <p:attrName>ppt_x</p:attrName>
                                        </p:attrNameLst>
                                      </p:cBhvr>
                                      <p:tavLst>
                                        <p:tav tm="0">
                                          <p:val>
                                            <p:strVal val="#ppt_x"/>
                                          </p:val>
                                        </p:tav>
                                        <p:tav tm="100000">
                                          <p:val>
                                            <p:strVal val="#ppt_x"/>
                                          </p:val>
                                        </p:tav>
                                      </p:tavLst>
                                    </p:anim>
                                    <p:anim calcmode="lin" valueType="num">
                                      <p:cBhvr additive="base">
                                        <p:cTn id="26" dur="500" fill="hold"/>
                                        <p:tgtEl>
                                          <p:spTgt spid="41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rotWithShape="1">
          <a:blip r:embed="rId2">
            <a:extLst>
              <a:ext uri="{28A0092B-C50C-407E-A947-70E740481C1C}">
                <a14:useLocalDpi xmlns:a14="http://schemas.microsoft.com/office/drawing/2010/main" val="0"/>
              </a:ext>
            </a:extLst>
          </a:blip>
          <a:srcRect l="19373" t="765" r="4136" b="42688"/>
          <a:stretch/>
        </p:blipFill>
        <p:spPr>
          <a:xfrm>
            <a:off x="10649745" y="343954"/>
            <a:ext cx="1150365" cy="11844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890" y="355562"/>
            <a:ext cx="1184400" cy="11844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grpSp>
        <p:nvGrpSpPr>
          <p:cNvPr id="4" name="Agrupar 3"/>
          <p:cNvGrpSpPr/>
          <p:nvPr/>
        </p:nvGrpSpPr>
        <p:grpSpPr>
          <a:xfrm>
            <a:off x="1955074" y="339633"/>
            <a:ext cx="8281852" cy="1200329"/>
            <a:chOff x="2063722" y="339633"/>
            <a:chExt cx="8281852" cy="1200329"/>
          </a:xfrm>
        </p:grpSpPr>
        <p:sp>
          <p:nvSpPr>
            <p:cNvPr id="5" name="Retângulo 4"/>
            <p:cNvSpPr/>
            <p:nvPr/>
          </p:nvSpPr>
          <p:spPr>
            <a:xfrm>
              <a:off x="2063722" y="343954"/>
              <a:ext cx="8281852" cy="1184401"/>
            </a:xfrm>
            <a:prstGeom prst="rect">
              <a:avLst/>
            </a:prstGeom>
            <a:blipFill>
              <a:blip r:embed="rId4"/>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p:cNvSpPr txBox="1"/>
            <p:nvPr/>
          </p:nvSpPr>
          <p:spPr>
            <a:xfrm>
              <a:off x="2311917" y="339633"/>
              <a:ext cx="7785463" cy="1200329"/>
            </a:xfrm>
            <a:prstGeom prst="rect">
              <a:avLst/>
            </a:prstGeom>
            <a:noFill/>
          </p:spPr>
          <p:txBody>
            <a:bodyPr wrap="square" rtlCol="0">
              <a:spAutoFit/>
            </a:bodyPr>
            <a:lstStyle/>
            <a:p>
              <a:pPr algn="ctr"/>
              <a:r>
                <a:rPr lang="pt-BR" sz="3600" b="1" dirty="0">
                  <a:solidFill>
                    <a:srgbClr val="FF0000"/>
                  </a:solidFill>
                  <a:effectLst>
                    <a:outerShdw blurRad="38100" dist="38100" dir="2700000" algn="tl">
                      <a:srgbClr val="000000">
                        <a:alpha val="43137"/>
                      </a:srgbClr>
                    </a:outerShdw>
                  </a:effectLst>
                  <a:latin typeface="Bahnschrift Condensed" panose="020B0502040204020203" pitchFamily="34" charset="0"/>
                </a:rPr>
                <a:t>AULA – 03</a:t>
              </a:r>
            </a:p>
            <a:p>
              <a:pPr algn="ctr"/>
              <a:r>
                <a:rPr lang="pt-BR" sz="3600" b="1" dirty="0">
                  <a:solidFill>
                    <a:srgbClr val="FF0000"/>
                  </a:solidFill>
                  <a:effectLst>
                    <a:outerShdw blurRad="38100" dist="38100" dir="2700000" algn="tl">
                      <a:srgbClr val="000000">
                        <a:alpha val="43137"/>
                      </a:srgbClr>
                    </a:outerShdw>
                  </a:effectLst>
                  <a:latin typeface="Bahnschrift Condensed" panose="020B0502040204020203" pitchFamily="34" charset="0"/>
                </a:rPr>
                <a:t>TEMA: COORDENADAS E SIG E FUSO HORÁRIO</a:t>
              </a:r>
            </a:p>
          </p:txBody>
        </p:sp>
      </p:grpSp>
      <p:pic>
        <p:nvPicPr>
          <p:cNvPr id="7170" name="Picture 2" descr="Fuso horário. Compreendendo o fuso horário - Brasil Escol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7182" y="1768153"/>
            <a:ext cx="7577636" cy="461394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Conector reto 7"/>
          <p:cNvCxnSpPr/>
          <p:nvPr/>
        </p:nvCxnSpPr>
        <p:spPr>
          <a:xfrm>
            <a:off x="6074229" y="2011680"/>
            <a:ext cx="0" cy="387966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10358846" y="2952206"/>
            <a:ext cx="1345474" cy="646331"/>
          </a:xfrm>
          <a:prstGeom prst="rect">
            <a:avLst/>
          </a:prstGeom>
          <a:solidFill>
            <a:srgbClr val="FFFF00"/>
          </a:solidFill>
        </p:spPr>
        <p:txBody>
          <a:bodyPr wrap="square" rtlCol="0">
            <a:spAutoFit/>
          </a:bodyPr>
          <a:lstStyle/>
          <a:p>
            <a:pPr algn="ctr"/>
            <a:r>
              <a:rPr lang="pt-BR" sz="3600" b="1" dirty="0"/>
              <a:t>LESTE</a:t>
            </a:r>
          </a:p>
        </p:txBody>
      </p:sp>
      <p:sp>
        <p:nvSpPr>
          <p:cNvPr id="11" name="CaixaDeTexto 10"/>
          <p:cNvSpPr txBox="1"/>
          <p:nvPr/>
        </p:nvSpPr>
        <p:spPr>
          <a:xfrm>
            <a:off x="474586" y="2952205"/>
            <a:ext cx="1480487" cy="646331"/>
          </a:xfrm>
          <a:prstGeom prst="rect">
            <a:avLst/>
          </a:prstGeom>
          <a:solidFill>
            <a:srgbClr val="FFFF00"/>
          </a:solidFill>
        </p:spPr>
        <p:txBody>
          <a:bodyPr wrap="square" rtlCol="0">
            <a:spAutoFit/>
          </a:bodyPr>
          <a:lstStyle/>
          <a:p>
            <a:pPr algn="ctr"/>
            <a:r>
              <a:rPr lang="pt-BR" sz="3600" b="1" dirty="0"/>
              <a:t>OESTE</a:t>
            </a:r>
          </a:p>
        </p:txBody>
      </p:sp>
      <p:sp>
        <p:nvSpPr>
          <p:cNvPr id="13" name="Elipse 12"/>
          <p:cNvSpPr/>
          <p:nvPr/>
        </p:nvSpPr>
        <p:spPr>
          <a:xfrm>
            <a:off x="4558905" y="2756261"/>
            <a:ext cx="217745" cy="20900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Elipse 13"/>
          <p:cNvSpPr/>
          <p:nvPr/>
        </p:nvSpPr>
        <p:spPr>
          <a:xfrm>
            <a:off x="8357548" y="4908419"/>
            <a:ext cx="217745" cy="20900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CaixaDeTexto 11"/>
          <p:cNvSpPr txBox="1"/>
          <p:nvPr/>
        </p:nvSpPr>
        <p:spPr>
          <a:xfrm>
            <a:off x="116527" y="4123020"/>
            <a:ext cx="2019799" cy="156966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pt-BR" sz="3200" b="1" dirty="0">
                <a:solidFill>
                  <a:srgbClr val="FFFF00"/>
                </a:solidFill>
                <a:effectLst>
                  <a:outerShdw blurRad="38100" dist="38100" dir="2700000" algn="tl">
                    <a:srgbClr val="000000">
                      <a:alpha val="43137"/>
                    </a:srgbClr>
                  </a:outerShdw>
                </a:effectLst>
              </a:rPr>
              <a:t>360º / 24H</a:t>
            </a:r>
          </a:p>
          <a:p>
            <a:pPr algn="ctr"/>
            <a:endParaRPr lang="pt-BR" sz="3200" b="1" dirty="0">
              <a:solidFill>
                <a:srgbClr val="FFFF00"/>
              </a:solidFill>
              <a:effectLst>
                <a:outerShdw blurRad="38100" dist="38100" dir="2700000" algn="tl">
                  <a:srgbClr val="000000">
                    <a:alpha val="43137"/>
                  </a:srgbClr>
                </a:outerShdw>
              </a:effectLst>
            </a:endParaRPr>
          </a:p>
          <a:p>
            <a:pPr algn="ctr"/>
            <a:r>
              <a:rPr lang="pt-BR" sz="3200" b="1" dirty="0">
                <a:solidFill>
                  <a:srgbClr val="FFFF00"/>
                </a:solidFill>
                <a:effectLst>
                  <a:outerShdw blurRad="38100" dist="38100" dir="2700000" algn="tl">
                    <a:srgbClr val="000000">
                      <a:alpha val="43137"/>
                    </a:srgbClr>
                  </a:outerShdw>
                </a:effectLst>
              </a:rPr>
              <a:t>15º = 1h</a:t>
            </a:r>
          </a:p>
        </p:txBody>
      </p:sp>
      <p:sp>
        <p:nvSpPr>
          <p:cNvPr id="17" name="Elipse 16"/>
          <p:cNvSpPr/>
          <p:nvPr/>
        </p:nvSpPr>
        <p:spPr>
          <a:xfrm>
            <a:off x="10189029" y="4054566"/>
            <a:ext cx="1685108" cy="1706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1" name="Conector reto 20"/>
          <p:cNvCxnSpPr>
            <a:stCxn id="17" idx="0"/>
            <a:endCxn id="17" idx="4"/>
          </p:cNvCxnSpPr>
          <p:nvPr/>
        </p:nvCxnSpPr>
        <p:spPr>
          <a:xfrm>
            <a:off x="11031583" y="4054566"/>
            <a:ext cx="0" cy="17065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9" name="Agrupar 18"/>
          <p:cNvGrpSpPr/>
          <p:nvPr/>
        </p:nvGrpSpPr>
        <p:grpSpPr>
          <a:xfrm>
            <a:off x="6413863" y="4054566"/>
            <a:ext cx="522514" cy="635000"/>
            <a:chOff x="6413863" y="4054566"/>
            <a:chExt cx="522514" cy="635000"/>
          </a:xfrm>
        </p:grpSpPr>
        <p:cxnSp>
          <p:nvCxnSpPr>
            <p:cNvPr id="15" name="Conector reto 14"/>
            <p:cNvCxnSpPr/>
            <p:nvPr/>
          </p:nvCxnSpPr>
          <p:spPr>
            <a:xfrm>
              <a:off x="6662057" y="4054566"/>
              <a:ext cx="0" cy="635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to 17"/>
            <p:cNvCxnSpPr/>
            <p:nvPr/>
          </p:nvCxnSpPr>
          <p:spPr>
            <a:xfrm>
              <a:off x="6413863" y="4389120"/>
              <a:ext cx="522514" cy="1306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3" name="Conector reto 22"/>
          <p:cNvCxnSpPr/>
          <p:nvPr/>
        </p:nvCxnSpPr>
        <p:spPr>
          <a:xfrm>
            <a:off x="5185954" y="4527969"/>
            <a:ext cx="61395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6143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1+#ppt_w/2"/>
                                          </p:val>
                                        </p:tav>
                                        <p:tav tm="100000">
                                          <p:val>
                                            <p:strVal val="#ppt_x"/>
                                          </p:val>
                                        </p:tav>
                                      </p:tavLst>
                                    </p:anim>
                                    <p:anim calcmode="lin" valueType="num">
                                      <p:cBhvr additive="base">
                                        <p:cTn id="26"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rotWithShape="1">
          <a:blip r:embed="rId2"/>
          <a:srcRect l="29453" t="46545" r="40126" b="8036"/>
          <a:stretch/>
        </p:blipFill>
        <p:spPr>
          <a:xfrm>
            <a:off x="6162303" y="1746061"/>
            <a:ext cx="5742311" cy="4820194"/>
          </a:xfrm>
          <a:prstGeom prst="rect">
            <a:avLst/>
          </a:prstGeom>
          <a:ln w="28575">
            <a:solidFill>
              <a:schemeClr val="tx1"/>
            </a:solidFill>
          </a:ln>
        </p:spPr>
      </p:pic>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l="19373" t="765" r="4136" b="42688"/>
          <a:stretch/>
        </p:blipFill>
        <p:spPr>
          <a:xfrm>
            <a:off x="10649745" y="343954"/>
            <a:ext cx="1150365" cy="11844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890" y="355562"/>
            <a:ext cx="1184400" cy="11844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grpSp>
        <p:nvGrpSpPr>
          <p:cNvPr id="5" name="Agrupar 4"/>
          <p:cNvGrpSpPr/>
          <p:nvPr/>
        </p:nvGrpSpPr>
        <p:grpSpPr>
          <a:xfrm>
            <a:off x="1955074" y="339633"/>
            <a:ext cx="8281852" cy="1200329"/>
            <a:chOff x="2063722" y="339633"/>
            <a:chExt cx="8281852" cy="1200329"/>
          </a:xfrm>
        </p:grpSpPr>
        <p:sp>
          <p:nvSpPr>
            <p:cNvPr id="6" name="Retângulo 5"/>
            <p:cNvSpPr/>
            <p:nvPr/>
          </p:nvSpPr>
          <p:spPr>
            <a:xfrm>
              <a:off x="2063722" y="343954"/>
              <a:ext cx="8281852" cy="1184401"/>
            </a:xfrm>
            <a:prstGeom prst="rect">
              <a:avLst/>
            </a:prstGeom>
            <a:blipFill>
              <a:blip r:embed="rId5"/>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p:cNvSpPr txBox="1"/>
            <p:nvPr/>
          </p:nvSpPr>
          <p:spPr>
            <a:xfrm>
              <a:off x="2311917" y="339633"/>
              <a:ext cx="7785463" cy="1200329"/>
            </a:xfrm>
            <a:prstGeom prst="rect">
              <a:avLst/>
            </a:prstGeom>
            <a:noFill/>
          </p:spPr>
          <p:txBody>
            <a:bodyPr wrap="square" rtlCol="0">
              <a:spAutoFit/>
            </a:bodyPr>
            <a:lstStyle/>
            <a:p>
              <a:pPr algn="ctr"/>
              <a:r>
                <a:rPr lang="pt-BR" sz="3600" b="1" dirty="0">
                  <a:solidFill>
                    <a:srgbClr val="FF0000"/>
                  </a:solidFill>
                  <a:effectLst>
                    <a:outerShdw blurRad="38100" dist="38100" dir="2700000" algn="tl">
                      <a:srgbClr val="000000">
                        <a:alpha val="43137"/>
                      </a:srgbClr>
                    </a:outerShdw>
                  </a:effectLst>
                  <a:latin typeface="Bahnschrift Condensed" panose="020B0502040204020203" pitchFamily="34" charset="0"/>
                </a:rPr>
                <a:t>AULA – 03</a:t>
              </a:r>
            </a:p>
            <a:p>
              <a:pPr algn="ctr"/>
              <a:r>
                <a:rPr lang="pt-BR" sz="3600" b="1" dirty="0">
                  <a:solidFill>
                    <a:srgbClr val="FF0000"/>
                  </a:solidFill>
                  <a:effectLst>
                    <a:outerShdw blurRad="38100" dist="38100" dir="2700000" algn="tl">
                      <a:srgbClr val="000000">
                        <a:alpha val="43137"/>
                      </a:srgbClr>
                    </a:outerShdw>
                  </a:effectLst>
                  <a:latin typeface="Bahnschrift Condensed" panose="020B0502040204020203" pitchFamily="34" charset="0"/>
                </a:rPr>
                <a:t>TEMA: COORDENADAS E SIG E FUSO HORÁRIO</a:t>
              </a:r>
            </a:p>
          </p:txBody>
        </p:sp>
      </p:grpSp>
      <p:sp>
        <p:nvSpPr>
          <p:cNvPr id="9" name="CaixaDeTexto 8"/>
          <p:cNvSpPr txBox="1"/>
          <p:nvPr/>
        </p:nvSpPr>
        <p:spPr>
          <a:xfrm>
            <a:off x="313512" y="1764941"/>
            <a:ext cx="3988521" cy="4801314"/>
          </a:xfrm>
          <a:prstGeom prst="rect">
            <a:avLst/>
          </a:prstGeom>
          <a:solidFill>
            <a:srgbClr val="FFFF00"/>
          </a:solidFill>
          <a:ln w="28575">
            <a:solidFill>
              <a:schemeClr val="tx1"/>
            </a:solidFill>
          </a:ln>
        </p:spPr>
        <p:txBody>
          <a:bodyPr wrap="square" rtlCol="0">
            <a:spAutoFit/>
          </a:bodyPr>
          <a:lstStyle/>
          <a:p>
            <a:pPr algn="just"/>
            <a:r>
              <a:rPr lang="pt-BR" b="1" dirty="0"/>
              <a:t>Até 1913, havia um único fuso horário no Brasil, quando o então presidente Hermes da Fonseca (1855-1923) estabeleceu quatro fusos. Essa configuração permaneceu inalterada até 3 de junho de 2008, quando foi excluído o quarto fuso por um projeto que defendia que a diferença de duas horas prejudicava o Acre econômica e culturalmente. Porém, essa mudança desagradou parte da população </a:t>
            </a:r>
            <a:r>
              <a:rPr lang="pt-BR" b="1" dirty="0" err="1"/>
              <a:t>acriana</a:t>
            </a:r>
            <a:r>
              <a:rPr lang="pt-BR" b="1" dirty="0"/>
              <a:t>, que em 2010 votou através de consulta popular pelo retorno ao antigo horário. Somente em 2013 o Brasil restabeleceu os quatro fusos: o Acre e 13 municípios da parte ocidental do Amazonas estão inseridos no quarto fuso. </a:t>
            </a:r>
          </a:p>
        </p:txBody>
      </p:sp>
      <p:sp>
        <p:nvSpPr>
          <p:cNvPr id="10" name="CaixaDeTexto 9"/>
          <p:cNvSpPr txBox="1"/>
          <p:nvPr/>
        </p:nvSpPr>
        <p:spPr>
          <a:xfrm>
            <a:off x="313511" y="1776548"/>
            <a:ext cx="3988521" cy="132343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pt-BR" sz="4000" b="1" dirty="0">
                <a:solidFill>
                  <a:srgbClr val="FFFF00"/>
                </a:solidFill>
              </a:rPr>
              <a:t>FUSO HORÁRIO NO BRASIL</a:t>
            </a:r>
          </a:p>
        </p:txBody>
      </p:sp>
      <p:grpSp>
        <p:nvGrpSpPr>
          <p:cNvPr id="21" name="Agrupar 20"/>
          <p:cNvGrpSpPr/>
          <p:nvPr/>
        </p:nvGrpSpPr>
        <p:grpSpPr>
          <a:xfrm>
            <a:off x="5917474" y="2821577"/>
            <a:ext cx="5538652" cy="2119815"/>
            <a:chOff x="5917474" y="2821577"/>
            <a:chExt cx="5538652" cy="2119815"/>
          </a:xfrm>
        </p:grpSpPr>
        <p:cxnSp>
          <p:nvCxnSpPr>
            <p:cNvPr id="13" name="Conector de Seta Reta 12"/>
            <p:cNvCxnSpPr/>
            <p:nvPr/>
          </p:nvCxnSpPr>
          <p:spPr>
            <a:xfrm flipV="1">
              <a:off x="5917474" y="3278777"/>
              <a:ext cx="4937760" cy="73152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15"/>
            <p:cNvCxnSpPr/>
            <p:nvPr/>
          </p:nvCxnSpPr>
          <p:spPr>
            <a:xfrm>
              <a:off x="5917474" y="4165598"/>
              <a:ext cx="5120640" cy="77579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p:cNvCxnSpPr/>
            <p:nvPr/>
          </p:nvCxnSpPr>
          <p:spPr>
            <a:xfrm flipV="1">
              <a:off x="5917474" y="2821577"/>
              <a:ext cx="5538652" cy="89916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CaixaDeTexto 10"/>
          <p:cNvSpPr txBox="1"/>
          <p:nvPr/>
        </p:nvSpPr>
        <p:spPr>
          <a:xfrm>
            <a:off x="4380410" y="2417220"/>
            <a:ext cx="1677387" cy="3477875"/>
          </a:xfrm>
          <a:prstGeom prst="rect">
            <a:avLst/>
          </a:prstGeom>
          <a:ln w="28575">
            <a:solidFill>
              <a:srgbClr val="FFFF00"/>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pt-BR" sz="2000" b="1" dirty="0">
                <a:solidFill>
                  <a:srgbClr val="FFFF00"/>
                </a:solidFill>
              </a:rPr>
              <a:t>ATENÇÃO:</a:t>
            </a:r>
          </a:p>
          <a:p>
            <a:pPr algn="ctr"/>
            <a:r>
              <a:rPr lang="pt-BR" sz="2000" b="1" dirty="0">
                <a:solidFill>
                  <a:srgbClr val="FFFF00"/>
                </a:solidFill>
              </a:rPr>
              <a:t>O 1º FUSO</a:t>
            </a:r>
          </a:p>
          <a:p>
            <a:pPr algn="ctr"/>
            <a:r>
              <a:rPr lang="pt-BR" sz="2000" b="1" dirty="0">
                <a:solidFill>
                  <a:srgbClr val="FFFF00"/>
                </a:solidFill>
              </a:rPr>
              <a:t>NO BRASIL</a:t>
            </a:r>
          </a:p>
          <a:p>
            <a:pPr algn="ctr"/>
            <a:r>
              <a:rPr lang="pt-BR" sz="2000" b="1" dirty="0">
                <a:solidFill>
                  <a:srgbClr val="FFFF00"/>
                </a:solidFill>
              </a:rPr>
              <a:t>ESTÁ FORA DO TERRITÓRIO CONTÍNUO, ELE ABRANGE SOMENTE AS ILHAS BRASILEIRAS</a:t>
            </a:r>
          </a:p>
        </p:txBody>
      </p:sp>
      <p:pic>
        <p:nvPicPr>
          <p:cNvPr id="22" name="Imagem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93970" y="1764941"/>
            <a:ext cx="5710644" cy="4680549"/>
          </a:xfrm>
          <a:prstGeom prst="rect">
            <a:avLst/>
          </a:prstGeom>
          <a:ln w="28575">
            <a:solidFill>
              <a:schemeClr val="tx1"/>
            </a:solidFill>
          </a:ln>
        </p:spPr>
      </p:pic>
    </p:spTree>
    <p:extLst>
      <p:ext uri="{BB962C8B-B14F-4D97-AF65-F5344CB8AC3E}">
        <p14:creationId xmlns:p14="http://schemas.microsoft.com/office/powerpoint/2010/main" val="213795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xit" presetSubtype="4" fill="hold" grpId="1" nodeType="clickEffect">
                                  <p:stCondLst>
                                    <p:cond delay="0"/>
                                  </p:stCondLst>
                                  <p:childTnLst>
                                    <p:animEffect transition="out" filter="wipe(down)">
                                      <p:cBhvr>
                                        <p:cTn id="12" dur="500"/>
                                        <p:tgtEl>
                                          <p:spTgt spid="10"/>
                                        </p:tgtEl>
                                      </p:cBhvr>
                                    </p:animEffect>
                                    <p:set>
                                      <p:cBhvr>
                                        <p:cTn id="13" dur="1" fill="hold">
                                          <p:stCondLst>
                                            <p:cond delay="499"/>
                                          </p:stCondLst>
                                        </p:cTn>
                                        <p:tgtEl>
                                          <p:spTgt spid="10"/>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1+#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0-#ppt_w/2"/>
                                          </p:val>
                                        </p:tav>
                                        <p:tav tm="100000">
                                          <p:val>
                                            <p:strVal val="#ppt_x"/>
                                          </p:val>
                                        </p:tav>
                                      </p:tavLst>
                                    </p:anim>
                                    <p:anim calcmode="lin" valueType="num">
                                      <p:cBhvr additive="base">
                                        <p:cTn id="25"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ppt_x"/>
                                          </p:val>
                                        </p:tav>
                                        <p:tav tm="100000">
                                          <p:val>
                                            <p:strVal val="#ppt_x"/>
                                          </p:val>
                                        </p:tav>
                                      </p:tavLst>
                                    </p:anim>
                                    <p:anim calcmode="lin" valueType="num">
                                      <p:cBhvr additive="base">
                                        <p:cTn id="3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0-#ppt_w/2"/>
                                          </p:val>
                                        </p:tav>
                                        <p:tav tm="100000">
                                          <p:val>
                                            <p:strVal val="#ppt_x"/>
                                          </p:val>
                                        </p:tav>
                                      </p:tavLst>
                                    </p:anim>
                                    <p:anim calcmode="lin" valueType="num">
                                      <p:cBhvr additive="base">
                                        <p:cTn id="37"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9"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0-#ppt_w/2"/>
                                          </p:val>
                                        </p:tav>
                                        <p:tav tm="100000">
                                          <p:val>
                                            <p:strVal val="#ppt_x"/>
                                          </p:val>
                                        </p:tav>
                                      </p:tavLst>
                                    </p:anim>
                                    <p:anim calcmode="lin" valueType="num">
                                      <p:cBhvr additive="base">
                                        <p:cTn id="43"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0" grpId="1"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rotWithShape="1">
          <a:blip r:embed="rId2">
            <a:extLst>
              <a:ext uri="{28A0092B-C50C-407E-A947-70E740481C1C}">
                <a14:useLocalDpi xmlns:a14="http://schemas.microsoft.com/office/drawing/2010/main" val="0"/>
              </a:ext>
            </a:extLst>
          </a:blip>
          <a:srcRect l="19373" t="765" r="4136" b="42688"/>
          <a:stretch/>
        </p:blipFill>
        <p:spPr>
          <a:xfrm>
            <a:off x="10649745" y="343954"/>
            <a:ext cx="1150365" cy="11844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890" y="355562"/>
            <a:ext cx="1184400" cy="11844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grpSp>
        <p:nvGrpSpPr>
          <p:cNvPr id="5" name="Agrupar 4"/>
          <p:cNvGrpSpPr/>
          <p:nvPr/>
        </p:nvGrpSpPr>
        <p:grpSpPr>
          <a:xfrm>
            <a:off x="1955074" y="339633"/>
            <a:ext cx="8281852" cy="1200329"/>
            <a:chOff x="2063722" y="339633"/>
            <a:chExt cx="8281852" cy="1200329"/>
          </a:xfrm>
        </p:grpSpPr>
        <p:sp>
          <p:nvSpPr>
            <p:cNvPr id="6" name="Retângulo 5"/>
            <p:cNvSpPr/>
            <p:nvPr/>
          </p:nvSpPr>
          <p:spPr>
            <a:xfrm>
              <a:off x="2063722" y="343954"/>
              <a:ext cx="8281852" cy="1184401"/>
            </a:xfrm>
            <a:prstGeom prst="rect">
              <a:avLst/>
            </a:prstGeom>
            <a:blipFill>
              <a:blip r:embed="rId4"/>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p:cNvSpPr txBox="1"/>
            <p:nvPr/>
          </p:nvSpPr>
          <p:spPr>
            <a:xfrm>
              <a:off x="2311917" y="339633"/>
              <a:ext cx="7785463" cy="1200329"/>
            </a:xfrm>
            <a:prstGeom prst="rect">
              <a:avLst/>
            </a:prstGeom>
            <a:noFill/>
          </p:spPr>
          <p:txBody>
            <a:bodyPr wrap="square" rtlCol="0">
              <a:spAutoFit/>
            </a:bodyPr>
            <a:lstStyle/>
            <a:p>
              <a:pPr algn="ctr"/>
              <a:r>
                <a:rPr lang="pt-BR" sz="3600" b="1" dirty="0">
                  <a:solidFill>
                    <a:srgbClr val="FF0000"/>
                  </a:solidFill>
                  <a:effectLst>
                    <a:outerShdw blurRad="38100" dist="38100" dir="2700000" algn="tl">
                      <a:srgbClr val="000000">
                        <a:alpha val="43137"/>
                      </a:srgbClr>
                    </a:outerShdw>
                  </a:effectLst>
                  <a:latin typeface="Bahnschrift Condensed" panose="020B0502040204020203" pitchFamily="34" charset="0"/>
                </a:rPr>
                <a:t>AULA – 03</a:t>
              </a:r>
            </a:p>
            <a:p>
              <a:pPr algn="ctr"/>
              <a:r>
                <a:rPr lang="pt-BR" sz="3600" b="1" dirty="0">
                  <a:solidFill>
                    <a:srgbClr val="FF0000"/>
                  </a:solidFill>
                  <a:effectLst>
                    <a:outerShdw blurRad="38100" dist="38100" dir="2700000" algn="tl">
                      <a:srgbClr val="000000">
                        <a:alpha val="43137"/>
                      </a:srgbClr>
                    </a:outerShdw>
                  </a:effectLst>
                  <a:latin typeface="Bahnschrift Condensed" panose="020B0502040204020203" pitchFamily="34" charset="0"/>
                </a:rPr>
                <a:t>TEMA: COORDENADAS E SIG E FUSO HORÁRIO</a:t>
              </a:r>
            </a:p>
          </p:txBody>
        </p:sp>
      </p:grpSp>
      <p:sp>
        <p:nvSpPr>
          <p:cNvPr id="10" name="Retângulo 9"/>
          <p:cNvSpPr/>
          <p:nvPr/>
        </p:nvSpPr>
        <p:spPr>
          <a:xfrm>
            <a:off x="4861604" y="1898860"/>
            <a:ext cx="2468792" cy="584775"/>
          </a:xfrm>
          <a:prstGeom prst="rect">
            <a:avLst/>
          </a:prstGeom>
          <a:ln w="28575">
            <a:solidFill>
              <a:srgbClr val="FFFF00"/>
            </a:solidFill>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pt-BR" sz="3200" b="1" dirty="0">
                <a:solidFill>
                  <a:srgbClr val="FFFF00"/>
                </a:solidFill>
              </a:rPr>
              <a:t>1° problema:</a:t>
            </a:r>
            <a:endParaRPr lang="pt-BR" sz="3200" dirty="0">
              <a:solidFill>
                <a:srgbClr val="FFFF00"/>
              </a:solidFill>
            </a:endParaRPr>
          </a:p>
        </p:txBody>
      </p:sp>
      <p:sp>
        <p:nvSpPr>
          <p:cNvPr id="11" name="CaixaDeTexto 10"/>
          <p:cNvSpPr txBox="1"/>
          <p:nvPr/>
        </p:nvSpPr>
        <p:spPr>
          <a:xfrm>
            <a:off x="720637" y="3827417"/>
            <a:ext cx="10750727" cy="1938992"/>
          </a:xfrm>
          <a:prstGeom prst="rect">
            <a:avLst/>
          </a:prstGeom>
          <a:solidFill>
            <a:schemeClr val="tx1"/>
          </a:solidFill>
          <a:ln w="28575">
            <a:solidFill>
              <a:srgbClr val="FFFF00"/>
            </a:solidFill>
          </a:ln>
        </p:spPr>
        <p:txBody>
          <a:bodyPr wrap="square" rtlCol="0">
            <a:spAutoFit/>
          </a:bodyPr>
          <a:lstStyle/>
          <a:p>
            <a:r>
              <a:rPr lang="pt-BR" altLang="pt-BR" sz="2400" b="1" dirty="0">
                <a:solidFill>
                  <a:srgbClr val="FFFF00"/>
                </a:solidFill>
              </a:rPr>
              <a:t>Brasília fica a 45°O de Greenwich e os relógios marcam 8 horas. </a:t>
            </a:r>
            <a:r>
              <a:rPr lang="pt-BR" altLang="pt-BR" sz="2400" b="1" u="sng" dirty="0">
                <a:solidFill>
                  <a:srgbClr val="FFFF00"/>
                </a:solidFill>
              </a:rPr>
              <a:t>Que horas serão</a:t>
            </a:r>
            <a:r>
              <a:rPr lang="pt-BR" altLang="pt-BR" sz="2400" b="1" dirty="0">
                <a:solidFill>
                  <a:srgbClr val="FFFF00"/>
                </a:solidFill>
              </a:rPr>
              <a:t> na cidade de Rio Branco, AC que fica a 75°O?</a:t>
            </a:r>
          </a:p>
          <a:p>
            <a:endParaRPr lang="pt-BR" altLang="pt-BR" sz="2400" b="1" dirty="0">
              <a:solidFill>
                <a:srgbClr val="FFFF00"/>
              </a:solidFill>
            </a:endParaRPr>
          </a:p>
          <a:p>
            <a:r>
              <a:rPr lang="pt-BR" altLang="pt-BR" sz="2400" b="1" dirty="0">
                <a:solidFill>
                  <a:srgbClr val="FFFF00"/>
                </a:solidFill>
              </a:rPr>
              <a:t>Resp. </a:t>
            </a:r>
            <a:r>
              <a:rPr lang="pt-BR" altLang="pt-BR" sz="2400" b="1">
                <a:solidFill>
                  <a:srgbClr val="FFFF00"/>
                </a:solidFill>
              </a:rPr>
              <a:t>75 </a:t>
            </a:r>
            <a:r>
              <a:rPr lang="pt-BR" altLang="pt-BR" sz="2400" b="1" dirty="0">
                <a:solidFill>
                  <a:srgbClr val="FFFF00"/>
                </a:solidFill>
              </a:rPr>
              <a:t>– 45 </a:t>
            </a:r>
            <a:r>
              <a:rPr lang="pt-BR" altLang="pt-BR" sz="2400" b="1">
                <a:solidFill>
                  <a:srgbClr val="FFFF00"/>
                </a:solidFill>
              </a:rPr>
              <a:t>= 30/15 = 2 </a:t>
            </a:r>
            <a:r>
              <a:rPr lang="pt-BR" altLang="pt-BR" sz="2400" b="1" dirty="0">
                <a:solidFill>
                  <a:srgbClr val="FFFF00"/>
                </a:solidFill>
              </a:rPr>
              <a:t>(diferença), </a:t>
            </a:r>
            <a:r>
              <a:rPr lang="pt-BR" altLang="pt-BR" sz="2400" b="1">
                <a:solidFill>
                  <a:srgbClr val="FFFF00"/>
                </a:solidFill>
              </a:rPr>
              <a:t>logo 8-2=6 </a:t>
            </a:r>
            <a:r>
              <a:rPr lang="pt-BR" altLang="pt-BR" sz="2400" b="1" dirty="0">
                <a:solidFill>
                  <a:srgbClr val="FFFF00"/>
                </a:solidFill>
              </a:rPr>
              <a:t>horas em Rio Branco.</a:t>
            </a:r>
          </a:p>
          <a:p>
            <a:endParaRPr lang="pt-BR" sz="2400" b="1" dirty="0">
              <a:solidFill>
                <a:srgbClr val="FFFF00"/>
              </a:solidFill>
            </a:endParaRPr>
          </a:p>
        </p:txBody>
      </p:sp>
    </p:spTree>
    <p:extLst>
      <p:ext uri="{BB962C8B-B14F-4D97-AF65-F5344CB8AC3E}">
        <p14:creationId xmlns:p14="http://schemas.microsoft.com/office/powerpoint/2010/main" val="74550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0-#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861604" y="1898860"/>
            <a:ext cx="2468792" cy="369332"/>
          </a:xfrm>
          <a:prstGeom prst="rect">
            <a:avLst/>
          </a:prstGeom>
          <a:ln w="28575">
            <a:solidFill>
              <a:srgbClr val="FFFF00"/>
            </a:solidFill>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pt-BR" dirty="0"/>
              <a:t>2° problema:</a:t>
            </a:r>
          </a:p>
        </p:txBody>
      </p:sp>
      <p:pic>
        <p:nvPicPr>
          <p:cNvPr id="3" name="Imagem 2"/>
          <p:cNvPicPr>
            <a:picLocks noChangeAspect="1"/>
          </p:cNvPicPr>
          <p:nvPr/>
        </p:nvPicPr>
        <p:blipFill rotWithShape="1">
          <a:blip r:embed="rId2">
            <a:extLst>
              <a:ext uri="{28A0092B-C50C-407E-A947-70E740481C1C}">
                <a14:useLocalDpi xmlns:a14="http://schemas.microsoft.com/office/drawing/2010/main" val="0"/>
              </a:ext>
            </a:extLst>
          </a:blip>
          <a:srcRect l="19373" t="765" r="4136" b="42688"/>
          <a:stretch/>
        </p:blipFill>
        <p:spPr>
          <a:xfrm>
            <a:off x="10649745" y="343954"/>
            <a:ext cx="1150365" cy="11844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890" y="355562"/>
            <a:ext cx="1184400" cy="11844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grpSp>
        <p:nvGrpSpPr>
          <p:cNvPr id="5" name="Agrupar 4"/>
          <p:cNvGrpSpPr/>
          <p:nvPr/>
        </p:nvGrpSpPr>
        <p:grpSpPr>
          <a:xfrm>
            <a:off x="1955074" y="339633"/>
            <a:ext cx="8281852" cy="1188722"/>
            <a:chOff x="2063722" y="339633"/>
            <a:chExt cx="8281852" cy="1188722"/>
          </a:xfrm>
        </p:grpSpPr>
        <p:sp>
          <p:nvSpPr>
            <p:cNvPr id="6" name="Retângulo 5"/>
            <p:cNvSpPr/>
            <p:nvPr/>
          </p:nvSpPr>
          <p:spPr>
            <a:xfrm>
              <a:off x="2063722" y="343954"/>
              <a:ext cx="8281852" cy="1184401"/>
            </a:xfrm>
            <a:prstGeom prst="rect">
              <a:avLst/>
            </a:prstGeom>
            <a:blipFill>
              <a:blip r:embed="rId4"/>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p:cNvSpPr txBox="1"/>
            <p:nvPr/>
          </p:nvSpPr>
          <p:spPr>
            <a:xfrm>
              <a:off x="2311917" y="339633"/>
              <a:ext cx="7785463" cy="646331"/>
            </a:xfrm>
            <a:prstGeom prst="rect">
              <a:avLst/>
            </a:prstGeom>
            <a:noFill/>
          </p:spPr>
          <p:txBody>
            <a:bodyPr wrap="square" rtlCol="0">
              <a:spAutoFit/>
            </a:bodyPr>
            <a:lstStyle/>
            <a:p>
              <a:pPr algn="ctr"/>
              <a:r>
                <a:rPr lang="pt-BR" dirty="0"/>
                <a:t>AULA – 03</a:t>
              </a:r>
            </a:p>
            <a:p>
              <a:pPr algn="ctr"/>
              <a:r>
                <a:rPr lang="pt-BR" dirty="0"/>
                <a:t>TEMA: COORDENADAS E SIG E FUSO HORÁRIO</a:t>
              </a:r>
            </a:p>
          </p:txBody>
        </p:sp>
      </p:grpSp>
      <p:sp>
        <p:nvSpPr>
          <p:cNvPr id="8" name="CaixaDeTexto 7"/>
          <p:cNvSpPr txBox="1"/>
          <p:nvPr/>
        </p:nvSpPr>
        <p:spPr>
          <a:xfrm>
            <a:off x="692331" y="3853542"/>
            <a:ext cx="10946675" cy="1615827"/>
          </a:xfrm>
          <a:prstGeom prst="rect">
            <a:avLst/>
          </a:prstGeom>
          <a:ln w="28575">
            <a:solidFill>
              <a:srgbClr val="FFFF00"/>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just">
              <a:lnSpc>
                <a:spcPct val="90000"/>
              </a:lnSpc>
            </a:pPr>
            <a:r>
              <a:rPr lang="pt-BR" altLang="pt-BR" dirty="0"/>
              <a:t>Na cidade de Cruzeiro do Sul, AC a 60°W os relógios marcam 23 horas do dia 31/12/2008. Qual o dia e a hora em Fernando de Noronha (60W), que fica no primeiro fuso brasileiro,  ou seja, -2 horas em relação a Greenwich?</a:t>
            </a:r>
          </a:p>
          <a:p>
            <a:pPr algn="just">
              <a:lnSpc>
                <a:spcPct val="90000"/>
              </a:lnSpc>
            </a:pPr>
            <a:endParaRPr lang="pt-BR" altLang="pt-BR" dirty="0"/>
          </a:p>
          <a:p>
            <a:pPr algn="just">
              <a:lnSpc>
                <a:spcPct val="90000"/>
              </a:lnSpc>
            </a:pPr>
            <a:endParaRPr lang="pt-BR" altLang="pt-BR" dirty="0"/>
          </a:p>
          <a:p>
            <a:pPr algn="just">
              <a:lnSpc>
                <a:spcPct val="90000"/>
              </a:lnSpc>
            </a:pPr>
            <a:r>
              <a:rPr lang="pt-BR" altLang="pt-BR" dirty="0"/>
              <a:t>Resp. 60 – 30=30/15 = 2 (diferença) 23 + 2 = 25 – 24 = 1 hora do dia 01/01/2009.</a:t>
            </a:r>
          </a:p>
          <a:p>
            <a:pPr algn="just"/>
            <a:endParaRPr lang="pt-BR" dirty="0"/>
          </a:p>
        </p:txBody>
      </p:sp>
    </p:spTree>
    <p:extLst>
      <p:ext uri="{BB962C8B-B14F-4D97-AF65-F5344CB8AC3E}">
        <p14:creationId xmlns:p14="http://schemas.microsoft.com/office/powerpoint/2010/main" val="428256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861604" y="1898860"/>
            <a:ext cx="2468792" cy="584775"/>
          </a:xfrm>
          <a:prstGeom prst="rect">
            <a:avLst/>
          </a:prstGeom>
          <a:ln w="28575">
            <a:solidFill>
              <a:srgbClr val="FFFF00"/>
            </a:solidFill>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pt-BR" sz="3200" b="1" dirty="0">
                <a:solidFill>
                  <a:srgbClr val="FFFF00"/>
                </a:solidFill>
              </a:rPr>
              <a:t>3° problema:</a:t>
            </a:r>
            <a:endParaRPr lang="pt-BR" sz="3200" dirty="0">
              <a:solidFill>
                <a:srgbClr val="FFFF00"/>
              </a:solidFill>
            </a:endParaRPr>
          </a:p>
        </p:txBody>
      </p:sp>
      <p:pic>
        <p:nvPicPr>
          <p:cNvPr id="3" name="Imagem 2"/>
          <p:cNvPicPr>
            <a:picLocks noChangeAspect="1"/>
          </p:cNvPicPr>
          <p:nvPr/>
        </p:nvPicPr>
        <p:blipFill rotWithShape="1">
          <a:blip r:embed="rId2">
            <a:extLst>
              <a:ext uri="{28A0092B-C50C-407E-A947-70E740481C1C}">
                <a14:useLocalDpi xmlns:a14="http://schemas.microsoft.com/office/drawing/2010/main" val="0"/>
              </a:ext>
            </a:extLst>
          </a:blip>
          <a:srcRect l="19373" t="765" r="4136" b="42688"/>
          <a:stretch/>
        </p:blipFill>
        <p:spPr>
          <a:xfrm>
            <a:off x="10649745" y="343954"/>
            <a:ext cx="1150365" cy="11844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890" y="355562"/>
            <a:ext cx="1184400" cy="11844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grpSp>
        <p:nvGrpSpPr>
          <p:cNvPr id="5" name="Agrupar 4"/>
          <p:cNvGrpSpPr/>
          <p:nvPr/>
        </p:nvGrpSpPr>
        <p:grpSpPr>
          <a:xfrm>
            <a:off x="1955074" y="339633"/>
            <a:ext cx="8281852" cy="1200329"/>
            <a:chOff x="2063722" y="339633"/>
            <a:chExt cx="8281852" cy="1200329"/>
          </a:xfrm>
        </p:grpSpPr>
        <p:sp>
          <p:nvSpPr>
            <p:cNvPr id="6" name="Retângulo 5"/>
            <p:cNvSpPr/>
            <p:nvPr/>
          </p:nvSpPr>
          <p:spPr>
            <a:xfrm>
              <a:off x="2063722" y="343954"/>
              <a:ext cx="8281852" cy="1184401"/>
            </a:xfrm>
            <a:prstGeom prst="rect">
              <a:avLst/>
            </a:prstGeom>
            <a:blipFill>
              <a:blip r:embed="rId4"/>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p:cNvSpPr txBox="1"/>
            <p:nvPr/>
          </p:nvSpPr>
          <p:spPr>
            <a:xfrm>
              <a:off x="2311917" y="339633"/>
              <a:ext cx="7785463" cy="1200329"/>
            </a:xfrm>
            <a:prstGeom prst="rect">
              <a:avLst/>
            </a:prstGeom>
            <a:noFill/>
          </p:spPr>
          <p:txBody>
            <a:bodyPr wrap="square" rtlCol="0">
              <a:spAutoFit/>
            </a:bodyPr>
            <a:lstStyle/>
            <a:p>
              <a:pPr algn="ctr"/>
              <a:r>
                <a:rPr lang="pt-BR" sz="3600" b="1" dirty="0">
                  <a:solidFill>
                    <a:srgbClr val="FF0000"/>
                  </a:solidFill>
                  <a:effectLst>
                    <a:outerShdw blurRad="38100" dist="38100" dir="2700000" algn="tl">
                      <a:srgbClr val="000000">
                        <a:alpha val="43137"/>
                      </a:srgbClr>
                    </a:outerShdw>
                  </a:effectLst>
                  <a:latin typeface="Bahnschrift Condensed" panose="020B0502040204020203" pitchFamily="34" charset="0"/>
                </a:rPr>
                <a:t>AULA – 03</a:t>
              </a:r>
            </a:p>
            <a:p>
              <a:pPr algn="ctr"/>
              <a:r>
                <a:rPr lang="pt-BR" sz="3600" b="1" dirty="0">
                  <a:solidFill>
                    <a:srgbClr val="FF0000"/>
                  </a:solidFill>
                  <a:effectLst>
                    <a:outerShdw blurRad="38100" dist="38100" dir="2700000" algn="tl">
                      <a:srgbClr val="000000">
                        <a:alpha val="43137"/>
                      </a:srgbClr>
                    </a:outerShdw>
                  </a:effectLst>
                  <a:latin typeface="Bahnschrift Condensed" panose="020B0502040204020203" pitchFamily="34" charset="0"/>
                </a:rPr>
                <a:t>TEMA: COORDENADAS E SIG E FUSO HORÁRIO</a:t>
              </a:r>
            </a:p>
          </p:txBody>
        </p:sp>
      </p:grpSp>
      <p:sp>
        <p:nvSpPr>
          <p:cNvPr id="8" name="CaixaDeTexto 7"/>
          <p:cNvSpPr txBox="1"/>
          <p:nvPr/>
        </p:nvSpPr>
        <p:spPr>
          <a:xfrm>
            <a:off x="692331" y="3853542"/>
            <a:ext cx="10946675" cy="1938992"/>
          </a:xfrm>
          <a:prstGeom prst="rect">
            <a:avLst/>
          </a:prstGeom>
          <a:ln w="28575">
            <a:solidFill>
              <a:srgbClr val="FFFF00"/>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pt-BR" altLang="pt-BR" sz="2400" b="1" dirty="0">
                <a:solidFill>
                  <a:srgbClr val="FFFF00"/>
                </a:solidFill>
              </a:rPr>
              <a:t>Suponha que em uma cidade A, localizada a 120°L de Greenwich, os relógios marquem 11:00 h. </a:t>
            </a:r>
            <a:r>
              <a:rPr lang="pt-BR" altLang="pt-BR" sz="2400" b="1" u="sng" dirty="0">
                <a:solidFill>
                  <a:srgbClr val="FFFF00"/>
                </a:solidFill>
              </a:rPr>
              <a:t>Que horas serão</a:t>
            </a:r>
            <a:r>
              <a:rPr lang="pt-BR" altLang="pt-BR" sz="2400" b="1" dirty="0">
                <a:solidFill>
                  <a:srgbClr val="FFFF00"/>
                </a:solidFill>
              </a:rPr>
              <a:t> noutra cidade B, localizada a 75°L de Greenwich?</a:t>
            </a:r>
          </a:p>
          <a:p>
            <a:endParaRPr lang="pt-BR" altLang="pt-BR" sz="2400" b="1" dirty="0">
              <a:solidFill>
                <a:srgbClr val="FFFF00"/>
              </a:solidFill>
            </a:endParaRPr>
          </a:p>
          <a:p>
            <a:endParaRPr lang="pt-BR" altLang="pt-BR" sz="2400" b="1" dirty="0">
              <a:solidFill>
                <a:srgbClr val="FFFF00"/>
              </a:solidFill>
            </a:endParaRPr>
          </a:p>
          <a:p>
            <a:r>
              <a:rPr lang="pt-BR" altLang="pt-BR" sz="2400" b="1" dirty="0">
                <a:solidFill>
                  <a:srgbClr val="FFFF00"/>
                </a:solidFill>
              </a:rPr>
              <a:t>Resposta: 120 – 75 = 45/15 = 3, logo 11 – 3 = 8. São 8:00 na cidade B.</a:t>
            </a:r>
          </a:p>
        </p:txBody>
      </p:sp>
    </p:spTree>
    <p:extLst>
      <p:ext uri="{BB962C8B-B14F-4D97-AF65-F5344CB8AC3E}">
        <p14:creationId xmlns:p14="http://schemas.microsoft.com/office/powerpoint/2010/main" val="2058539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861604" y="1898860"/>
            <a:ext cx="2468792" cy="584775"/>
          </a:xfrm>
          <a:prstGeom prst="rect">
            <a:avLst/>
          </a:prstGeom>
          <a:ln w="28575">
            <a:solidFill>
              <a:srgbClr val="FFFF00"/>
            </a:solidFill>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pt-BR" sz="3200" b="1" dirty="0">
                <a:solidFill>
                  <a:srgbClr val="FFFF00"/>
                </a:solidFill>
              </a:rPr>
              <a:t>4° problema:</a:t>
            </a:r>
            <a:endParaRPr lang="pt-BR" sz="3200" dirty="0">
              <a:solidFill>
                <a:srgbClr val="FFFF00"/>
              </a:solidFill>
            </a:endParaRPr>
          </a:p>
        </p:txBody>
      </p:sp>
      <p:pic>
        <p:nvPicPr>
          <p:cNvPr id="3" name="Imagem 2"/>
          <p:cNvPicPr>
            <a:picLocks noChangeAspect="1"/>
          </p:cNvPicPr>
          <p:nvPr/>
        </p:nvPicPr>
        <p:blipFill rotWithShape="1">
          <a:blip r:embed="rId2">
            <a:extLst>
              <a:ext uri="{28A0092B-C50C-407E-A947-70E740481C1C}">
                <a14:useLocalDpi xmlns:a14="http://schemas.microsoft.com/office/drawing/2010/main" val="0"/>
              </a:ext>
            </a:extLst>
          </a:blip>
          <a:srcRect l="19373" t="765" r="4136" b="42688"/>
          <a:stretch/>
        </p:blipFill>
        <p:spPr>
          <a:xfrm>
            <a:off x="10649745" y="343954"/>
            <a:ext cx="1150365" cy="11844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890" y="355562"/>
            <a:ext cx="1184400" cy="11844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grpSp>
        <p:nvGrpSpPr>
          <p:cNvPr id="5" name="Agrupar 4"/>
          <p:cNvGrpSpPr/>
          <p:nvPr/>
        </p:nvGrpSpPr>
        <p:grpSpPr>
          <a:xfrm>
            <a:off x="1955074" y="339633"/>
            <a:ext cx="8281852" cy="1200329"/>
            <a:chOff x="2063722" y="339633"/>
            <a:chExt cx="8281852" cy="1200329"/>
          </a:xfrm>
        </p:grpSpPr>
        <p:sp>
          <p:nvSpPr>
            <p:cNvPr id="6" name="Retângulo 5"/>
            <p:cNvSpPr/>
            <p:nvPr/>
          </p:nvSpPr>
          <p:spPr>
            <a:xfrm>
              <a:off x="2063722" y="343954"/>
              <a:ext cx="8281852" cy="1184401"/>
            </a:xfrm>
            <a:prstGeom prst="rect">
              <a:avLst/>
            </a:prstGeom>
            <a:blipFill>
              <a:blip r:embed="rId4"/>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p:cNvSpPr txBox="1"/>
            <p:nvPr/>
          </p:nvSpPr>
          <p:spPr>
            <a:xfrm>
              <a:off x="2311917" y="339633"/>
              <a:ext cx="7785463" cy="1200329"/>
            </a:xfrm>
            <a:prstGeom prst="rect">
              <a:avLst/>
            </a:prstGeom>
            <a:noFill/>
          </p:spPr>
          <p:txBody>
            <a:bodyPr wrap="square" rtlCol="0">
              <a:spAutoFit/>
            </a:bodyPr>
            <a:lstStyle/>
            <a:p>
              <a:pPr algn="ctr"/>
              <a:r>
                <a:rPr lang="pt-BR" sz="3600" b="1" dirty="0">
                  <a:solidFill>
                    <a:srgbClr val="FF0000"/>
                  </a:solidFill>
                  <a:effectLst>
                    <a:outerShdw blurRad="38100" dist="38100" dir="2700000" algn="tl">
                      <a:srgbClr val="000000">
                        <a:alpha val="43137"/>
                      </a:srgbClr>
                    </a:outerShdw>
                  </a:effectLst>
                  <a:latin typeface="Bahnschrift Condensed" panose="020B0502040204020203" pitchFamily="34" charset="0"/>
                </a:rPr>
                <a:t>AULA – 03</a:t>
              </a:r>
            </a:p>
            <a:p>
              <a:pPr algn="ctr"/>
              <a:r>
                <a:rPr lang="pt-BR" sz="3600" b="1" dirty="0">
                  <a:solidFill>
                    <a:srgbClr val="FF0000"/>
                  </a:solidFill>
                  <a:effectLst>
                    <a:outerShdw blurRad="38100" dist="38100" dir="2700000" algn="tl">
                      <a:srgbClr val="000000">
                        <a:alpha val="43137"/>
                      </a:srgbClr>
                    </a:outerShdw>
                  </a:effectLst>
                  <a:latin typeface="Bahnschrift Condensed" panose="020B0502040204020203" pitchFamily="34" charset="0"/>
                </a:rPr>
                <a:t>TEMA: COORDENADAS E SIG E FUSO HORÁRIO</a:t>
              </a:r>
            </a:p>
          </p:txBody>
        </p:sp>
      </p:grpSp>
      <p:sp>
        <p:nvSpPr>
          <p:cNvPr id="8" name="CaixaDeTexto 7"/>
          <p:cNvSpPr txBox="1"/>
          <p:nvPr/>
        </p:nvSpPr>
        <p:spPr>
          <a:xfrm>
            <a:off x="622662" y="3461656"/>
            <a:ext cx="10946675" cy="2677656"/>
          </a:xfrm>
          <a:prstGeom prst="rect">
            <a:avLst/>
          </a:prstGeom>
          <a:ln w="28575">
            <a:solidFill>
              <a:srgbClr val="FFFF00"/>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pt-BR" altLang="pt-BR" sz="2400" b="1" dirty="0">
                <a:solidFill>
                  <a:srgbClr val="FFFF00"/>
                </a:solidFill>
              </a:rPr>
              <a:t>Um avião sai de Manaus, 3º fuso nacional às 12 horas com destino a Salvador que fica localizada no mesmo fuso de Brasília. O </a:t>
            </a:r>
            <a:r>
              <a:rPr lang="pt-BR" altLang="pt-BR" sz="2400" b="1" dirty="0" err="1">
                <a:solidFill>
                  <a:srgbClr val="FFFF00"/>
                </a:solidFill>
              </a:rPr>
              <a:t>vôo</a:t>
            </a:r>
            <a:r>
              <a:rPr lang="pt-BR" altLang="pt-BR" sz="2400" b="1" dirty="0">
                <a:solidFill>
                  <a:srgbClr val="FFFF00"/>
                </a:solidFill>
              </a:rPr>
              <a:t> tem duração de 5 horas. </a:t>
            </a:r>
            <a:r>
              <a:rPr lang="pt-BR" altLang="pt-BR" sz="2400" b="1" u="sng" dirty="0">
                <a:solidFill>
                  <a:srgbClr val="FFFF00"/>
                </a:solidFill>
              </a:rPr>
              <a:t>Que horas serão</a:t>
            </a:r>
            <a:r>
              <a:rPr lang="pt-BR" altLang="pt-BR" sz="2400" b="1" dirty="0">
                <a:solidFill>
                  <a:srgbClr val="FFFF00"/>
                </a:solidFill>
              </a:rPr>
              <a:t> na capital baiana quando a aeronave aterrissar?</a:t>
            </a:r>
          </a:p>
          <a:p>
            <a:endParaRPr lang="pt-BR" altLang="pt-BR" sz="2400" b="1" dirty="0">
              <a:solidFill>
                <a:srgbClr val="FFFF00"/>
              </a:solidFill>
            </a:endParaRPr>
          </a:p>
          <a:p>
            <a:r>
              <a:rPr lang="pt-BR" altLang="pt-BR" sz="2400" b="1" dirty="0">
                <a:solidFill>
                  <a:srgbClr val="FFFF00"/>
                </a:solidFill>
              </a:rPr>
              <a:t>Resp. 60 – 45 = 15/15 = 1, logo 12 + 1 = 13 + 5 (viagem) = 18, serão 18:00h na capital baiana.</a:t>
            </a:r>
          </a:p>
          <a:p>
            <a:endParaRPr lang="pt-BR" altLang="pt-BR" sz="2400" b="1" dirty="0">
              <a:solidFill>
                <a:srgbClr val="FFFF00"/>
              </a:solidFill>
            </a:endParaRPr>
          </a:p>
        </p:txBody>
      </p:sp>
    </p:spTree>
    <p:extLst>
      <p:ext uri="{BB962C8B-B14F-4D97-AF65-F5344CB8AC3E}">
        <p14:creationId xmlns:p14="http://schemas.microsoft.com/office/powerpoint/2010/main" val="3489668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861604" y="1898860"/>
            <a:ext cx="2468792" cy="584775"/>
          </a:xfrm>
          <a:prstGeom prst="rect">
            <a:avLst/>
          </a:prstGeom>
          <a:ln w="28575">
            <a:solidFill>
              <a:srgbClr val="FFFF00"/>
            </a:solidFill>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pt-BR" sz="3200" b="1" dirty="0">
                <a:solidFill>
                  <a:srgbClr val="FFFF00"/>
                </a:solidFill>
              </a:rPr>
              <a:t>5° problema:</a:t>
            </a:r>
            <a:endParaRPr lang="pt-BR" sz="3200" dirty="0">
              <a:solidFill>
                <a:srgbClr val="FFFF00"/>
              </a:solidFill>
            </a:endParaRPr>
          </a:p>
        </p:txBody>
      </p:sp>
      <p:pic>
        <p:nvPicPr>
          <p:cNvPr id="3" name="Imagem 2"/>
          <p:cNvPicPr>
            <a:picLocks noChangeAspect="1"/>
          </p:cNvPicPr>
          <p:nvPr/>
        </p:nvPicPr>
        <p:blipFill rotWithShape="1">
          <a:blip r:embed="rId2">
            <a:extLst>
              <a:ext uri="{28A0092B-C50C-407E-A947-70E740481C1C}">
                <a14:useLocalDpi xmlns:a14="http://schemas.microsoft.com/office/drawing/2010/main" val="0"/>
              </a:ext>
            </a:extLst>
          </a:blip>
          <a:srcRect l="19373" t="765" r="4136" b="42688"/>
          <a:stretch/>
        </p:blipFill>
        <p:spPr>
          <a:xfrm>
            <a:off x="10649745" y="343954"/>
            <a:ext cx="1150365" cy="11844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890" y="355562"/>
            <a:ext cx="1184400" cy="11844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grpSp>
        <p:nvGrpSpPr>
          <p:cNvPr id="5" name="Agrupar 4"/>
          <p:cNvGrpSpPr/>
          <p:nvPr/>
        </p:nvGrpSpPr>
        <p:grpSpPr>
          <a:xfrm>
            <a:off x="1955074" y="339633"/>
            <a:ext cx="8281852" cy="1200329"/>
            <a:chOff x="2063722" y="339633"/>
            <a:chExt cx="8281852" cy="1200329"/>
          </a:xfrm>
        </p:grpSpPr>
        <p:sp>
          <p:nvSpPr>
            <p:cNvPr id="6" name="Retângulo 5"/>
            <p:cNvSpPr/>
            <p:nvPr/>
          </p:nvSpPr>
          <p:spPr>
            <a:xfrm>
              <a:off x="2063722" y="343954"/>
              <a:ext cx="8281852" cy="1184401"/>
            </a:xfrm>
            <a:prstGeom prst="rect">
              <a:avLst/>
            </a:prstGeom>
            <a:blipFill>
              <a:blip r:embed="rId4"/>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p:cNvSpPr txBox="1"/>
            <p:nvPr/>
          </p:nvSpPr>
          <p:spPr>
            <a:xfrm>
              <a:off x="2311917" y="339633"/>
              <a:ext cx="7785463" cy="1200329"/>
            </a:xfrm>
            <a:prstGeom prst="rect">
              <a:avLst/>
            </a:prstGeom>
            <a:noFill/>
          </p:spPr>
          <p:txBody>
            <a:bodyPr wrap="square" rtlCol="0">
              <a:spAutoFit/>
            </a:bodyPr>
            <a:lstStyle/>
            <a:p>
              <a:pPr algn="ctr"/>
              <a:r>
                <a:rPr lang="pt-BR" sz="3600" b="1" dirty="0">
                  <a:solidFill>
                    <a:srgbClr val="FF0000"/>
                  </a:solidFill>
                  <a:effectLst>
                    <a:outerShdw blurRad="38100" dist="38100" dir="2700000" algn="tl">
                      <a:srgbClr val="000000">
                        <a:alpha val="43137"/>
                      </a:srgbClr>
                    </a:outerShdw>
                  </a:effectLst>
                  <a:latin typeface="Bahnschrift Condensed" panose="020B0502040204020203" pitchFamily="34" charset="0"/>
                </a:rPr>
                <a:t>AULA – 03</a:t>
              </a:r>
            </a:p>
            <a:p>
              <a:pPr algn="ctr"/>
              <a:r>
                <a:rPr lang="pt-BR" sz="3600" b="1" dirty="0">
                  <a:solidFill>
                    <a:srgbClr val="FF0000"/>
                  </a:solidFill>
                  <a:effectLst>
                    <a:outerShdw blurRad="38100" dist="38100" dir="2700000" algn="tl">
                      <a:srgbClr val="000000">
                        <a:alpha val="43137"/>
                      </a:srgbClr>
                    </a:outerShdw>
                  </a:effectLst>
                  <a:latin typeface="Bahnschrift Condensed" panose="020B0502040204020203" pitchFamily="34" charset="0"/>
                </a:rPr>
                <a:t>TEMA: COORDENADAS E SIG E FUSO HORÁRIO</a:t>
              </a:r>
            </a:p>
          </p:txBody>
        </p:sp>
      </p:grpSp>
      <p:sp>
        <p:nvSpPr>
          <p:cNvPr id="8" name="CaixaDeTexto 7"/>
          <p:cNvSpPr txBox="1"/>
          <p:nvPr/>
        </p:nvSpPr>
        <p:spPr>
          <a:xfrm>
            <a:off x="622662" y="3461656"/>
            <a:ext cx="10946675" cy="2308324"/>
          </a:xfrm>
          <a:prstGeom prst="rect">
            <a:avLst/>
          </a:prstGeom>
          <a:ln w="28575">
            <a:solidFill>
              <a:srgbClr val="FFFF00"/>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pt-BR" altLang="pt-BR" sz="2400" b="1" dirty="0">
                <a:solidFill>
                  <a:srgbClr val="FFFF00"/>
                </a:solidFill>
              </a:rPr>
              <a:t>Na cidade de Londres os relógios marcam 18 horas. Em Tóquio, no mesmo momento, são 3horas da madrugada do dia seguinte. </a:t>
            </a:r>
            <a:r>
              <a:rPr lang="pt-BR" altLang="pt-BR" sz="2400" b="1" u="sng" dirty="0">
                <a:solidFill>
                  <a:srgbClr val="FFFF00"/>
                </a:solidFill>
              </a:rPr>
              <a:t>Qual a longitude</a:t>
            </a:r>
            <a:r>
              <a:rPr lang="pt-BR" altLang="pt-BR" sz="2400" b="1" dirty="0">
                <a:solidFill>
                  <a:srgbClr val="FFFF00"/>
                </a:solidFill>
              </a:rPr>
              <a:t> da cidade japonesa em relação ao meridiano Inicial?</a:t>
            </a:r>
          </a:p>
          <a:p>
            <a:endParaRPr lang="pt-BR" altLang="pt-BR" sz="2400" b="1" dirty="0">
              <a:solidFill>
                <a:srgbClr val="FFFF00"/>
              </a:solidFill>
            </a:endParaRPr>
          </a:p>
          <a:p>
            <a:r>
              <a:rPr lang="pt-BR" altLang="pt-BR" sz="2400" b="1" dirty="0">
                <a:solidFill>
                  <a:srgbClr val="FFFF00"/>
                </a:solidFill>
              </a:rPr>
              <a:t>Resp. 18 – 24 (horas do dia)= 6 + 3 = 9x15 = 135º é a longitude da cidade japonesa.</a:t>
            </a:r>
          </a:p>
          <a:p>
            <a:endParaRPr lang="pt-BR" altLang="pt-BR" sz="2400" b="1" dirty="0">
              <a:solidFill>
                <a:srgbClr val="FFFF00"/>
              </a:solidFill>
            </a:endParaRPr>
          </a:p>
        </p:txBody>
      </p:sp>
    </p:spTree>
    <p:extLst>
      <p:ext uri="{BB962C8B-B14F-4D97-AF65-F5344CB8AC3E}">
        <p14:creationId xmlns:p14="http://schemas.microsoft.com/office/powerpoint/2010/main" val="3383974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391890" y="2612571"/>
            <a:ext cx="5760716" cy="3785652"/>
          </a:xfrm>
          <a:prstGeom prst="rect">
            <a:avLst/>
          </a:prstGeom>
          <a:solidFill>
            <a:schemeClr val="tx1"/>
          </a:solidFill>
          <a:ln w="28575">
            <a:solidFill>
              <a:srgbClr val="FFFF00"/>
            </a:solidFill>
          </a:ln>
          <a:effectLst/>
        </p:spPr>
        <p:txBody>
          <a:bodyPr wrap="square">
            <a:spAutoFit/>
          </a:bodyPr>
          <a:lstStyle/>
          <a:p>
            <a:pPr algn="just"/>
            <a:r>
              <a:rPr lang="pt-BR" altLang="pt-BR" sz="2400" b="1" dirty="0">
                <a:solidFill>
                  <a:srgbClr val="FFFF00"/>
                </a:solidFill>
              </a:rPr>
              <a:t>Observe a figura a seguir.</a:t>
            </a:r>
          </a:p>
          <a:p>
            <a:pPr algn="just"/>
            <a:endParaRPr lang="pt-BR" altLang="pt-BR" sz="2400" b="1" dirty="0">
              <a:solidFill>
                <a:srgbClr val="FFFF00"/>
              </a:solidFill>
            </a:endParaRPr>
          </a:p>
          <a:p>
            <a:pPr algn="just"/>
            <a:r>
              <a:rPr lang="pt-BR" altLang="pt-BR" sz="2400" b="1" dirty="0">
                <a:solidFill>
                  <a:srgbClr val="FFFF00"/>
                </a:solidFill>
              </a:rPr>
              <a:t>No dia 10 de janeiro, às 8h, um navio cargueiro, em sua rota, cruza a Linha Internacional da Data no sentido Oeste (Gr).</a:t>
            </a:r>
          </a:p>
          <a:p>
            <a:pPr algn="just"/>
            <a:endParaRPr lang="pt-BR" altLang="pt-BR" sz="2400" b="1" dirty="0">
              <a:solidFill>
                <a:srgbClr val="FFFF00"/>
              </a:solidFill>
            </a:endParaRPr>
          </a:p>
          <a:p>
            <a:pPr algn="just"/>
            <a:r>
              <a:rPr lang="pt-BR" altLang="pt-BR" sz="2400" b="1" dirty="0">
                <a:solidFill>
                  <a:srgbClr val="FFFF00"/>
                </a:solidFill>
              </a:rPr>
              <a:t>Após ter cruzado a referida linha, que dia e hora local são registrados no navio?</a:t>
            </a:r>
          </a:p>
          <a:p>
            <a:pPr algn="just"/>
            <a:r>
              <a:rPr lang="pt-BR" altLang="pt-BR" sz="2400" b="1" dirty="0">
                <a:solidFill>
                  <a:srgbClr val="FFFF00"/>
                </a:solidFill>
              </a:rPr>
              <a:t>a) 9 de janeiro, 7h.	b) 9 de janeiro, 8h.</a:t>
            </a:r>
          </a:p>
          <a:p>
            <a:pPr algn="just"/>
            <a:r>
              <a:rPr lang="pt-BR" altLang="pt-BR" sz="2400" b="1" dirty="0">
                <a:solidFill>
                  <a:srgbClr val="FFFF00"/>
                </a:solidFill>
              </a:rPr>
              <a:t>c) 10 de janeiro, 9h.	d) 10 de janeiro, 10h.</a:t>
            </a:r>
          </a:p>
        </p:txBody>
      </p:sp>
      <p:pic>
        <p:nvPicPr>
          <p:cNvPr id="3" name="Imagem 2"/>
          <p:cNvPicPr>
            <a:picLocks noChangeAspect="1"/>
          </p:cNvPicPr>
          <p:nvPr/>
        </p:nvPicPr>
        <p:blipFill rotWithShape="1">
          <a:blip r:embed="rId2">
            <a:extLst>
              <a:ext uri="{28A0092B-C50C-407E-A947-70E740481C1C}">
                <a14:useLocalDpi xmlns:a14="http://schemas.microsoft.com/office/drawing/2010/main" val="0"/>
              </a:ext>
            </a:extLst>
          </a:blip>
          <a:srcRect l="19373" t="765" r="4136" b="42688"/>
          <a:stretch/>
        </p:blipFill>
        <p:spPr>
          <a:xfrm>
            <a:off x="10649745" y="343954"/>
            <a:ext cx="1150365" cy="11844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890" y="355562"/>
            <a:ext cx="1184400" cy="11844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grpSp>
        <p:nvGrpSpPr>
          <p:cNvPr id="5" name="Agrupar 4"/>
          <p:cNvGrpSpPr/>
          <p:nvPr/>
        </p:nvGrpSpPr>
        <p:grpSpPr>
          <a:xfrm>
            <a:off x="1955074" y="339633"/>
            <a:ext cx="8281852" cy="1200329"/>
            <a:chOff x="2063722" y="339633"/>
            <a:chExt cx="8281852" cy="1200329"/>
          </a:xfrm>
        </p:grpSpPr>
        <p:sp>
          <p:nvSpPr>
            <p:cNvPr id="6" name="Retângulo 5"/>
            <p:cNvSpPr/>
            <p:nvPr/>
          </p:nvSpPr>
          <p:spPr>
            <a:xfrm>
              <a:off x="2063722" y="343954"/>
              <a:ext cx="8281852" cy="1184401"/>
            </a:xfrm>
            <a:prstGeom prst="rect">
              <a:avLst/>
            </a:prstGeom>
            <a:blipFill>
              <a:blip r:embed="rId4"/>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p:cNvSpPr txBox="1"/>
            <p:nvPr/>
          </p:nvSpPr>
          <p:spPr>
            <a:xfrm>
              <a:off x="2311917" y="339633"/>
              <a:ext cx="7785463" cy="1200329"/>
            </a:xfrm>
            <a:prstGeom prst="rect">
              <a:avLst/>
            </a:prstGeom>
            <a:noFill/>
          </p:spPr>
          <p:txBody>
            <a:bodyPr wrap="square" rtlCol="0">
              <a:spAutoFit/>
            </a:bodyPr>
            <a:lstStyle/>
            <a:p>
              <a:pPr algn="ctr"/>
              <a:r>
                <a:rPr lang="pt-BR" sz="3600" b="1" dirty="0">
                  <a:solidFill>
                    <a:srgbClr val="FF0000"/>
                  </a:solidFill>
                  <a:effectLst>
                    <a:outerShdw blurRad="38100" dist="38100" dir="2700000" algn="tl">
                      <a:srgbClr val="000000">
                        <a:alpha val="43137"/>
                      </a:srgbClr>
                    </a:outerShdw>
                  </a:effectLst>
                  <a:latin typeface="Bahnschrift Condensed" panose="020B0502040204020203" pitchFamily="34" charset="0"/>
                </a:rPr>
                <a:t>AULA – 03</a:t>
              </a:r>
            </a:p>
            <a:p>
              <a:pPr algn="ctr"/>
              <a:r>
                <a:rPr lang="pt-BR" sz="3600" b="1" dirty="0">
                  <a:solidFill>
                    <a:srgbClr val="FF0000"/>
                  </a:solidFill>
                  <a:effectLst>
                    <a:outerShdw blurRad="38100" dist="38100" dir="2700000" algn="tl">
                      <a:srgbClr val="000000">
                        <a:alpha val="43137"/>
                      </a:srgbClr>
                    </a:outerShdw>
                  </a:effectLst>
                  <a:latin typeface="Bahnschrift Condensed" panose="020B0502040204020203" pitchFamily="34" charset="0"/>
                </a:rPr>
                <a:t>TEMA: COORDENADAS E SIG E FUSO HORÁRIO</a:t>
              </a:r>
            </a:p>
          </p:txBody>
        </p:sp>
      </p:grpSp>
      <p:grpSp>
        <p:nvGrpSpPr>
          <p:cNvPr id="14" name="Agrupar 13"/>
          <p:cNvGrpSpPr/>
          <p:nvPr/>
        </p:nvGrpSpPr>
        <p:grpSpPr>
          <a:xfrm>
            <a:off x="6283505" y="2612571"/>
            <a:ext cx="5618578" cy="3785652"/>
            <a:chOff x="6283505" y="2612571"/>
            <a:chExt cx="5618578" cy="3785652"/>
          </a:xfrm>
        </p:grpSpPr>
        <p:pic>
          <p:nvPicPr>
            <p:cNvPr id="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3505" y="2612571"/>
              <a:ext cx="5618578" cy="378565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orma Livre 8"/>
            <p:cNvSpPr/>
            <p:nvPr/>
          </p:nvSpPr>
          <p:spPr>
            <a:xfrm>
              <a:off x="7628709" y="3004457"/>
              <a:ext cx="522514" cy="3226526"/>
            </a:xfrm>
            <a:custGeom>
              <a:avLst/>
              <a:gdLst>
                <a:gd name="connsiteX0" fmla="*/ 209005 w 522514"/>
                <a:gd name="connsiteY0" fmla="*/ 0 h 3226526"/>
                <a:gd name="connsiteX1" fmla="*/ 261257 w 522514"/>
                <a:gd name="connsiteY1" fmla="*/ 65314 h 3226526"/>
                <a:gd name="connsiteX2" fmla="*/ 313508 w 522514"/>
                <a:gd name="connsiteY2" fmla="*/ 130629 h 3226526"/>
                <a:gd name="connsiteX3" fmla="*/ 326571 w 522514"/>
                <a:gd name="connsiteY3" fmla="*/ 169817 h 3226526"/>
                <a:gd name="connsiteX4" fmla="*/ 378822 w 522514"/>
                <a:gd name="connsiteY4" fmla="*/ 248194 h 3226526"/>
                <a:gd name="connsiteX5" fmla="*/ 444137 w 522514"/>
                <a:gd name="connsiteY5" fmla="*/ 365760 h 3226526"/>
                <a:gd name="connsiteX6" fmla="*/ 470262 w 522514"/>
                <a:gd name="connsiteY6" fmla="*/ 404949 h 3226526"/>
                <a:gd name="connsiteX7" fmla="*/ 483325 w 522514"/>
                <a:gd name="connsiteY7" fmla="*/ 444137 h 3226526"/>
                <a:gd name="connsiteX8" fmla="*/ 522514 w 522514"/>
                <a:gd name="connsiteY8" fmla="*/ 522514 h 3226526"/>
                <a:gd name="connsiteX9" fmla="*/ 444137 w 522514"/>
                <a:gd name="connsiteY9" fmla="*/ 587829 h 3226526"/>
                <a:gd name="connsiteX10" fmla="*/ 391885 w 522514"/>
                <a:gd name="connsiteY10" fmla="*/ 666206 h 3226526"/>
                <a:gd name="connsiteX11" fmla="*/ 274320 w 522514"/>
                <a:gd name="connsiteY11" fmla="*/ 731520 h 3226526"/>
                <a:gd name="connsiteX12" fmla="*/ 195942 w 522514"/>
                <a:gd name="connsiteY12" fmla="*/ 783772 h 3226526"/>
                <a:gd name="connsiteX13" fmla="*/ 156754 w 522514"/>
                <a:gd name="connsiteY13" fmla="*/ 809897 h 3226526"/>
                <a:gd name="connsiteX14" fmla="*/ 104502 w 522514"/>
                <a:gd name="connsiteY14" fmla="*/ 888274 h 3226526"/>
                <a:gd name="connsiteX15" fmla="*/ 78377 w 522514"/>
                <a:gd name="connsiteY15" fmla="*/ 966652 h 3226526"/>
                <a:gd name="connsiteX16" fmla="*/ 0 w 522514"/>
                <a:gd name="connsiteY16" fmla="*/ 992777 h 3226526"/>
                <a:gd name="connsiteX17" fmla="*/ 117565 w 522514"/>
                <a:gd name="connsiteY17" fmla="*/ 1071154 h 3226526"/>
                <a:gd name="connsiteX18" fmla="*/ 156754 w 522514"/>
                <a:gd name="connsiteY18" fmla="*/ 1097280 h 3226526"/>
                <a:gd name="connsiteX19" fmla="*/ 209005 w 522514"/>
                <a:gd name="connsiteY19" fmla="*/ 1175657 h 3226526"/>
                <a:gd name="connsiteX20" fmla="*/ 235131 w 522514"/>
                <a:gd name="connsiteY20" fmla="*/ 1332412 h 3226526"/>
                <a:gd name="connsiteX21" fmla="*/ 222068 w 522514"/>
                <a:gd name="connsiteY21" fmla="*/ 1867989 h 3226526"/>
                <a:gd name="connsiteX22" fmla="*/ 209005 w 522514"/>
                <a:gd name="connsiteY22" fmla="*/ 1946366 h 3226526"/>
                <a:gd name="connsiteX23" fmla="*/ 222068 w 522514"/>
                <a:gd name="connsiteY23" fmla="*/ 2403566 h 3226526"/>
                <a:gd name="connsiteX24" fmla="*/ 300445 w 522514"/>
                <a:gd name="connsiteY24" fmla="*/ 2455817 h 3226526"/>
                <a:gd name="connsiteX25" fmla="*/ 339634 w 522514"/>
                <a:gd name="connsiteY25" fmla="*/ 2481943 h 3226526"/>
                <a:gd name="connsiteX26" fmla="*/ 378822 w 522514"/>
                <a:gd name="connsiteY26" fmla="*/ 2508069 h 3226526"/>
                <a:gd name="connsiteX27" fmla="*/ 378822 w 522514"/>
                <a:gd name="connsiteY27" fmla="*/ 2991394 h 3226526"/>
                <a:gd name="connsiteX28" fmla="*/ 352697 w 522514"/>
                <a:gd name="connsiteY28" fmla="*/ 3108960 h 3226526"/>
                <a:gd name="connsiteX29" fmla="*/ 352697 w 522514"/>
                <a:gd name="connsiteY29" fmla="*/ 3226526 h 3226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2514" h="3226526">
                  <a:moveTo>
                    <a:pt x="209005" y="0"/>
                  </a:moveTo>
                  <a:cubicBezTo>
                    <a:pt x="226422" y="21771"/>
                    <a:pt x="246480" y="41671"/>
                    <a:pt x="261257" y="65314"/>
                  </a:cubicBezTo>
                  <a:cubicBezTo>
                    <a:pt x="306327" y="137426"/>
                    <a:pt x="232030" y="76309"/>
                    <a:pt x="313508" y="130629"/>
                  </a:cubicBezTo>
                  <a:cubicBezTo>
                    <a:pt x="317862" y="143692"/>
                    <a:pt x="319884" y="157780"/>
                    <a:pt x="326571" y="169817"/>
                  </a:cubicBezTo>
                  <a:cubicBezTo>
                    <a:pt x="341820" y="197265"/>
                    <a:pt x="368893" y="218406"/>
                    <a:pt x="378822" y="248194"/>
                  </a:cubicBezTo>
                  <a:cubicBezTo>
                    <a:pt x="401815" y="317172"/>
                    <a:pt x="384246" y="275923"/>
                    <a:pt x="444137" y="365760"/>
                  </a:cubicBezTo>
                  <a:cubicBezTo>
                    <a:pt x="452846" y="378823"/>
                    <a:pt x="465297" y="390055"/>
                    <a:pt x="470262" y="404949"/>
                  </a:cubicBezTo>
                  <a:cubicBezTo>
                    <a:pt x="474616" y="418012"/>
                    <a:pt x="477167" y="431821"/>
                    <a:pt x="483325" y="444137"/>
                  </a:cubicBezTo>
                  <a:cubicBezTo>
                    <a:pt x="533971" y="545427"/>
                    <a:pt x="489680" y="424015"/>
                    <a:pt x="522514" y="522514"/>
                  </a:cubicBezTo>
                  <a:cubicBezTo>
                    <a:pt x="487678" y="545738"/>
                    <a:pt x="471218" y="553011"/>
                    <a:pt x="444137" y="587829"/>
                  </a:cubicBezTo>
                  <a:cubicBezTo>
                    <a:pt x="424860" y="612614"/>
                    <a:pt x="421673" y="656276"/>
                    <a:pt x="391885" y="666206"/>
                  </a:cubicBezTo>
                  <a:cubicBezTo>
                    <a:pt x="322909" y="689198"/>
                    <a:pt x="364153" y="671631"/>
                    <a:pt x="274320" y="731520"/>
                  </a:cubicBezTo>
                  <a:lnTo>
                    <a:pt x="195942" y="783772"/>
                  </a:lnTo>
                  <a:lnTo>
                    <a:pt x="156754" y="809897"/>
                  </a:lnTo>
                  <a:cubicBezTo>
                    <a:pt x="139337" y="836023"/>
                    <a:pt x="114431" y="858486"/>
                    <a:pt x="104502" y="888274"/>
                  </a:cubicBezTo>
                  <a:cubicBezTo>
                    <a:pt x="95794" y="914400"/>
                    <a:pt x="104503" y="957944"/>
                    <a:pt x="78377" y="966652"/>
                  </a:cubicBezTo>
                  <a:lnTo>
                    <a:pt x="0" y="992777"/>
                  </a:lnTo>
                  <a:lnTo>
                    <a:pt x="117565" y="1071154"/>
                  </a:lnTo>
                  <a:lnTo>
                    <a:pt x="156754" y="1097280"/>
                  </a:lnTo>
                  <a:cubicBezTo>
                    <a:pt x="174171" y="1123406"/>
                    <a:pt x="203843" y="1144685"/>
                    <a:pt x="209005" y="1175657"/>
                  </a:cubicBezTo>
                  <a:lnTo>
                    <a:pt x="235131" y="1332412"/>
                  </a:lnTo>
                  <a:cubicBezTo>
                    <a:pt x="230777" y="1510938"/>
                    <a:pt x="229660" y="1689572"/>
                    <a:pt x="222068" y="1867989"/>
                  </a:cubicBezTo>
                  <a:cubicBezTo>
                    <a:pt x="220942" y="1894451"/>
                    <a:pt x="209005" y="1919880"/>
                    <a:pt x="209005" y="1946366"/>
                  </a:cubicBezTo>
                  <a:cubicBezTo>
                    <a:pt x="209005" y="2098828"/>
                    <a:pt x="195133" y="2253502"/>
                    <a:pt x="222068" y="2403566"/>
                  </a:cubicBezTo>
                  <a:cubicBezTo>
                    <a:pt x="227615" y="2434471"/>
                    <a:pt x="274319" y="2438400"/>
                    <a:pt x="300445" y="2455817"/>
                  </a:cubicBezTo>
                  <a:lnTo>
                    <a:pt x="339634" y="2481943"/>
                  </a:lnTo>
                  <a:lnTo>
                    <a:pt x="378822" y="2508069"/>
                  </a:lnTo>
                  <a:cubicBezTo>
                    <a:pt x="437916" y="2685345"/>
                    <a:pt x="400968" y="2559529"/>
                    <a:pt x="378822" y="2991394"/>
                  </a:cubicBezTo>
                  <a:cubicBezTo>
                    <a:pt x="367642" y="3209418"/>
                    <a:pt x="366777" y="2925924"/>
                    <a:pt x="352697" y="3108960"/>
                  </a:cubicBezTo>
                  <a:cubicBezTo>
                    <a:pt x="349691" y="3148033"/>
                    <a:pt x="352697" y="3187337"/>
                    <a:pt x="352697" y="3226526"/>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 name="Conector de Seta Reta 10"/>
            <p:cNvCxnSpPr/>
            <p:nvPr/>
          </p:nvCxnSpPr>
          <p:spPr>
            <a:xfrm flipH="1" flipV="1">
              <a:off x="7119257" y="4617720"/>
              <a:ext cx="1319350" cy="1038497"/>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Retângulo 14"/>
          <p:cNvSpPr/>
          <p:nvPr/>
        </p:nvSpPr>
        <p:spPr>
          <a:xfrm>
            <a:off x="3161211" y="5590903"/>
            <a:ext cx="2468880" cy="431074"/>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Retângulo 15"/>
          <p:cNvSpPr/>
          <p:nvPr/>
        </p:nvSpPr>
        <p:spPr>
          <a:xfrm>
            <a:off x="4861604" y="1781293"/>
            <a:ext cx="2468792" cy="584775"/>
          </a:xfrm>
          <a:prstGeom prst="rect">
            <a:avLst/>
          </a:prstGeom>
          <a:ln w="28575">
            <a:solidFill>
              <a:srgbClr val="FFFF00"/>
            </a:solidFill>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pt-BR" sz="3200" b="1" dirty="0">
                <a:solidFill>
                  <a:srgbClr val="FFFF00"/>
                </a:solidFill>
              </a:rPr>
              <a:t>6° problema:</a:t>
            </a:r>
            <a:endParaRPr lang="pt-BR" sz="3200" dirty="0">
              <a:solidFill>
                <a:srgbClr val="FFFF00"/>
              </a:solidFill>
            </a:endParaRPr>
          </a:p>
        </p:txBody>
      </p:sp>
    </p:spTree>
    <p:extLst>
      <p:ext uri="{BB962C8B-B14F-4D97-AF65-F5344CB8AC3E}">
        <p14:creationId xmlns:p14="http://schemas.microsoft.com/office/powerpoint/2010/main" val="75574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2000"/>
                                        <p:tgtEl>
                                          <p:spTgt spid="15"/>
                                        </p:tgtEl>
                                      </p:cBhvr>
                                    </p:animEffect>
                                    <p:anim calcmode="lin" valueType="num">
                                      <p:cBhvr>
                                        <p:cTn id="26" dur="2000" fill="hold"/>
                                        <p:tgtEl>
                                          <p:spTgt spid="15"/>
                                        </p:tgtEl>
                                        <p:attrNameLst>
                                          <p:attrName>ppt_w</p:attrName>
                                        </p:attrNameLst>
                                      </p:cBhvr>
                                      <p:tavLst>
                                        <p:tav tm="0" fmla="#ppt_w*sin(2.5*pi*$)">
                                          <p:val>
                                            <p:fltVal val="0"/>
                                          </p:val>
                                        </p:tav>
                                        <p:tav tm="100000">
                                          <p:val>
                                            <p:fltVal val="1"/>
                                          </p:val>
                                        </p:tav>
                                      </p:tavLst>
                                    </p:anim>
                                    <p:anim calcmode="lin" valueType="num">
                                      <p:cBhvr>
                                        <p:cTn id="27" dur="20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m 14"/>
          <p:cNvPicPr>
            <a:picLocks noChangeAspect="1"/>
          </p:cNvPicPr>
          <p:nvPr/>
        </p:nvPicPr>
        <p:blipFill rotWithShape="1">
          <a:blip r:embed="rId2">
            <a:extLst>
              <a:ext uri="{28A0092B-C50C-407E-A947-70E740481C1C}">
                <a14:useLocalDpi xmlns:a14="http://schemas.microsoft.com/office/drawing/2010/main" val="0"/>
              </a:ext>
            </a:extLst>
          </a:blip>
          <a:srcRect l="19373" t="765" r="4136" b="42688"/>
          <a:stretch/>
        </p:blipFill>
        <p:spPr>
          <a:xfrm>
            <a:off x="10649745" y="343954"/>
            <a:ext cx="1150365" cy="11844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16" name="Imagem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890" y="355562"/>
            <a:ext cx="1184400" cy="11844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grpSp>
        <p:nvGrpSpPr>
          <p:cNvPr id="17" name="Agrupar 16"/>
          <p:cNvGrpSpPr/>
          <p:nvPr/>
        </p:nvGrpSpPr>
        <p:grpSpPr>
          <a:xfrm>
            <a:off x="1955074" y="339633"/>
            <a:ext cx="8281852" cy="1200329"/>
            <a:chOff x="2063722" y="339633"/>
            <a:chExt cx="8281852" cy="1200329"/>
          </a:xfrm>
        </p:grpSpPr>
        <p:sp>
          <p:nvSpPr>
            <p:cNvPr id="18" name="Retângulo 17"/>
            <p:cNvSpPr/>
            <p:nvPr/>
          </p:nvSpPr>
          <p:spPr>
            <a:xfrm>
              <a:off x="2063722" y="343954"/>
              <a:ext cx="8281852" cy="1184401"/>
            </a:xfrm>
            <a:prstGeom prst="rect">
              <a:avLst/>
            </a:prstGeom>
            <a:blipFill>
              <a:blip r:embed="rId4"/>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CaixaDeTexto 18"/>
            <p:cNvSpPr txBox="1"/>
            <p:nvPr/>
          </p:nvSpPr>
          <p:spPr>
            <a:xfrm>
              <a:off x="2311917" y="339633"/>
              <a:ext cx="7785463" cy="1200329"/>
            </a:xfrm>
            <a:prstGeom prst="rect">
              <a:avLst/>
            </a:prstGeom>
            <a:noFill/>
          </p:spPr>
          <p:txBody>
            <a:bodyPr wrap="square" rtlCol="0">
              <a:spAutoFit/>
            </a:bodyPr>
            <a:lstStyle/>
            <a:p>
              <a:pPr algn="ctr"/>
              <a:r>
                <a:rPr lang="pt-BR" sz="3600" b="1" dirty="0">
                  <a:solidFill>
                    <a:srgbClr val="FF0000"/>
                  </a:solidFill>
                  <a:effectLst>
                    <a:outerShdw blurRad="38100" dist="38100" dir="2700000" algn="tl">
                      <a:srgbClr val="000000">
                        <a:alpha val="43137"/>
                      </a:srgbClr>
                    </a:outerShdw>
                  </a:effectLst>
                  <a:latin typeface="Bahnschrift Condensed" panose="020B0502040204020203" pitchFamily="34" charset="0"/>
                </a:rPr>
                <a:t>AULA – 03</a:t>
              </a:r>
            </a:p>
            <a:p>
              <a:pPr algn="ctr"/>
              <a:r>
                <a:rPr lang="pt-BR" sz="3600" b="1" dirty="0">
                  <a:solidFill>
                    <a:srgbClr val="FF0000"/>
                  </a:solidFill>
                  <a:effectLst>
                    <a:outerShdw blurRad="38100" dist="38100" dir="2700000" algn="tl">
                      <a:srgbClr val="000000">
                        <a:alpha val="43137"/>
                      </a:srgbClr>
                    </a:outerShdw>
                  </a:effectLst>
                  <a:latin typeface="Bahnschrift Condensed" panose="020B0502040204020203" pitchFamily="34" charset="0"/>
                </a:rPr>
                <a:t>TEMA: COORDENADAS E SIG E FUSO HORÁRIO</a:t>
              </a:r>
            </a:p>
          </p:txBody>
        </p:sp>
      </p:grpSp>
      <p:sp>
        <p:nvSpPr>
          <p:cNvPr id="20" name="Text Box 2"/>
          <p:cNvSpPr txBox="1">
            <a:spLocks noChangeArrowheads="1"/>
          </p:cNvSpPr>
          <p:nvPr/>
        </p:nvSpPr>
        <p:spPr bwMode="auto">
          <a:xfrm>
            <a:off x="573770" y="1636330"/>
            <a:ext cx="11044460" cy="461665"/>
          </a:xfrm>
          <a:prstGeom prst="rect">
            <a:avLst/>
          </a:prstGeom>
          <a:solidFill>
            <a:srgbClr val="FFFF00"/>
          </a:solidFill>
          <a:ln>
            <a:solidFill>
              <a:schemeClr val="tx1"/>
            </a:solidFill>
          </a:ln>
          <a:effectLst/>
          <a:extLst/>
        </p:spPr>
        <p:txBody>
          <a:bodyPr wrap="square">
            <a:spAutoFit/>
          </a:bodyPr>
          <a:lstStyle/>
          <a:p>
            <a:pPr algn="ctr" eaLnBrk="1" hangingPunct="1">
              <a:spcBef>
                <a:spcPct val="50000"/>
              </a:spcBef>
              <a:defRPr/>
            </a:pPr>
            <a:r>
              <a:rPr lang="pt-BR" altLang="pt-BR" sz="2400" b="1" dirty="0"/>
              <a:t>GEOPROCESSAMENTO</a:t>
            </a:r>
          </a:p>
        </p:txBody>
      </p:sp>
      <p:sp>
        <p:nvSpPr>
          <p:cNvPr id="21" name="Text Box 3"/>
          <p:cNvSpPr txBox="1">
            <a:spLocks noChangeArrowheads="1"/>
          </p:cNvSpPr>
          <p:nvPr/>
        </p:nvSpPr>
        <p:spPr bwMode="auto">
          <a:xfrm>
            <a:off x="573770" y="2240204"/>
            <a:ext cx="11044460" cy="1015663"/>
          </a:xfrm>
          <a:prstGeom prst="rect">
            <a:avLst/>
          </a:prstGeom>
          <a:ln/>
          <a:extLst/>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algn="just" eaLnBrk="1" hangingPunct="1">
              <a:spcBef>
                <a:spcPct val="50000"/>
              </a:spcBef>
              <a:defRPr/>
            </a:pPr>
            <a:r>
              <a:rPr lang="pt-BR" altLang="pt-BR" sz="2000" b="1" dirty="0">
                <a:solidFill>
                  <a:srgbClr val="FFFF00"/>
                </a:solidFill>
              </a:rPr>
              <a:t>É O CONJUNTO DE TODAS AS CIÊNCIAS E TECNOLOGIAS(GEOGRAFIA, CARTOGRAFIA, TOPOGRAFIA, GEODÉSIA, GPS, SR, SIG) UTILIZADAS PARA EFETUAR VÁRIOS PROCESSOS COM DADOS E INFORMAÇÕES GEOGRÁFICAMENTE REFERENCIADAS. </a:t>
            </a:r>
          </a:p>
        </p:txBody>
      </p:sp>
      <p:sp>
        <p:nvSpPr>
          <p:cNvPr id="22" name="Text Box 8"/>
          <p:cNvSpPr txBox="1">
            <a:spLocks noChangeArrowheads="1"/>
          </p:cNvSpPr>
          <p:nvPr/>
        </p:nvSpPr>
        <p:spPr bwMode="auto">
          <a:xfrm>
            <a:off x="1955074" y="5827088"/>
            <a:ext cx="7293429" cy="707886"/>
          </a:xfrm>
          <a:prstGeom prst="rect">
            <a:avLst/>
          </a:prstGeom>
          <a:solidFill>
            <a:srgbClr val="FFFF00"/>
          </a:solidFill>
          <a:ln>
            <a:solidFill>
              <a:schemeClr val="tx1"/>
            </a:solidFill>
          </a:ln>
          <a:effectLst/>
        </p:spPr>
        <p:txBody>
          <a:bodyPr wrap="squar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spcBef>
                <a:spcPct val="50000"/>
              </a:spcBef>
            </a:pPr>
            <a:r>
              <a:rPr lang="pt-BR" altLang="pt-BR" sz="4000" b="1" dirty="0">
                <a:latin typeface="+mn-lt"/>
              </a:rPr>
              <a:t>UMA IMAGEM É TUDO!</a:t>
            </a:r>
          </a:p>
        </p:txBody>
      </p:sp>
      <p:sp>
        <p:nvSpPr>
          <p:cNvPr id="23" name="Text Box 10"/>
          <p:cNvSpPr txBox="1">
            <a:spLocks noChangeArrowheads="1"/>
          </p:cNvSpPr>
          <p:nvPr/>
        </p:nvSpPr>
        <p:spPr bwMode="auto">
          <a:xfrm>
            <a:off x="573770" y="3588889"/>
            <a:ext cx="11044460" cy="1015663"/>
          </a:xfrm>
          <a:prstGeom prst="rect">
            <a:avLst/>
          </a:prstGeom>
          <a:ln/>
          <a:extLst/>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algn="just" eaLnBrk="1" hangingPunct="1">
              <a:spcBef>
                <a:spcPct val="50000"/>
              </a:spcBef>
              <a:defRPr/>
            </a:pPr>
            <a:r>
              <a:rPr lang="pt-BR" altLang="pt-BR" sz="2000" b="1" dirty="0">
                <a:solidFill>
                  <a:srgbClr val="FFFF00"/>
                </a:solidFill>
              </a:rPr>
              <a:t>O GEOPROCESSAMENTO CADA VEZ MAIS VEM SENDO UTILIZADO NA GESTÃO DE UM OU MAIS TEMAS(MEIO AMBIENTE, REDES DE DISTRIBUIÇÃO, PLANEJAMENTO URBANO, EXPLORAÇÃO MINERAL, CONSTRUÇÕES, COMÉRCIO, SÁUDE, AGRICULTURA, ETC), PRESENTES NA SUPERFICIE TERRESTRE.</a:t>
            </a:r>
          </a:p>
        </p:txBody>
      </p:sp>
      <p:sp>
        <p:nvSpPr>
          <p:cNvPr id="24" name="Text Box 12"/>
          <p:cNvSpPr txBox="1">
            <a:spLocks noChangeArrowheads="1"/>
          </p:cNvSpPr>
          <p:nvPr/>
        </p:nvSpPr>
        <p:spPr bwMode="auto">
          <a:xfrm>
            <a:off x="573770" y="5015765"/>
            <a:ext cx="11044460" cy="400110"/>
          </a:xfrm>
          <a:prstGeom prst="rect">
            <a:avLst/>
          </a:prstGeom>
          <a:ln/>
          <a:extLst/>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algn="ctr" eaLnBrk="1" hangingPunct="1">
              <a:spcBef>
                <a:spcPct val="50000"/>
              </a:spcBef>
              <a:defRPr/>
            </a:pPr>
            <a:r>
              <a:rPr lang="pt-BR" altLang="pt-BR" sz="2000" b="1" dirty="0">
                <a:solidFill>
                  <a:srgbClr val="FFFF00"/>
                </a:solidFill>
              </a:rPr>
              <a:t>O INFORMAÇÃO ORGANIZADA, CORRETA E DISPONÍVEL DE FORMA ÁGIL. </a:t>
            </a:r>
          </a:p>
        </p:txBody>
      </p:sp>
    </p:spTree>
    <p:extLst>
      <p:ext uri="{BB962C8B-B14F-4D97-AF65-F5344CB8AC3E}">
        <p14:creationId xmlns:p14="http://schemas.microsoft.com/office/powerpoint/2010/main" val="46814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dissolv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500" fill="hold"/>
                                        <p:tgtEl>
                                          <p:spTgt spid="23"/>
                                        </p:tgtEl>
                                        <p:attrNameLst>
                                          <p:attrName>ppt_x</p:attrName>
                                        </p:attrNameLst>
                                      </p:cBhvr>
                                      <p:tavLst>
                                        <p:tav tm="0">
                                          <p:val>
                                            <p:strVal val="#ppt_x"/>
                                          </p:val>
                                        </p:tav>
                                        <p:tav tm="100000">
                                          <p:val>
                                            <p:strVal val="#ppt_x"/>
                                          </p:val>
                                        </p:tav>
                                      </p:tavLst>
                                    </p:anim>
                                    <p:anim calcmode="lin" valueType="num">
                                      <p:cBhvr additive="base">
                                        <p:cTn id="1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additive="base">
                                        <p:cTn id="24" dur="500" fill="hold"/>
                                        <p:tgtEl>
                                          <p:spTgt spid="24"/>
                                        </p:tgtEl>
                                        <p:attrNameLst>
                                          <p:attrName>ppt_x</p:attrName>
                                        </p:attrNameLst>
                                      </p:cBhvr>
                                      <p:tavLst>
                                        <p:tav tm="0">
                                          <p:val>
                                            <p:strVal val="#ppt_x"/>
                                          </p:val>
                                        </p:tav>
                                        <p:tav tm="100000">
                                          <p:val>
                                            <p:strVal val="#ppt_x"/>
                                          </p:val>
                                        </p:tav>
                                      </p:tavLst>
                                    </p:anim>
                                    <p:anim calcmode="lin" valueType="num">
                                      <p:cBhvr additive="base">
                                        <p:cTn id="25"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fill="hold"/>
                                        <p:tgtEl>
                                          <p:spTgt spid="22"/>
                                        </p:tgtEl>
                                        <p:attrNameLst>
                                          <p:attrName>ppt_x</p:attrName>
                                        </p:attrNameLst>
                                      </p:cBhvr>
                                      <p:tavLst>
                                        <p:tav tm="0">
                                          <p:val>
                                            <p:strVal val="#ppt_x"/>
                                          </p:val>
                                        </p:tav>
                                        <p:tav tm="100000">
                                          <p:val>
                                            <p:strVal val="#ppt_x"/>
                                          </p:val>
                                        </p:tav>
                                      </p:tavLst>
                                    </p:anim>
                                    <p:anim calcmode="lin" valueType="num">
                                      <p:cBhvr additive="base">
                                        <p:cTn id="31"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m 13"/>
          <p:cNvPicPr>
            <a:picLocks noChangeAspect="1"/>
          </p:cNvPicPr>
          <p:nvPr/>
        </p:nvPicPr>
        <p:blipFill rotWithShape="1">
          <a:blip r:embed="rId2">
            <a:extLst>
              <a:ext uri="{28A0092B-C50C-407E-A947-70E740481C1C}">
                <a14:useLocalDpi xmlns:a14="http://schemas.microsoft.com/office/drawing/2010/main" val="0"/>
              </a:ext>
            </a:extLst>
          </a:blip>
          <a:srcRect l="19373" t="765" r="4136" b="42688"/>
          <a:stretch/>
        </p:blipFill>
        <p:spPr>
          <a:xfrm>
            <a:off x="10649745" y="343954"/>
            <a:ext cx="1150365" cy="11844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18" name="Imagem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890" y="355562"/>
            <a:ext cx="1184400" cy="11844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grpSp>
        <p:nvGrpSpPr>
          <p:cNvPr id="19" name="Agrupar 18"/>
          <p:cNvGrpSpPr/>
          <p:nvPr/>
        </p:nvGrpSpPr>
        <p:grpSpPr>
          <a:xfrm>
            <a:off x="1955074" y="339633"/>
            <a:ext cx="8281852" cy="1200329"/>
            <a:chOff x="2063722" y="339633"/>
            <a:chExt cx="8281852" cy="1200329"/>
          </a:xfrm>
        </p:grpSpPr>
        <p:sp>
          <p:nvSpPr>
            <p:cNvPr id="20" name="Retângulo 19"/>
            <p:cNvSpPr/>
            <p:nvPr/>
          </p:nvSpPr>
          <p:spPr>
            <a:xfrm>
              <a:off x="2063722" y="343954"/>
              <a:ext cx="8281852" cy="1184401"/>
            </a:xfrm>
            <a:prstGeom prst="rect">
              <a:avLst/>
            </a:prstGeom>
            <a:blipFill>
              <a:blip r:embed="rId4"/>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CaixaDeTexto 20"/>
            <p:cNvSpPr txBox="1"/>
            <p:nvPr/>
          </p:nvSpPr>
          <p:spPr>
            <a:xfrm>
              <a:off x="2311917" y="339633"/>
              <a:ext cx="7785463" cy="1200329"/>
            </a:xfrm>
            <a:prstGeom prst="rect">
              <a:avLst/>
            </a:prstGeom>
            <a:noFill/>
          </p:spPr>
          <p:txBody>
            <a:bodyPr wrap="square" rtlCol="0">
              <a:spAutoFit/>
            </a:bodyPr>
            <a:lstStyle/>
            <a:p>
              <a:pPr algn="ctr"/>
              <a:r>
                <a:rPr lang="pt-BR" sz="3600" b="1" dirty="0">
                  <a:solidFill>
                    <a:srgbClr val="FF0000"/>
                  </a:solidFill>
                  <a:effectLst>
                    <a:outerShdw blurRad="38100" dist="38100" dir="2700000" algn="tl">
                      <a:srgbClr val="000000">
                        <a:alpha val="43137"/>
                      </a:srgbClr>
                    </a:outerShdw>
                  </a:effectLst>
                  <a:latin typeface="Bahnschrift Condensed" panose="020B0502040204020203" pitchFamily="34" charset="0"/>
                </a:rPr>
                <a:t>AULA – 03</a:t>
              </a:r>
            </a:p>
            <a:p>
              <a:pPr algn="ctr"/>
              <a:r>
                <a:rPr lang="pt-BR" sz="3600" b="1" dirty="0">
                  <a:solidFill>
                    <a:srgbClr val="FF0000"/>
                  </a:solidFill>
                  <a:effectLst>
                    <a:outerShdw blurRad="38100" dist="38100" dir="2700000" algn="tl">
                      <a:srgbClr val="000000">
                        <a:alpha val="43137"/>
                      </a:srgbClr>
                    </a:outerShdw>
                  </a:effectLst>
                  <a:latin typeface="Bahnschrift Condensed" panose="020B0502040204020203" pitchFamily="34" charset="0"/>
                </a:rPr>
                <a:t>TEMA: COORDENADAS E SIG E FUSO HORÁRIO</a:t>
              </a:r>
            </a:p>
          </p:txBody>
        </p:sp>
      </p:grpSp>
      <p:sp>
        <p:nvSpPr>
          <p:cNvPr id="22" name="Text Box 2"/>
          <p:cNvSpPr txBox="1">
            <a:spLocks noChangeArrowheads="1"/>
          </p:cNvSpPr>
          <p:nvPr/>
        </p:nvSpPr>
        <p:spPr bwMode="auto">
          <a:xfrm>
            <a:off x="1289844" y="1702172"/>
            <a:ext cx="9612312" cy="369332"/>
          </a:xfrm>
          <a:prstGeom prst="rect">
            <a:avLst/>
          </a:prstGeom>
          <a:solidFill>
            <a:srgbClr val="FFFF00"/>
          </a:solidFill>
          <a:ln>
            <a:solidFill>
              <a:schemeClr val="tx1"/>
            </a:solidFill>
          </a:ln>
          <a:effectLst/>
          <a:extLst/>
        </p:spPr>
        <p:txBody>
          <a:bodyPr>
            <a:spAutoFit/>
          </a:bodyPr>
          <a:lstStyle/>
          <a:p>
            <a:pPr algn="ctr" eaLnBrk="1" hangingPunct="1">
              <a:spcBef>
                <a:spcPct val="50000"/>
              </a:spcBef>
              <a:defRPr/>
            </a:pPr>
            <a:r>
              <a:rPr lang="pt-BR" altLang="pt-BR" b="1" dirty="0"/>
              <a:t>CIÊNCIAS E TECNOLOGIAS INTEGRADAS NA CARTOGRAFIA E GEOPROCESAMENTO</a:t>
            </a:r>
            <a:endParaRPr lang="pt-BR" altLang="pt-BR" sz="3600" b="1" dirty="0"/>
          </a:p>
        </p:txBody>
      </p:sp>
      <p:sp>
        <p:nvSpPr>
          <p:cNvPr id="23" name="Rectangle 8"/>
          <p:cNvSpPr>
            <a:spLocks noChangeArrowheads="1"/>
          </p:cNvSpPr>
          <p:nvPr/>
        </p:nvSpPr>
        <p:spPr bwMode="auto">
          <a:xfrm>
            <a:off x="391891" y="2290892"/>
            <a:ext cx="11408219" cy="1082675"/>
          </a:xfrm>
          <a:prstGeom prst="rect">
            <a:avLst/>
          </a:prstGeom>
          <a:ln/>
          <a:extLst/>
        </p:spPr>
        <p:style>
          <a:lnRef idx="2">
            <a:schemeClr val="dk1">
              <a:shade val="50000"/>
            </a:schemeClr>
          </a:lnRef>
          <a:fillRef idx="1">
            <a:schemeClr val="dk1"/>
          </a:fillRef>
          <a:effectRef idx="0">
            <a:schemeClr val="dk1"/>
          </a:effectRef>
          <a:fontRef idx="minor">
            <a:schemeClr val="lt1"/>
          </a:fontRef>
        </p:style>
        <p:txBody>
          <a:bodyPr lIns="92075" tIns="46038" rIns="92075" bIns="46038" anchor="b"/>
          <a:lstStyle>
            <a:lvl1pPr>
              <a:defRPr sz="4400">
                <a:solidFill>
                  <a:schemeClr val="tx2"/>
                </a:solidFill>
                <a:latin typeface="Tahoma" panose="020B0604030504040204" pitchFamily="34" charset="0"/>
              </a:defRPr>
            </a:lvl1pPr>
            <a:lvl2pPr>
              <a:defRPr sz="4400">
                <a:solidFill>
                  <a:schemeClr val="tx2"/>
                </a:solidFill>
                <a:latin typeface="Tahoma" panose="020B0604030504040204" pitchFamily="34" charset="0"/>
              </a:defRPr>
            </a:lvl2pPr>
            <a:lvl3pPr>
              <a:defRPr sz="4400">
                <a:solidFill>
                  <a:schemeClr val="tx2"/>
                </a:solidFill>
                <a:latin typeface="Tahoma" panose="020B0604030504040204" pitchFamily="34" charset="0"/>
              </a:defRPr>
            </a:lvl3pPr>
            <a:lvl4pPr>
              <a:defRPr sz="4400">
                <a:solidFill>
                  <a:schemeClr val="tx2"/>
                </a:solidFill>
                <a:latin typeface="Tahoma" panose="020B0604030504040204" pitchFamily="34" charset="0"/>
              </a:defRPr>
            </a:lvl4pPr>
            <a:lvl5pPr>
              <a:defRPr sz="4400">
                <a:solidFill>
                  <a:schemeClr val="tx2"/>
                </a:solidFill>
                <a:latin typeface="Tahoma" panose="020B0604030504040204" pitchFamily="34" charset="0"/>
              </a:defRPr>
            </a:lvl5pPr>
            <a:lvl6pPr marL="457200" fontAlgn="base">
              <a:spcBef>
                <a:spcPct val="0"/>
              </a:spcBef>
              <a:spcAft>
                <a:spcPct val="0"/>
              </a:spcAft>
              <a:defRPr sz="4400">
                <a:solidFill>
                  <a:schemeClr val="tx2"/>
                </a:solidFill>
                <a:latin typeface="Tahoma" panose="020B0604030504040204" pitchFamily="34" charset="0"/>
              </a:defRPr>
            </a:lvl6pPr>
            <a:lvl7pPr marL="914400" fontAlgn="base">
              <a:spcBef>
                <a:spcPct val="0"/>
              </a:spcBef>
              <a:spcAft>
                <a:spcPct val="0"/>
              </a:spcAft>
              <a:defRPr sz="4400">
                <a:solidFill>
                  <a:schemeClr val="tx2"/>
                </a:solidFill>
                <a:latin typeface="Tahoma" panose="020B0604030504040204" pitchFamily="34" charset="0"/>
              </a:defRPr>
            </a:lvl7pPr>
            <a:lvl8pPr marL="1371600" fontAlgn="base">
              <a:spcBef>
                <a:spcPct val="0"/>
              </a:spcBef>
              <a:spcAft>
                <a:spcPct val="0"/>
              </a:spcAft>
              <a:defRPr sz="4400">
                <a:solidFill>
                  <a:schemeClr val="tx2"/>
                </a:solidFill>
                <a:latin typeface="Tahoma" panose="020B0604030504040204" pitchFamily="34" charset="0"/>
              </a:defRPr>
            </a:lvl8pPr>
            <a:lvl9pPr marL="1828800" fontAlgn="base">
              <a:spcBef>
                <a:spcPct val="0"/>
              </a:spcBef>
              <a:spcAft>
                <a:spcPct val="0"/>
              </a:spcAft>
              <a:defRPr sz="4400">
                <a:solidFill>
                  <a:schemeClr val="tx2"/>
                </a:solidFill>
                <a:latin typeface="Tahoma" panose="020B0604030504040204" pitchFamily="34" charset="0"/>
              </a:defRPr>
            </a:lvl9pPr>
          </a:lstStyle>
          <a:p>
            <a:pPr eaLnBrk="1" hangingPunct="1">
              <a:defRPr/>
            </a:pPr>
            <a:r>
              <a:rPr lang="pt-BR" altLang="pt-BR" sz="2000" b="1" dirty="0">
                <a:solidFill>
                  <a:srgbClr val="FFFF00"/>
                </a:solidFill>
                <a:latin typeface="Arial" panose="020B0604020202020204" pitchFamily="34" charset="0"/>
              </a:rPr>
              <a:t>SISTEMA DE POSICIONAMENTO GLOBAL - GPS</a:t>
            </a:r>
            <a:br>
              <a:rPr lang="pt-BR" altLang="pt-BR" sz="2000" b="1" dirty="0">
                <a:solidFill>
                  <a:srgbClr val="FFFF00"/>
                </a:solidFill>
                <a:latin typeface="Arial" panose="020B0604020202020204" pitchFamily="34" charset="0"/>
              </a:rPr>
            </a:br>
            <a:r>
              <a:rPr lang="pt-BR" altLang="pt-BR" sz="2000" b="1" dirty="0">
                <a:solidFill>
                  <a:srgbClr val="FFFF00"/>
                </a:solidFill>
                <a:latin typeface="Arial" panose="020B0604020202020204" pitchFamily="34" charset="0"/>
              </a:rPr>
              <a:t>Fornece posições geográficas com diferentes níveis de precisão  (desde 30 metros até alguns milímetros)</a:t>
            </a:r>
          </a:p>
        </p:txBody>
      </p:sp>
      <p:sp>
        <p:nvSpPr>
          <p:cNvPr id="24" name="Rectangle 9"/>
          <p:cNvSpPr>
            <a:spLocks noChangeArrowheads="1"/>
          </p:cNvSpPr>
          <p:nvPr/>
        </p:nvSpPr>
        <p:spPr bwMode="auto">
          <a:xfrm>
            <a:off x="4376279" y="4278044"/>
            <a:ext cx="4294641" cy="1693863"/>
          </a:xfrm>
          <a:prstGeom prst="rect">
            <a:avLst/>
          </a:prstGeom>
          <a:ln/>
        </p:spPr>
        <p:style>
          <a:lnRef idx="2">
            <a:schemeClr val="dk1">
              <a:shade val="50000"/>
            </a:schemeClr>
          </a:lnRef>
          <a:fillRef idx="1">
            <a:schemeClr val="dk1"/>
          </a:fillRef>
          <a:effectRef idx="0">
            <a:schemeClr val="dk1"/>
          </a:effectRef>
          <a:fontRef idx="minor">
            <a:schemeClr val="lt1"/>
          </a:fontRef>
        </p:style>
        <p:txBody>
          <a:bodyPr lIns="92075" tIns="46038" rIns="92075" bIns="46038"/>
          <a:lstStyle>
            <a:lvl1pPr>
              <a:spcBef>
                <a:spcPct val="20000"/>
              </a:spcBef>
              <a:buClr>
                <a:schemeClr val="hlink"/>
              </a:buClr>
              <a:buSzPct val="110000"/>
              <a:buFont typeface="Wingdings" panose="05000000000000000000" pitchFamily="2" charset="2"/>
              <a:buBlip>
                <a:blip r:embed="rId5"/>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buClr>
                <a:srgbClr val="FF9900"/>
              </a:buClr>
              <a:buFont typeface="Monotype Sorts" pitchFamily="2" charset="2"/>
              <a:buNone/>
            </a:pPr>
            <a:r>
              <a:rPr lang="pt-BR" altLang="pt-BR" sz="2400" b="1" u="sng" dirty="0">
                <a:solidFill>
                  <a:srgbClr val="FFFF00"/>
                </a:solidFill>
                <a:latin typeface="+mn-lt"/>
              </a:rPr>
              <a:t>SEGMENTO ESPACIAL</a:t>
            </a:r>
          </a:p>
          <a:p>
            <a:pPr algn="ctr" eaLnBrk="1" hangingPunct="1">
              <a:buClr>
                <a:srgbClr val="FF9900"/>
              </a:buClr>
              <a:buFont typeface="Monotype Sorts" pitchFamily="2" charset="2"/>
              <a:buNone/>
            </a:pPr>
            <a:r>
              <a:rPr lang="pt-BR" altLang="pt-BR" sz="2400" b="1">
                <a:solidFill>
                  <a:srgbClr val="FFFF00"/>
                </a:solidFill>
                <a:latin typeface="+mn-lt"/>
              </a:rPr>
              <a:t>26 </a:t>
            </a:r>
            <a:r>
              <a:rPr lang="pt-BR" altLang="pt-BR" sz="2400" b="1" dirty="0">
                <a:solidFill>
                  <a:srgbClr val="FFFF00"/>
                </a:solidFill>
                <a:latin typeface="+mn-lt"/>
              </a:rPr>
              <a:t>satélites</a:t>
            </a:r>
          </a:p>
          <a:p>
            <a:pPr algn="ctr" eaLnBrk="1" hangingPunct="1">
              <a:buClr>
                <a:srgbClr val="FF9900"/>
              </a:buClr>
              <a:buFont typeface="Monotype Sorts" pitchFamily="2" charset="2"/>
              <a:buNone/>
            </a:pPr>
            <a:r>
              <a:rPr lang="pt-BR" altLang="pt-BR" sz="2400" b="1" dirty="0">
                <a:solidFill>
                  <a:srgbClr val="FFFF00"/>
                </a:solidFill>
                <a:latin typeface="+mn-lt"/>
              </a:rPr>
              <a:t>20.000 km de altitude</a:t>
            </a:r>
          </a:p>
          <a:p>
            <a:pPr algn="ctr" eaLnBrk="1" hangingPunct="1">
              <a:buClr>
                <a:srgbClr val="FF9900"/>
              </a:buClr>
              <a:buFont typeface="Monotype Sorts" pitchFamily="2" charset="2"/>
              <a:buNone/>
            </a:pPr>
            <a:r>
              <a:rPr lang="pt-BR" altLang="pt-BR" sz="2400" b="1" dirty="0">
                <a:solidFill>
                  <a:srgbClr val="FFFF00"/>
                </a:solidFill>
                <a:latin typeface="+mn-lt"/>
              </a:rPr>
              <a:t>Função: transmitir sinais GPS</a:t>
            </a:r>
          </a:p>
        </p:txBody>
      </p:sp>
      <p:pic>
        <p:nvPicPr>
          <p:cNvPr id="26" name="Picture 11" descr="24satellite"/>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84648" y="3622747"/>
            <a:ext cx="2971800" cy="291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Imagem 10"/>
          <p:cNvPicPr>
            <a:picLocks noChangeAspect="1"/>
          </p:cNvPicPr>
          <p:nvPr/>
        </p:nvPicPr>
        <p:blipFill rotWithShape="1">
          <a:blip r:embed="rId7"/>
          <a:srcRect l="36480" t="38839" r="35007" b="20090"/>
          <a:stretch/>
        </p:blipFill>
        <p:spPr>
          <a:xfrm>
            <a:off x="391890" y="3622747"/>
            <a:ext cx="3709851" cy="3004459"/>
          </a:xfrm>
          <a:prstGeom prst="rect">
            <a:avLst/>
          </a:prstGeom>
          <a:ln>
            <a:noFill/>
          </a:ln>
          <a:effectLst>
            <a:softEdge rad="112500"/>
          </a:effectLst>
        </p:spPr>
      </p:pic>
    </p:spTree>
    <p:extLst>
      <p:ext uri="{BB962C8B-B14F-4D97-AF65-F5344CB8AC3E}">
        <p14:creationId xmlns:p14="http://schemas.microsoft.com/office/powerpoint/2010/main" val="1463777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1+#ppt_w/2"/>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p:cNvPicPr>
            <a:picLocks noChangeAspect="1"/>
          </p:cNvPicPr>
          <p:nvPr/>
        </p:nvPicPr>
        <p:blipFill rotWithShape="1">
          <a:blip r:embed="rId2">
            <a:extLst>
              <a:ext uri="{28A0092B-C50C-407E-A947-70E740481C1C}">
                <a14:useLocalDpi xmlns:a14="http://schemas.microsoft.com/office/drawing/2010/main" val="0"/>
              </a:ext>
            </a:extLst>
          </a:blip>
          <a:srcRect l="19373" t="765" r="4136" b="42688"/>
          <a:stretch/>
        </p:blipFill>
        <p:spPr>
          <a:xfrm>
            <a:off x="10649745" y="343954"/>
            <a:ext cx="1150365" cy="11844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12" name="Imagem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890" y="355562"/>
            <a:ext cx="1184400" cy="11844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grpSp>
        <p:nvGrpSpPr>
          <p:cNvPr id="13" name="Agrupar 12"/>
          <p:cNvGrpSpPr/>
          <p:nvPr/>
        </p:nvGrpSpPr>
        <p:grpSpPr>
          <a:xfrm>
            <a:off x="1955074" y="339633"/>
            <a:ext cx="8281852" cy="1200329"/>
            <a:chOff x="2063722" y="339633"/>
            <a:chExt cx="8281852" cy="1200329"/>
          </a:xfrm>
        </p:grpSpPr>
        <p:sp>
          <p:nvSpPr>
            <p:cNvPr id="14" name="Retângulo 13"/>
            <p:cNvSpPr/>
            <p:nvPr/>
          </p:nvSpPr>
          <p:spPr>
            <a:xfrm>
              <a:off x="2063722" y="343954"/>
              <a:ext cx="8281852" cy="1184401"/>
            </a:xfrm>
            <a:prstGeom prst="rect">
              <a:avLst/>
            </a:prstGeom>
            <a:blipFill>
              <a:blip r:embed="rId4"/>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CaixaDeTexto 14"/>
            <p:cNvSpPr txBox="1"/>
            <p:nvPr/>
          </p:nvSpPr>
          <p:spPr>
            <a:xfrm>
              <a:off x="2311917" y="339633"/>
              <a:ext cx="7785463" cy="1200329"/>
            </a:xfrm>
            <a:prstGeom prst="rect">
              <a:avLst/>
            </a:prstGeom>
            <a:noFill/>
          </p:spPr>
          <p:txBody>
            <a:bodyPr wrap="square" rtlCol="0">
              <a:spAutoFit/>
            </a:bodyPr>
            <a:lstStyle/>
            <a:p>
              <a:pPr algn="ctr"/>
              <a:r>
                <a:rPr lang="pt-BR" sz="3600" b="1" dirty="0">
                  <a:solidFill>
                    <a:srgbClr val="FF0000"/>
                  </a:solidFill>
                  <a:effectLst>
                    <a:outerShdw blurRad="38100" dist="38100" dir="2700000" algn="tl">
                      <a:srgbClr val="000000">
                        <a:alpha val="43137"/>
                      </a:srgbClr>
                    </a:outerShdw>
                  </a:effectLst>
                  <a:latin typeface="Bahnschrift Condensed" panose="020B0502040204020203" pitchFamily="34" charset="0"/>
                </a:rPr>
                <a:t>AULA – 03</a:t>
              </a:r>
            </a:p>
            <a:p>
              <a:pPr algn="ctr"/>
              <a:r>
                <a:rPr lang="pt-BR" sz="3600" b="1" dirty="0">
                  <a:solidFill>
                    <a:srgbClr val="FF0000"/>
                  </a:solidFill>
                  <a:effectLst>
                    <a:outerShdw blurRad="38100" dist="38100" dir="2700000" algn="tl">
                      <a:srgbClr val="000000">
                        <a:alpha val="43137"/>
                      </a:srgbClr>
                    </a:outerShdw>
                  </a:effectLst>
                  <a:latin typeface="Bahnschrift Condensed" panose="020B0502040204020203" pitchFamily="34" charset="0"/>
                </a:rPr>
                <a:t>TEMA: COORDENADAS E SIG E FUSO HORÁRIO</a:t>
              </a:r>
            </a:p>
          </p:txBody>
        </p:sp>
      </p:grpSp>
      <p:sp>
        <p:nvSpPr>
          <p:cNvPr id="17" name="Rectangle 7"/>
          <p:cNvSpPr>
            <a:spLocks noChangeArrowheads="1"/>
          </p:cNvSpPr>
          <p:nvPr/>
        </p:nvSpPr>
        <p:spPr bwMode="auto">
          <a:xfrm>
            <a:off x="391890" y="2377440"/>
            <a:ext cx="11408220" cy="1783766"/>
          </a:xfrm>
          <a:prstGeom prst="rect">
            <a:avLst/>
          </a:prstGeom>
          <a:ln/>
          <a:extLst/>
        </p:spPr>
        <p:style>
          <a:lnRef idx="2">
            <a:schemeClr val="dk1">
              <a:shade val="50000"/>
            </a:schemeClr>
          </a:lnRef>
          <a:fillRef idx="1">
            <a:schemeClr val="dk1"/>
          </a:fillRef>
          <a:effectRef idx="0">
            <a:schemeClr val="dk1"/>
          </a:effectRef>
          <a:fontRef idx="minor">
            <a:schemeClr val="lt1"/>
          </a:fontRef>
        </p:style>
        <p:txBody>
          <a:bodyPr lIns="92075" tIns="46038" rIns="92075" bIns="46038" anchor="b"/>
          <a:lstStyle>
            <a:lvl1pPr>
              <a:defRPr sz="4400">
                <a:solidFill>
                  <a:schemeClr val="tx2"/>
                </a:solidFill>
                <a:latin typeface="Tahoma" panose="020B0604030504040204" pitchFamily="34" charset="0"/>
              </a:defRPr>
            </a:lvl1pPr>
            <a:lvl2pPr>
              <a:defRPr sz="4400">
                <a:solidFill>
                  <a:schemeClr val="tx2"/>
                </a:solidFill>
                <a:latin typeface="Tahoma" panose="020B0604030504040204" pitchFamily="34" charset="0"/>
              </a:defRPr>
            </a:lvl2pPr>
            <a:lvl3pPr>
              <a:defRPr sz="4400">
                <a:solidFill>
                  <a:schemeClr val="tx2"/>
                </a:solidFill>
                <a:latin typeface="Tahoma" panose="020B0604030504040204" pitchFamily="34" charset="0"/>
              </a:defRPr>
            </a:lvl3pPr>
            <a:lvl4pPr>
              <a:defRPr sz="4400">
                <a:solidFill>
                  <a:schemeClr val="tx2"/>
                </a:solidFill>
                <a:latin typeface="Tahoma" panose="020B0604030504040204" pitchFamily="34" charset="0"/>
              </a:defRPr>
            </a:lvl4pPr>
            <a:lvl5pPr>
              <a:defRPr sz="4400">
                <a:solidFill>
                  <a:schemeClr val="tx2"/>
                </a:solidFill>
                <a:latin typeface="Tahoma" panose="020B0604030504040204" pitchFamily="34" charset="0"/>
              </a:defRPr>
            </a:lvl5pPr>
            <a:lvl6pPr marL="457200" fontAlgn="base">
              <a:spcBef>
                <a:spcPct val="0"/>
              </a:spcBef>
              <a:spcAft>
                <a:spcPct val="0"/>
              </a:spcAft>
              <a:defRPr sz="4400">
                <a:solidFill>
                  <a:schemeClr val="tx2"/>
                </a:solidFill>
                <a:latin typeface="Tahoma" panose="020B0604030504040204" pitchFamily="34" charset="0"/>
              </a:defRPr>
            </a:lvl6pPr>
            <a:lvl7pPr marL="914400" fontAlgn="base">
              <a:spcBef>
                <a:spcPct val="0"/>
              </a:spcBef>
              <a:spcAft>
                <a:spcPct val="0"/>
              </a:spcAft>
              <a:defRPr sz="4400">
                <a:solidFill>
                  <a:schemeClr val="tx2"/>
                </a:solidFill>
                <a:latin typeface="Tahoma" panose="020B0604030504040204" pitchFamily="34" charset="0"/>
              </a:defRPr>
            </a:lvl7pPr>
            <a:lvl8pPr marL="1371600" fontAlgn="base">
              <a:spcBef>
                <a:spcPct val="0"/>
              </a:spcBef>
              <a:spcAft>
                <a:spcPct val="0"/>
              </a:spcAft>
              <a:defRPr sz="4400">
                <a:solidFill>
                  <a:schemeClr val="tx2"/>
                </a:solidFill>
                <a:latin typeface="Tahoma" panose="020B0604030504040204" pitchFamily="34" charset="0"/>
              </a:defRPr>
            </a:lvl8pPr>
            <a:lvl9pPr marL="1828800" fontAlgn="base">
              <a:spcBef>
                <a:spcPct val="0"/>
              </a:spcBef>
              <a:spcAft>
                <a:spcPct val="0"/>
              </a:spcAft>
              <a:defRPr sz="4400">
                <a:solidFill>
                  <a:schemeClr val="tx2"/>
                </a:solidFill>
                <a:latin typeface="Tahoma" panose="020B0604030504040204" pitchFamily="34" charset="0"/>
              </a:defRPr>
            </a:lvl9pPr>
          </a:lstStyle>
          <a:p>
            <a:pPr algn="ctr" eaLnBrk="1" hangingPunct="1">
              <a:defRPr/>
            </a:pPr>
            <a:r>
              <a:rPr lang="pt-BR" altLang="pt-BR" sz="2800" b="1" dirty="0">
                <a:solidFill>
                  <a:srgbClr val="FFFF00"/>
                </a:solidFill>
                <a:latin typeface="+mn-lt"/>
              </a:rPr>
              <a:t>FOTOGRAMETRIA</a:t>
            </a:r>
            <a:br>
              <a:rPr lang="pt-BR" altLang="pt-BR" sz="2800" b="1" dirty="0">
                <a:solidFill>
                  <a:srgbClr val="FFFF00"/>
                </a:solidFill>
                <a:latin typeface="+mn-lt"/>
              </a:rPr>
            </a:br>
            <a:br>
              <a:rPr lang="pt-BR" altLang="pt-BR" sz="2800" b="1" u="sng" dirty="0">
                <a:solidFill>
                  <a:srgbClr val="FFFF00"/>
                </a:solidFill>
                <a:latin typeface="+mn-lt"/>
              </a:rPr>
            </a:br>
            <a:r>
              <a:rPr lang="pt-BR" altLang="pt-BR" sz="2800" b="1" dirty="0">
                <a:solidFill>
                  <a:srgbClr val="FFFF00"/>
                </a:solidFill>
                <a:latin typeface="+mn-lt"/>
              </a:rPr>
              <a:t>Fornece medidas confiáveis, mapeamento preciso e modelos digitais através de fotografias métricas</a:t>
            </a:r>
          </a:p>
        </p:txBody>
      </p:sp>
      <p:sp>
        <p:nvSpPr>
          <p:cNvPr id="19" name="Text Box 2"/>
          <p:cNvSpPr txBox="1">
            <a:spLocks noChangeArrowheads="1"/>
          </p:cNvSpPr>
          <p:nvPr/>
        </p:nvSpPr>
        <p:spPr bwMode="auto">
          <a:xfrm>
            <a:off x="1289844" y="1702172"/>
            <a:ext cx="9612312" cy="369332"/>
          </a:xfrm>
          <a:prstGeom prst="rect">
            <a:avLst/>
          </a:prstGeom>
          <a:solidFill>
            <a:srgbClr val="FFFF00"/>
          </a:solidFill>
          <a:ln>
            <a:solidFill>
              <a:schemeClr val="tx1"/>
            </a:solidFill>
          </a:ln>
          <a:effectLst/>
          <a:extLst/>
        </p:spPr>
        <p:txBody>
          <a:bodyPr>
            <a:spAutoFit/>
          </a:bodyPr>
          <a:lstStyle/>
          <a:p>
            <a:pPr algn="ctr" eaLnBrk="1" hangingPunct="1">
              <a:spcBef>
                <a:spcPct val="50000"/>
              </a:spcBef>
              <a:defRPr/>
            </a:pPr>
            <a:r>
              <a:rPr lang="pt-BR" altLang="pt-BR" b="1" dirty="0"/>
              <a:t>CIÊNCIAS E TECNOLOGIAS INTEGRADAS NA CARTOGRAFIA E GEOPROCESAMENTO</a:t>
            </a:r>
            <a:endParaRPr lang="pt-BR" altLang="pt-BR" sz="3600" b="1" dirty="0"/>
          </a:p>
        </p:txBody>
      </p:sp>
      <p:pic>
        <p:nvPicPr>
          <p:cNvPr id="1026" name="Picture 2" descr="Mapeamento aereo: o que é e quais suas etapas? - Adenilson Giovanini"/>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890" y="1702172"/>
            <a:ext cx="11408220" cy="4970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821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randombar(horizontal)">
                                      <p:cBhvr>
                                        <p:cTn id="19"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rotWithShape="1">
          <a:blip r:embed="rId2">
            <a:extLst>
              <a:ext uri="{28A0092B-C50C-407E-A947-70E740481C1C}">
                <a14:useLocalDpi xmlns:a14="http://schemas.microsoft.com/office/drawing/2010/main" val="0"/>
              </a:ext>
            </a:extLst>
          </a:blip>
          <a:srcRect l="19373" t="765" r="4136" b="42688"/>
          <a:stretch/>
        </p:blipFill>
        <p:spPr>
          <a:xfrm>
            <a:off x="10649745" y="343954"/>
            <a:ext cx="1150365" cy="11844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890" y="355562"/>
            <a:ext cx="1184400" cy="11844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grpSp>
        <p:nvGrpSpPr>
          <p:cNvPr id="4" name="Agrupar 3"/>
          <p:cNvGrpSpPr/>
          <p:nvPr/>
        </p:nvGrpSpPr>
        <p:grpSpPr>
          <a:xfrm>
            <a:off x="1955074" y="339633"/>
            <a:ext cx="8281852" cy="1200329"/>
            <a:chOff x="2063722" y="339633"/>
            <a:chExt cx="8281852" cy="1200329"/>
          </a:xfrm>
        </p:grpSpPr>
        <p:sp>
          <p:nvSpPr>
            <p:cNvPr id="5" name="Retângulo 4"/>
            <p:cNvSpPr/>
            <p:nvPr/>
          </p:nvSpPr>
          <p:spPr>
            <a:xfrm>
              <a:off x="2063722" y="343954"/>
              <a:ext cx="8281852" cy="1184401"/>
            </a:xfrm>
            <a:prstGeom prst="rect">
              <a:avLst/>
            </a:prstGeom>
            <a:blipFill>
              <a:blip r:embed="rId4"/>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p:cNvSpPr txBox="1"/>
            <p:nvPr/>
          </p:nvSpPr>
          <p:spPr>
            <a:xfrm>
              <a:off x="2311917" y="339633"/>
              <a:ext cx="7785463" cy="1200329"/>
            </a:xfrm>
            <a:prstGeom prst="rect">
              <a:avLst/>
            </a:prstGeom>
            <a:noFill/>
          </p:spPr>
          <p:txBody>
            <a:bodyPr wrap="square" rtlCol="0">
              <a:spAutoFit/>
            </a:bodyPr>
            <a:lstStyle/>
            <a:p>
              <a:pPr algn="ctr"/>
              <a:r>
                <a:rPr lang="pt-BR" sz="3600" b="1" dirty="0">
                  <a:solidFill>
                    <a:srgbClr val="FF0000"/>
                  </a:solidFill>
                  <a:effectLst>
                    <a:outerShdw blurRad="38100" dist="38100" dir="2700000" algn="tl">
                      <a:srgbClr val="000000">
                        <a:alpha val="43137"/>
                      </a:srgbClr>
                    </a:outerShdw>
                  </a:effectLst>
                  <a:latin typeface="Bahnschrift Condensed" panose="020B0502040204020203" pitchFamily="34" charset="0"/>
                </a:rPr>
                <a:t>AULA – 03</a:t>
              </a:r>
            </a:p>
            <a:p>
              <a:pPr algn="ctr"/>
              <a:r>
                <a:rPr lang="pt-BR" sz="3600" b="1" dirty="0">
                  <a:solidFill>
                    <a:srgbClr val="FF0000"/>
                  </a:solidFill>
                  <a:effectLst>
                    <a:outerShdw blurRad="38100" dist="38100" dir="2700000" algn="tl">
                      <a:srgbClr val="000000">
                        <a:alpha val="43137"/>
                      </a:srgbClr>
                    </a:outerShdw>
                  </a:effectLst>
                  <a:latin typeface="Bahnschrift Condensed" panose="020B0502040204020203" pitchFamily="34" charset="0"/>
                </a:rPr>
                <a:t>TEMA: COORDENADAS E SIG E FUSO HORÁRIO</a:t>
              </a:r>
            </a:p>
          </p:txBody>
        </p:sp>
      </p:grpSp>
      <p:sp>
        <p:nvSpPr>
          <p:cNvPr id="8" name="Rectangle 3"/>
          <p:cNvSpPr>
            <a:spLocks noChangeArrowheads="1"/>
          </p:cNvSpPr>
          <p:nvPr/>
        </p:nvSpPr>
        <p:spPr bwMode="auto">
          <a:xfrm>
            <a:off x="376583" y="2473238"/>
            <a:ext cx="3722642" cy="416152"/>
          </a:xfrm>
          <a:prstGeom prst="rect">
            <a:avLst/>
          </a:prstGeom>
          <a:ln/>
          <a:extLst/>
        </p:spPr>
        <p:style>
          <a:lnRef idx="2">
            <a:schemeClr val="dk1">
              <a:shade val="50000"/>
            </a:schemeClr>
          </a:lnRef>
          <a:fillRef idx="1">
            <a:schemeClr val="dk1"/>
          </a:fillRef>
          <a:effectRef idx="0">
            <a:schemeClr val="dk1"/>
          </a:effectRef>
          <a:fontRef idx="minor">
            <a:schemeClr val="lt1"/>
          </a:fontRef>
        </p:style>
        <p:txBody>
          <a:bodyPr lIns="92075" tIns="46038" rIns="92075" bIns="46038" anchor="b"/>
          <a:lstStyle>
            <a:lvl1pPr>
              <a:defRPr sz="4400">
                <a:solidFill>
                  <a:schemeClr val="tx2"/>
                </a:solidFill>
                <a:latin typeface="Tahoma" panose="020B0604030504040204" pitchFamily="34" charset="0"/>
              </a:defRPr>
            </a:lvl1pPr>
            <a:lvl2pPr>
              <a:defRPr sz="4400">
                <a:solidFill>
                  <a:schemeClr val="tx2"/>
                </a:solidFill>
                <a:latin typeface="Tahoma" panose="020B0604030504040204" pitchFamily="34" charset="0"/>
              </a:defRPr>
            </a:lvl2pPr>
            <a:lvl3pPr>
              <a:defRPr sz="4400">
                <a:solidFill>
                  <a:schemeClr val="tx2"/>
                </a:solidFill>
                <a:latin typeface="Tahoma" panose="020B0604030504040204" pitchFamily="34" charset="0"/>
              </a:defRPr>
            </a:lvl3pPr>
            <a:lvl4pPr>
              <a:defRPr sz="4400">
                <a:solidFill>
                  <a:schemeClr val="tx2"/>
                </a:solidFill>
                <a:latin typeface="Tahoma" panose="020B0604030504040204" pitchFamily="34" charset="0"/>
              </a:defRPr>
            </a:lvl4pPr>
            <a:lvl5pPr>
              <a:defRPr sz="4400">
                <a:solidFill>
                  <a:schemeClr val="tx2"/>
                </a:solidFill>
                <a:latin typeface="Tahoma" panose="020B0604030504040204" pitchFamily="34" charset="0"/>
              </a:defRPr>
            </a:lvl5pPr>
            <a:lvl6pPr marL="457200" fontAlgn="base">
              <a:spcBef>
                <a:spcPct val="0"/>
              </a:spcBef>
              <a:spcAft>
                <a:spcPct val="0"/>
              </a:spcAft>
              <a:defRPr sz="4400">
                <a:solidFill>
                  <a:schemeClr val="tx2"/>
                </a:solidFill>
                <a:latin typeface="Tahoma" panose="020B0604030504040204" pitchFamily="34" charset="0"/>
              </a:defRPr>
            </a:lvl6pPr>
            <a:lvl7pPr marL="914400" fontAlgn="base">
              <a:spcBef>
                <a:spcPct val="0"/>
              </a:spcBef>
              <a:spcAft>
                <a:spcPct val="0"/>
              </a:spcAft>
              <a:defRPr sz="4400">
                <a:solidFill>
                  <a:schemeClr val="tx2"/>
                </a:solidFill>
                <a:latin typeface="Tahoma" panose="020B0604030504040204" pitchFamily="34" charset="0"/>
              </a:defRPr>
            </a:lvl7pPr>
            <a:lvl8pPr marL="1371600" fontAlgn="base">
              <a:spcBef>
                <a:spcPct val="0"/>
              </a:spcBef>
              <a:spcAft>
                <a:spcPct val="0"/>
              </a:spcAft>
              <a:defRPr sz="4400">
                <a:solidFill>
                  <a:schemeClr val="tx2"/>
                </a:solidFill>
                <a:latin typeface="Tahoma" panose="020B0604030504040204" pitchFamily="34" charset="0"/>
              </a:defRPr>
            </a:lvl8pPr>
            <a:lvl9pPr marL="1828800" fontAlgn="base">
              <a:spcBef>
                <a:spcPct val="0"/>
              </a:spcBef>
              <a:spcAft>
                <a:spcPct val="0"/>
              </a:spcAft>
              <a:defRPr sz="4400">
                <a:solidFill>
                  <a:schemeClr val="tx2"/>
                </a:solidFill>
                <a:latin typeface="Tahoma" panose="020B0604030504040204" pitchFamily="34" charset="0"/>
              </a:defRPr>
            </a:lvl9pPr>
          </a:lstStyle>
          <a:p>
            <a:pPr eaLnBrk="1" hangingPunct="1">
              <a:lnSpc>
                <a:spcPct val="80000"/>
              </a:lnSpc>
              <a:defRPr/>
            </a:pPr>
            <a:r>
              <a:rPr lang="pt-BR" altLang="pt-BR" sz="2000" dirty="0">
                <a:solidFill>
                  <a:srgbClr val="FFFF00"/>
                </a:solidFill>
                <a:latin typeface="+mn-lt"/>
              </a:rPr>
              <a:t>SENSORIAMENTO REMOTO</a:t>
            </a:r>
          </a:p>
        </p:txBody>
      </p:sp>
      <p:sp>
        <p:nvSpPr>
          <p:cNvPr id="9" name="Rectangle 9"/>
          <p:cNvSpPr>
            <a:spLocks noChangeArrowheads="1"/>
          </p:cNvSpPr>
          <p:nvPr/>
        </p:nvSpPr>
        <p:spPr bwMode="auto">
          <a:xfrm>
            <a:off x="376583" y="3097919"/>
            <a:ext cx="4428036" cy="3265488"/>
          </a:xfrm>
          <a:prstGeom prst="rect">
            <a:avLst/>
          </a:prstGeom>
          <a:ln/>
          <a:extLst/>
        </p:spPr>
        <p:style>
          <a:lnRef idx="2">
            <a:schemeClr val="dk1">
              <a:shade val="50000"/>
            </a:schemeClr>
          </a:lnRef>
          <a:fillRef idx="1">
            <a:schemeClr val="dk1"/>
          </a:fillRef>
          <a:effectRef idx="0">
            <a:schemeClr val="dk1"/>
          </a:effectRef>
          <a:fontRef idx="minor">
            <a:schemeClr val="lt1"/>
          </a:fontRef>
        </p:style>
        <p:txBody>
          <a:bodyPr lIns="92075" tIns="46038" rIns="92075" bIns="46038" anchor="b"/>
          <a:lstStyle>
            <a:lvl1pPr>
              <a:defRPr sz="4400">
                <a:solidFill>
                  <a:schemeClr val="tx2"/>
                </a:solidFill>
                <a:latin typeface="Tahoma" panose="020B0604030504040204" pitchFamily="34" charset="0"/>
              </a:defRPr>
            </a:lvl1pPr>
            <a:lvl2pPr>
              <a:defRPr sz="4400">
                <a:solidFill>
                  <a:schemeClr val="tx2"/>
                </a:solidFill>
                <a:latin typeface="Tahoma" panose="020B0604030504040204" pitchFamily="34" charset="0"/>
              </a:defRPr>
            </a:lvl2pPr>
            <a:lvl3pPr>
              <a:defRPr sz="4400">
                <a:solidFill>
                  <a:schemeClr val="tx2"/>
                </a:solidFill>
                <a:latin typeface="Tahoma" panose="020B0604030504040204" pitchFamily="34" charset="0"/>
              </a:defRPr>
            </a:lvl3pPr>
            <a:lvl4pPr>
              <a:defRPr sz="4400">
                <a:solidFill>
                  <a:schemeClr val="tx2"/>
                </a:solidFill>
                <a:latin typeface="Tahoma" panose="020B0604030504040204" pitchFamily="34" charset="0"/>
              </a:defRPr>
            </a:lvl4pPr>
            <a:lvl5pPr>
              <a:defRPr sz="4400">
                <a:solidFill>
                  <a:schemeClr val="tx2"/>
                </a:solidFill>
                <a:latin typeface="Tahoma" panose="020B0604030504040204" pitchFamily="34" charset="0"/>
              </a:defRPr>
            </a:lvl5pPr>
            <a:lvl6pPr marL="457200" fontAlgn="base">
              <a:spcBef>
                <a:spcPct val="0"/>
              </a:spcBef>
              <a:spcAft>
                <a:spcPct val="0"/>
              </a:spcAft>
              <a:defRPr sz="4400">
                <a:solidFill>
                  <a:schemeClr val="tx2"/>
                </a:solidFill>
                <a:latin typeface="Tahoma" panose="020B0604030504040204" pitchFamily="34" charset="0"/>
              </a:defRPr>
            </a:lvl6pPr>
            <a:lvl7pPr marL="914400" fontAlgn="base">
              <a:spcBef>
                <a:spcPct val="0"/>
              </a:spcBef>
              <a:spcAft>
                <a:spcPct val="0"/>
              </a:spcAft>
              <a:defRPr sz="4400">
                <a:solidFill>
                  <a:schemeClr val="tx2"/>
                </a:solidFill>
                <a:latin typeface="Tahoma" panose="020B0604030504040204" pitchFamily="34" charset="0"/>
              </a:defRPr>
            </a:lvl7pPr>
            <a:lvl8pPr marL="1371600" fontAlgn="base">
              <a:spcBef>
                <a:spcPct val="0"/>
              </a:spcBef>
              <a:spcAft>
                <a:spcPct val="0"/>
              </a:spcAft>
              <a:defRPr sz="4400">
                <a:solidFill>
                  <a:schemeClr val="tx2"/>
                </a:solidFill>
                <a:latin typeface="Tahoma" panose="020B0604030504040204" pitchFamily="34" charset="0"/>
              </a:defRPr>
            </a:lvl8pPr>
            <a:lvl9pPr marL="1828800" fontAlgn="base">
              <a:spcBef>
                <a:spcPct val="0"/>
              </a:spcBef>
              <a:spcAft>
                <a:spcPct val="0"/>
              </a:spcAft>
              <a:defRPr sz="4400">
                <a:solidFill>
                  <a:schemeClr val="tx2"/>
                </a:solidFill>
                <a:latin typeface="Tahoma" panose="020B0604030504040204" pitchFamily="34" charset="0"/>
              </a:defRPr>
            </a:lvl9pPr>
          </a:lstStyle>
          <a:p>
            <a:pPr eaLnBrk="1" hangingPunct="1">
              <a:lnSpc>
                <a:spcPct val="150000"/>
              </a:lnSpc>
              <a:defRPr/>
            </a:pPr>
            <a:r>
              <a:rPr lang="pt-BR" altLang="pt-BR" sz="2000" u="sng" dirty="0">
                <a:solidFill>
                  <a:srgbClr val="FFFF00"/>
                </a:solidFill>
                <a:latin typeface="+mn-lt"/>
              </a:rPr>
              <a:t>Principais Sistemas Orbitais de SR</a:t>
            </a:r>
            <a:br>
              <a:rPr lang="pt-BR" altLang="pt-BR" sz="2000" u="sng" dirty="0">
                <a:solidFill>
                  <a:srgbClr val="FFFF00"/>
                </a:solidFill>
                <a:latin typeface="+mn-lt"/>
              </a:rPr>
            </a:br>
            <a:r>
              <a:rPr lang="pt-BR" altLang="pt-BR" sz="2000" dirty="0">
                <a:solidFill>
                  <a:srgbClr val="FFFF00"/>
                </a:solidFill>
                <a:latin typeface="+mn-lt"/>
              </a:rPr>
              <a:t>LANDSAT</a:t>
            </a:r>
            <a:br>
              <a:rPr lang="pt-BR" altLang="pt-BR" sz="2000" dirty="0">
                <a:solidFill>
                  <a:srgbClr val="FFFF00"/>
                </a:solidFill>
                <a:latin typeface="+mn-lt"/>
              </a:rPr>
            </a:br>
            <a:r>
              <a:rPr lang="pt-BR" altLang="pt-BR" sz="2000" dirty="0">
                <a:solidFill>
                  <a:srgbClr val="FFFF00"/>
                </a:solidFill>
                <a:latin typeface="+mn-lt"/>
              </a:rPr>
              <a:t>SPOT</a:t>
            </a:r>
            <a:br>
              <a:rPr lang="pt-BR" altLang="pt-BR" sz="2000" dirty="0">
                <a:solidFill>
                  <a:srgbClr val="FFFF00"/>
                </a:solidFill>
                <a:latin typeface="+mn-lt"/>
              </a:rPr>
            </a:br>
            <a:r>
              <a:rPr lang="pt-BR" altLang="pt-BR" sz="2000" dirty="0">
                <a:solidFill>
                  <a:srgbClr val="FFFF00"/>
                </a:solidFill>
                <a:latin typeface="+mn-lt"/>
              </a:rPr>
              <a:t>CBERS</a:t>
            </a:r>
            <a:br>
              <a:rPr lang="pt-BR" altLang="pt-BR" sz="2000" dirty="0">
                <a:solidFill>
                  <a:srgbClr val="FFFF00"/>
                </a:solidFill>
                <a:latin typeface="+mn-lt"/>
              </a:rPr>
            </a:br>
            <a:r>
              <a:rPr lang="pt-BR" altLang="pt-BR" sz="2000" dirty="0">
                <a:solidFill>
                  <a:srgbClr val="FFFF00"/>
                </a:solidFill>
                <a:latin typeface="+mn-lt"/>
              </a:rPr>
              <a:t>IKONOS</a:t>
            </a:r>
            <a:br>
              <a:rPr lang="pt-BR" altLang="pt-BR" sz="2000" dirty="0">
                <a:solidFill>
                  <a:srgbClr val="FFFF00"/>
                </a:solidFill>
                <a:latin typeface="+mn-lt"/>
              </a:rPr>
            </a:br>
            <a:r>
              <a:rPr lang="pt-BR" altLang="pt-BR" sz="2000" dirty="0">
                <a:solidFill>
                  <a:srgbClr val="FFFF00"/>
                </a:solidFill>
                <a:latin typeface="+mn-lt"/>
              </a:rPr>
              <a:t>QUICK BIRD</a:t>
            </a:r>
            <a:br>
              <a:rPr lang="pt-BR" altLang="pt-BR" sz="2000" dirty="0">
                <a:solidFill>
                  <a:srgbClr val="FFFF00"/>
                </a:solidFill>
                <a:latin typeface="+mn-lt"/>
              </a:rPr>
            </a:br>
            <a:r>
              <a:rPr lang="pt-BR" altLang="pt-BR" sz="2000" dirty="0">
                <a:solidFill>
                  <a:srgbClr val="FFFF00"/>
                </a:solidFill>
                <a:latin typeface="+mn-lt"/>
              </a:rPr>
              <a:t>RADARES</a:t>
            </a:r>
          </a:p>
        </p:txBody>
      </p:sp>
      <p:pic>
        <p:nvPicPr>
          <p:cNvPr id="10" name="Picture 17" descr="fi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37673" y="2473238"/>
            <a:ext cx="4262437" cy="407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8" descr="b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21338" y="2436725"/>
            <a:ext cx="16637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9" descr="b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621338" y="3806792"/>
            <a:ext cx="1682750" cy="133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0" descr="b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21338" y="5193993"/>
            <a:ext cx="1673225"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2"/>
          <p:cNvSpPr txBox="1">
            <a:spLocks noChangeArrowheads="1"/>
          </p:cNvSpPr>
          <p:nvPr/>
        </p:nvSpPr>
        <p:spPr bwMode="auto">
          <a:xfrm>
            <a:off x="1289844" y="1702172"/>
            <a:ext cx="9612312" cy="369332"/>
          </a:xfrm>
          <a:prstGeom prst="rect">
            <a:avLst/>
          </a:prstGeom>
          <a:solidFill>
            <a:srgbClr val="FFFF00"/>
          </a:solidFill>
          <a:ln>
            <a:solidFill>
              <a:schemeClr val="tx1"/>
            </a:solidFill>
          </a:ln>
          <a:effectLst/>
          <a:extLst/>
        </p:spPr>
        <p:txBody>
          <a:bodyPr>
            <a:spAutoFit/>
          </a:bodyPr>
          <a:lstStyle/>
          <a:p>
            <a:pPr algn="ctr" eaLnBrk="1" hangingPunct="1">
              <a:spcBef>
                <a:spcPct val="50000"/>
              </a:spcBef>
              <a:defRPr/>
            </a:pPr>
            <a:r>
              <a:rPr lang="pt-BR" altLang="pt-BR" b="1" dirty="0"/>
              <a:t>CIÊNCIAS E TECNOLOGIAS INTEGRADAS NA CARTOGRAFIA E GEOPROCESAMENTO</a:t>
            </a:r>
            <a:endParaRPr lang="pt-BR" altLang="pt-BR" sz="3600" b="1" dirty="0"/>
          </a:p>
        </p:txBody>
      </p:sp>
    </p:spTree>
    <p:extLst>
      <p:ext uri="{BB962C8B-B14F-4D97-AF65-F5344CB8AC3E}">
        <p14:creationId xmlns:p14="http://schemas.microsoft.com/office/powerpoint/2010/main" val="1772937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rotWithShape="1">
          <a:blip r:embed="rId2">
            <a:extLst>
              <a:ext uri="{28A0092B-C50C-407E-A947-70E740481C1C}">
                <a14:useLocalDpi xmlns:a14="http://schemas.microsoft.com/office/drawing/2010/main" val="0"/>
              </a:ext>
            </a:extLst>
          </a:blip>
          <a:srcRect l="19373" t="765" r="4136" b="42688"/>
          <a:stretch/>
        </p:blipFill>
        <p:spPr>
          <a:xfrm>
            <a:off x="10649745" y="343954"/>
            <a:ext cx="1150365" cy="11844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890" y="355562"/>
            <a:ext cx="1184400" cy="11844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grpSp>
        <p:nvGrpSpPr>
          <p:cNvPr id="4" name="Agrupar 3"/>
          <p:cNvGrpSpPr/>
          <p:nvPr/>
        </p:nvGrpSpPr>
        <p:grpSpPr>
          <a:xfrm>
            <a:off x="1955074" y="339633"/>
            <a:ext cx="8281852" cy="1200329"/>
            <a:chOff x="2063722" y="339633"/>
            <a:chExt cx="8281852" cy="1200329"/>
          </a:xfrm>
        </p:grpSpPr>
        <p:sp>
          <p:nvSpPr>
            <p:cNvPr id="5" name="Retângulo 4"/>
            <p:cNvSpPr/>
            <p:nvPr/>
          </p:nvSpPr>
          <p:spPr>
            <a:xfrm>
              <a:off x="2063722" y="343954"/>
              <a:ext cx="8281852" cy="1184401"/>
            </a:xfrm>
            <a:prstGeom prst="rect">
              <a:avLst/>
            </a:prstGeom>
            <a:blipFill>
              <a:blip r:embed="rId4"/>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p:cNvSpPr txBox="1"/>
            <p:nvPr/>
          </p:nvSpPr>
          <p:spPr>
            <a:xfrm>
              <a:off x="2311917" y="339633"/>
              <a:ext cx="7785463" cy="1200329"/>
            </a:xfrm>
            <a:prstGeom prst="rect">
              <a:avLst/>
            </a:prstGeom>
            <a:noFill/>
          </p:spPr>
          <p:txBody>
            <a:bodyPr wrap="square" rtlCol="0">
              <a:spAutoFit/>
            </a:bodyPr>
            <a:lstStyle/>
            <a:p>
              <a:pPr algn="ctr"/>
              <a:r>
                <a:rPr lang="pt-BR" sz="3600" b="1" dirty="0">
                  <a:solidFill>
                    <a:srgbClr val="FF0000"/>
                  </a:solidFill>
                  <a:effectLst>
                    <a:outerShdw blurRad="38100" dist="38100" dir="2700000" algn="tl">
                      <a:srgbClr val="000000">
                        <a:alpha val="43137"/>
                      </a:srgbClr>
                    </a:outerShdw>
                  </a:effectLst>
                  <a:latin typeface="Bahnschrift Condensed" panose="020B0502040204020203" pitchFamily="34" charset="0"/>
                </a:rPr>
                <a:t>AULA – 03</a:t>
              </a:r>
            </a:p>
            <a:p>
              <a:pPr algn="ctr"/>
              <a:r>
                <a:rPr lang="pt-BR" sz="3600" b="1" dirty="0">
                  <a:solidFill>
                    <a:srgbClr val="FF0000"/>
                  </a:solidFill>
                  <a:effectLst>
                    <a:outerShdw blurRad="38100" dist="38100" dir="2700000" algn="tl">
                      <a:srgbClr val="000000">
                        <a:alpha val="43137"/>
                      </a:srgbClr>
                    </a:outerShdw>
                  </a:effectLst>
                  <a:latin typeface="Bahnschrift Condensed" panose="020B0502040204020203" pitchFamily="34" charset="0"/>
                </a:rPr>
                <a:t>TEMA: COORDENADAS E SIG E FUSO HORÁRIO</a:t>
              </a:r>
            </a:p>
          </p:txBody>
        </p:sp>
      </p:grpSp>
      <p:sp>
        <p:nvSpPr>
          <p:cNvPr id="7" name="Text Box 2"/>
          <p:cNvSpPr txBox="1">
            <a:spLocks noChangeArrowheads="1"/>
          </p:cNvSpPr>
          <p:nvPr/>
        </p:nvSpPr>
        <p:spPr bwMode="auto">
          <a:xfrm>
            <a:off x="1289844" y="1702172"/>
            <a:ext cx="9612312" cy="369332"/>
          </a:xfrm>
          <a:prstGeom prst="rect">
            <a:avLst/>
          </a:prstGeom>
          <a:solidFill>
            <a:srgbClr val="FFFF00"/>
          </a:solidFill>
          <a:ln>
            <a:solidFill>
              <a:schemeClr val="tx1"/>
            </a:solidFill>
          </a:ln>
          <a:effectLst/>
          <a:extLst/>
        </p:spPr>
        <p:txBody>
          <a:bodyPr>
            <a:spAutoFit/>
          </a:bodyPr>
          <a:lstStyle/>
          <a:p>
            <a:pPr algn="ctr" eaLnBrk="1" hangingPunct="1">
              <a:spcBef>
                <a:spcPct val="50000"/>
              </a:spcBef>
              <a:defRPr/>
            </a:pPr>
            <a:r>
              <a:rPr lang="pt-BR" altLang="pt-BR" b="1" dirty="0"/>
              <a:t>CIÊNCIAS E TECNOLOGIAS INTEGRADAS NA CARTOGRAFIA E GEOPROCESAMENTO</a:t>
            </a:r>
            <a:endParaRPr lang="pt-BR" altLang="pt-BR" sz="3600" b="1" dirty="0"/>
          </a:p>
        </p:txBody>
      </p:sp>
      <p:sp>
        <p:nvSpPr>
          <p:cNvPr id="9" name="Rectangle 9"/>
          <p:cNvSpPr>
            <a:spLocks noChangeArrowheads="1"/>
          </p:cNvSpPr>
          <p:nvPr/>
        </p:nvSpPr>
        <p:spPr bwMode="auto">
          <a:xfrm>
            <a:off x="596538" y="2547256"/>
            <a:ext cx="4968240" cy="1131161"/>
          </a:xfrm>
          <a:prstGeom prst="rect">
            <a:avLst/>
          </a:prstGeom>
          <a:solidFill>
            <a:srgbClr val="FFFF00"/>
          </a:solidFill>
          <a:ln>
            <a:noFill/>
          </a:ln>
          <a:effectLst/>
          <a:extLst/>
        </p:spPr>
        <p:txBody>
          <a:bodyPr lIns="92075" tIns="46038" rIns="92075" bIns="46038" anchor="b"/>
          <a:lstStyle>
            <a:lvl1pPr>
              <a:defRPr sz="4400">
                <a:solidFill>
                  <a:schemeClr val="tx2"/>
                </a:solidFill>
                <a:latin typeface="Tahoma" panose="020B0604030504040204" pitchFamily="34" charset="0"/>
              </a:defRPr>
            </a:lvl1pPr>
            <a:lvl2pPr>
              <a:defRPr sz="4400">
                <a:solidFill>
                  <a:schemeClr val="tx2"/>
                </a:solidFill>
                <a:latin typeface="Tahoma" panose="020B0604030504040204" pitchFamily="34" charset="0"/>
              </a:defRPr>
            </a:lvl2pPr>
            <a:lvl3pPr>
              <a:defRPr sz="4400">
                <a:solidFill>
                  <a:schemeClr val="tx2"/>
                </a:solidFill>
                <a:latin typeface="Tahoma" panose="020B0604030504040204" pitchFamily="34" charset="0"/>
              </a:defRPr>
            </a:lvl3pPr>
            <a:lvl4pPr>
              <a:defRPr sz="4400">
                <a:solidFill>
                  <a:schemeClr val="tx2"/>
                </a:solidFill>
                <a:latin typeface="Tahoma" panose="020B0604030504040204" pitchFamily="34" charset="0"/>
              </a:defRPr>
            </a:lvl4pPr>
            <a:lvl5pPr>
              <a:defRPr sz="4400">
                <a:solidFill>
                  <a:schemeClr val="tx2"/>
                </a:solidFill>
                <a:latin typeface="Tahoma" panose="020B0604030504040204" pitchFamily="34" charset="0"/>
              </a:defRPr>
            </a:lvl5pPr>
            <a:lvl6pPr marL="457200" fontAlgn="base">
              <a:spcBef>
                <a:spcPct val="0"/>
              </a:spcBef>
              <a:spcAft>
                <a:spcPct val="0"/>
              </a:spcAft>
              <a:defRPr sz="4400">
                <a:solidFill>
                  <a:schemeClr val="tx2"/>
                </a:solidFill>
                <a:latin typeface="Tahoma" panose="020B0604030504040204" pitchFamily="34" charset="0"/>
              </a:defRPr>
            </a:lvl6pPr>
            <a:lvl7pPr marL="914400" fontAlgn="base">
              <a:spcBef>
                <a:spcPct val="0"/>
              </a:spcBef>
              <a:spcAft>
                <a:spcPct val="0"/>
              </a:spcAft>
              <a:defRPr sz="4400">
                <a:solidFill>
                  <a:schemeClr val="tx2"/>
                </a:solidFill>
                <a:latin typeface="Tahoma" panose="020B0604030504040204" pitchFamily="34" charset="0"/>
              </a:defRPr>
            </a:lvl7pPr>
            <a:lvl8pPr marL="1371600" fontAlgn="base">
              <a:spcBef>
                <a:spcPct val="0"/>
              </a:spcBef>
              <a:spcAft>
                <a:spcPct val="0"/>
              </a:spcAft>
              <a:defRPr sz="4400">
                <a:solidFill>
                  <a:schemeClr val="tx2"/>
                </a:solidFill>
                <a:latin typeface="Tahoma" panose="020B0604030504040204" pitchFamily="34" charset="0"/>
              </a:defRPr>
            </a:lvl8pPr>
            <a:lvl9pPr marL="1828800" fontAlgn="base">
              <a:spcBef>
                <a:spcPct val="0"/>
              </a:spcBef>
              <a:spcAft>
                <a:spcPct val="0"/>
              </a:spcAft>
              <a:defRPr sz="4400">
                <a:solidFill>
                  <a:schemeClr val="tx2"/>
                </a:solidFill>
                <a:latin typeface="Tahoma" panose="020B0604030504040204" pitchFamily="34" charset="0"/>
              </a:defRPr>
            </a:lvl9pPr>
          </a:lstStyle>
          <a:p>
            <a:pPr eaLnBrk="1" hangingPunct="1">
              <a:defRPr/>
            </a:pPr>
            <a:r>
              <a:rPr lang="pt-BR" altLang="pt-BR" sz="2000" b="1" dirty="0">
                <a:solidFill>
                  <a:schemeClr val="tx1"/>
                </a:solidFill>
                <a:latin typeface="+mn-lt"/>
              </a:rPr>
              <a:t>COMPUTAÇÃO</a:t>
            </a:r>
            <a:br>
              <a:rPr lang="pt-BR" altLang="pt-BR" sz="2000" b="1" u="sng" dirty="0">
                <a:solidFill>
                  <a:schemeClr val="tx1"/>
                </a:solidFill>
                <a:latin typeface="+mn-lt"/>
              </a:rPr>
            </a:br>
            <a:r>
              <a:rPr lang="pt-BR" altLang="pt-BR" sz="2000" b="1" dirty="0">
                <a:solidFill>
                  <a:schemeClr val="tx1"/>
                </a:solidFill>
                <a:latin typeface="+mn-lt"/>
              </a:rPr>
              <a:t>Fornece as ferramentas de hardware </a:t>
            </a:r>
          </a:p>
          <a:p>
            <a:pPr algn="just" eaLnBrk="1" hangingPunct="1">
              <a:defRPr/>
            </a:pPr>
            <a:r>
              <a:rPr lang="pt-BR" altLang="pt-BR" sz="2000" b="1" dirty="0">
                <a:solidFill>
                  <a:schemeClr val="tx1"/>
                </a:solidFill>
                <a:latin typeface="+mn-lt"/>
              </a:rPr>
              <a:t>e software para o Geoprocessamento.</a:t>
            </a:r>
          </a:p>
        </p:txBody>
      </p:sp>
      <p:sp>
        <p:nvSpPr>
          <p:cNvPr id="10" name="Rectangle 10"/>
          <p:cNvSpPr>
            <a:spLocks noChangeArrowheads="1"/>
          </p:cNvSpPr>
          <p:nvPr/>
        </p:nvSpPr>
        <p:spPr bwMode="auto">
          <a:xfrm>
            <a:off x="596537" y="3793990"/>
            <a:ext cx="3505200" cy="2267176"/>
          </a:xfrm>
          <a:prstGeom prst="rect">
            <a:avLst/>
          </a:prstGeom>
          <a:ln/>
          <a:extLst/>
        </p:spPr>
        <p:style>
          <a:lnRef idx="2">
            <a:schemeClr val="dk1">
              <a:shade val="50000"/>
            </a:schemeClr>
          </a:lnRef>
          <a:fillRef idx="1">
            <a:schemeClr val="dk1"/>
          </a:fillRef>
          <a:effectRef idx="0">
            <a:schemeClr val="dk1"/>
          </a:effectRef>
          <a:fontRef idx="minor">
            <a:schemeClr val="lt1"/>
          </a:fontRef>
        </p:style>
        <p:txBody>
          <a:bodyPr lIns="92075" tIns="46038" rIns="92075" bIns="46038"/>
          <a:lstStyle>
            <a:lvl1pPr>
              <a:spcBef>
                <a:spcPct val="20000"/>
              </a:spcBef>
              <a:buClr>
                <a:schemeClr val="hlink"/>
              </a:buClr>
              <a:buSzPct val="110000"/>
              <a:buFont typeface="Wingdings" panose="05000000000000000000" pitchFamily="2" charset="2"/>
              <a:defRPr sz="3200">
                <a:solidFill>
                  <a:schemeClr val="tx1"/>
                </a:solidFill>
                <a:latin typeface="Tahoma" panose="020B0604030504040204" pitchFamily="34" charset="0"/>
              </a:defRPr>
            </a:lvl1pPr>
            <a:lvl2pPr algn="ctr">
              <a:spcBef>
                <a:spcPct val="20000"/>
              </a:spcBef>
              <a:buClr>
                <a:schemeClr val="tx1"/>
              </a:buClr>
              <a:buSzPct val="60000"/>
              <a:buFont typeface="Wingdings" panose="05000000000000000000" pitchFamily="2" charset="2"/>
              <a:defRPr sz="2800">
                <a:solidFill>
                  <a:schemeClr val="tx1"/>
                </a:solidFill>
                <a:latin typeface="Tahoma" panose="020B0604030504040204" pitchFamily="34" charset="0"/>
              </a:defRPr>
            </a:lvl2pPr>
            <a:lvl3pPr algn="ctr">
              <a:spcBef>
                <a:spcPct val="20000"/>
              </a:spcBef>
              <a:buClr>
                <a:schemeClr val="hlink"/>
              </a:buClr>
              <a:buSzPct val="95000"/>
              <a:buFont typeface="Wingdings" panose="05000000000000000000" pitchFamily="2" charset="2"/>
              <a:defRPr sz="2400">
                <a:solidFill>
                  <a:schemeClr val="tx1"/>
                </a:solidFill>
                <a:latin typeface="Tahoma" panose="020B0604030504040204" pitchFamily="34" charset="0"/>
              </a:defRPr>
            </a:lvl3pPr>
            <a:lvl4pPr algn="ctr">
              <a:spcBef>
                <a:spcPct val="20000"/>
              </a:spcBef>
              <a:buClr>
                <a:schemeClr val="tx1"/>
              </a:buClr>
              <a:buSzPct val="65000"/>
              <a:buFont typeface="Wingdings" panose="05000000000000000000" pitchFamily="2" charset="2"/>
              <a:defRPr sz="2000">
                <a:solidFill>
                  <a:schemeClr val="tx1"/>
                </a:solidFill>
                <a:latin typeface="Tahoma" panose="020B0604030504040204" pitchFamily="34" charset="0"/>
              </a:defRPr>
            </a:lvl4pPr>
            <a:lvl5pPr algn="ctr">
              <a:spcBef>
                <a:spcPct val="20000"/>
              </a:spcBef>
              <a:buClr>
                <a:schemeClr val="hlink"/>
              </a:buClr>
              <a:buSzPct val="60000"/>
              <a:buFont typeface="Wingdings" panose="05000000000000000000" pitchFamily="2" charset="2"/>
              <a:defRPr sz="2000">
                <a:solidFill>
                  <a:schemeClr val="tx1"/>
                </a:solidFill>
                <a:latin typeface="Tahoma" panose="020B0604030504040204" pitchFamily="34" charset="0"/>
              </a:defRPr>
            </a:lvl5pPr>
            <a:lvl6pPr algn="ctr" fontAlgn="base">
              <a:spcBef>
                <a:spcPct val="20000"/>
              </a:spcBef>
              <a:spcAft>
                <a:spcPct val="0"/>
              </a:spcAft>
              <a:buClr>
                <a:schemeClr val="hlink"/>
              </a:buClr>
              <a:buSzPct val="60000"/>
              <a:buFont typeface="Wingdings" panose="05000000000000000000" pitchFamily="2" charset="2"/>
              <a:defRPr sz="2000">
                <a:solidFill>
                  <a:schemeClr val="tx1"/>
                </a:solidFill>
                <a:latin typeface="Tahoma" panose="020B0604030504040204" pitchFamily="34" charset="0"/>
              </a:defRPr>
            </a:lvl6pPr>
            <a:lvl7pPr algn="ctr" fontAlgn="base">
              <a:spcBef>
                <a:spcPct val="20000"/>
              </a:spcBef>
              <a:spcAft>
                <a:spcPct val="0"/>
              </a:spcAft>
              <a:buClr>
                <a:schemeClr val="hlink"/>
              </a:buClr>
              <a:buSzPct val="60000"/>
              <a:buFont typeface="Wingdings" panose="05000000000000000000" pitchFamily="2" charset="2"/>
              <a:defRPr sz="2000">
                <a:solidFill>
                  <a:schemeClr val="tx1"/>
                </a:solidFill>
                <a:latin typeface="Tahoma" panose="020B0604030504040204" pitchFamily="34" charset="0"/>
              </a:defRPr>
            </a:lvl7pPr>
            <a:lvl8pPr algn="ctr" fontAlgn="base">
              <a:spcBef>
                <a:spcPct val="20000"/>
              </a:spcBef>
              <a:spcAft>
                <a:spcPct val="0"/>
              </a:spcAft>
              <a:buClr>
                <a:schemeClr val="hlink"/>
              </a:buClr>
              <a:buSzPct val="60000"/>
              <a:buFont typeface="Wingdings" panose="05000000000000000000" pitchFamily="2" charset="2"/>
              <a:defRPr sz="2000">
                <a:solidFill>
                  <a:schemeClr val="tx1"/>
                </a:solidFill>
                <a:latin typeface="Tahoma" panose="020B0604030504040204" pitchFamily="34" charset="0"/>
              </a:defRPr>
            </a:lvl8pPr>
            <a:lvl9pPr algn="ctr" fontAlgn="base">
              <a:spcBef>
                <a:spcPct val="20000"/>
              </a:spcBef>
              <a:spcAft>
                <a:spcPct val="0"/>
              </a:spcAft>
              <a:buClr>
                <a:schemeClr val="hlink"/>
              </a:buClr>
              <a:buSzPct val="60000"/>
              <a:buFont typeface="Wingdings" panose="05000000000000000000" pitchFamily="2" charset="2"/>
              <a:defRPr sz="2000">
                <a:solidFill>
                  <a:schemeClr val="tx1"/>
                </a:solidFill>
                <a:latin typeface="Tahoma" panose="020B0604030504040204" pitchFamily="34" charset="0"/>
              </a:defRPr>
            </a:lvl9pPr>
          </a:lstStyle>
          <a:p>
            <a:pPr eaLnBrk="1" hangingPunct="1">
              <a:buClr>
                <a:srgbClr val="4B0D01"/>
              </a:buClr>
              <a:buFontTx/>
              <a:buChar char="-"/>
              <a:defRPr/>
            </a:pPr>
            <a:r>
              <a:rPr lang="pt-BR" altLang="pt-BR" sz="2000" b="1" dirty="0">
                <a:solidFill>
                  <a:srgbClr val="FFFF00"/>
                </a:solidFill>
                <a:latin typeface="+mn-lt"/>
              </a:rPr>
              <a:t>Scanners </a:t>
            </a:r>
          </a:p>
          <a:p>
            <a:pPr eaLnBrk="1" hangingPunct="1">
              <a:buClr>
                <a:srgbClr val="4B0D01"/>
              </a:buClr>
              <a:buFontTx/>
              <a:buChar char="-"/>
              <a:defRPr/>
            </a:pPr>
            <a:r>
              <a:rPr lang="pt-BR" altLang="pt-BR" sz="2000" b="1" dirty="0">
                <a:solidFill>
                  <a:srgbClr val="FFFF00"/>
                </a:solidFill>
                <a:latin typeface="+mn-lt"/>
              </a:rPr>
              <a:t> Mesas Digitalizadoras</a:t>
            </a:r>
          </a:p>
          <a:p>
            <a:pPr eaLnBrk="1" hangingPunct="1">
              <a:buClr>
                <a:srgbClr val="4B0D01"/>
              </a:buClr>
              <a:buFontTx/>
              <a:buChar char="-"/>
              <a:defRPr/>
            </a:pPr>
            <a:r>
              <a:rPr lang="pt-BR" altLang="pt-BR" sz="2000" b="1" dirty="0">
                <a:solidFill>
                  <a:srgbClr val="FFFF00"/>
                </a:solidFill>
                <a:latin typeface="+mn-lt"/>
              </a:rPr>
              <a:t> Computação Gráfica</a:t>
            </a:r>
          </a:p>
          <a:p>
            <a:pPr eaLnBrk="1" hangingPunct="1">
              <a:buClr>
                <a:srgbClr val="4B0D01"/>
              </a:buClr>
              <a:buFontTx/>
              <a:buChar char="-"/>
              <a:defRPr/>
            </a:pPr>
            <a:r>
              <a:rPr lang="pt-BR" altLang="pt-BR" sz="2000" b="1" dirty="0">
                <a:solidFill>
                  <a:srgbClr val="FFFF00"/>
                </a:solidFill>
                <a:latin typeface="+mn-lt"/>
              </a:rPr>
              <a:t> Bancos de Dados</a:t>
            </a:r>
          </a:p>
          <a:p>
            <a:pPr eaLnBrk="1" hangingPunct="1">
              <a:buClr>
                <a:srgbClr val="4B0D01"/>
              </a:buClr>
              <a:buFontTx/>
              <a:buChar char="-"/>
              <a:defRPr/>
            </a:pPr>
            <a:r>
              <a:rPr lang="pt-BR" altLang="pt-BR" sz="2000" b="1" dirty="0">
                <a:solidFill>
                  <a:srgbClr val="FFFF00"/>
                </a:solidFill>
                <a:latin typeface="+mn-lt"/>
              </a:rPr>
              <a:t>  Algoritmos/Programas </a:t>
            </a:r>
          </a:p>
          <a:p>
            <a:pPr eaLnBrk="1" hangingPunct="1">
              <a:buClr>
                <a:srgbClr val="4B0D01"/>
              </a:buClr>
              <a:buFontTx/>
              <a:buChar char="-"/>
              <a:defRPr/>
            </a:pPr>
            <a:r>
              <a:rPr lang="pt-BR" altLang="pt-BR" sz="2000" b="1" dirty="0">
                <a:solidFill>
                  <a:srgbClr val="FFFF00"/>
                </a:solidFill>
                <a:latin typeface="+mn-lt"/>
              </a:rPr>
              <a:t> Plotters e Impressoras</a:t>
            </a:r>
          </a:p>
        </p:txBody>
      </p:sp>
      <p:pic>
        <p:nvPicPr>
          <p:cNvPr id="11" name="Picture 11" descr="comp"/>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61385" y="2402016"/>
            <a:ext cx="5038725" cy="418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210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rotWithShape="1">
          <a:blip r:embed="rId2">
            <a:extLst>
              <a:ext uri="{28A0092B-C50C-407E-A947-70E740481C1C}">
                <a14:useLocalDpi xmlns:a14="http://schemas.microsoft.com/office/drawing/2010/main" val="0"/>
              </a:ext>
            </a:extLst>
          </a:blip>
          <a:srcRect l="19373" t="765" r="4136" b="42688"/>
          <a:stretch/>
        </p:blipFill>
        <p:spPr>
          <a:xfrm>
            <a:off x="10649745" y="343954"/>
            <a:ext cx="1150365" cy="11844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890" y="355562"/>
            <a:ext cx="1184400" cy="11844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grpSp>
        <p:nvGrpSpPr>
          <p:cNvPr id="4" name="Agrupar 3"/>
          <p:cNvGrpSpPr/>
          <p:nvPr/>
        </p:nvGrpSpPr>
        <p:grpSpPr>
          <a:xfrm>
            <a:off x="1955074" y="339633"/>
            <a:ext cx="8281852" cy="1200329"/>
            <a:chOff x="2063722" y="339633"/>
            <a:chExt cx="8281852" cy="1200329"/>
          </a:xfrm>
        </p:grpSpPr>
        <p:sp>
          <p:nvSpPr>
            <p:cNvPr id="5" name="Retângulo 4"/>
            <p:cNvSpPr/>
            <p:nvPr/>
          </p:nvSpPr>
          <p:spPr>
            <a:xfrm>
              <a:off x="2063722" y="343954"/>
              <a:ext cx="8281852" cy="1184401"/>
            </a:xfrm>
            <a:prstGeom prst="rect">
              <a:avLst/>
            </a:prstGeom>
            <a:blipFill>
              <a:blip r:embed="rId4"/>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p:cNvSpPr txBox="1"/>
            <p:nvPr/>
          </p:nvSpPr>
          <p:spPr>
            <a:xfrm>
              <a:off x="2311917" y="339633"/>
              <a:ext cx="7785463" cy="1200329"/>
            </a:xfrm>
            <a:prstGeom prst="rect">
              <a:avLst/>
            </a:prstGeom>
            <a:noFill/>
          </p:spPr>
          <p:txBody>
            <a:bodyPr wrap="square" rtlCol="0">
              <a:spAutoFit/>
            </a:bodyPr>
            <a:lstStyle/>
            <a:p>
              <a:pPr algn="ctr"/>
              <a:r>
                <a:rPr lang="pt-BR" sz="3600" b="1" dirty="0">
                  <a:solidFill>
                    <a:srgbClr val="FF0000"/>
                  </a:solidFill>
                  <a:effectLst>
                    <a:outerShdw blurRad="38100" dist="38100" dir="2700000" algn="tl">
                      <a:srgbClr val="000000">
                        <a:alpha val="43137"/>
                      </a:srgbClr>
                    </a:outerShdw>
                  </a:effectLst>
                  <a:latin typeface="Bahnschrift Condensed" panose="020B0502040204020203" pitchFamily="34" charset="0"/>
                </a:rPr>
                <a:t>AULA – 03</a:t>
              </a:r>
            </a:p>
            <a:p>
              <a:pPr algn="ctr"/>
              <a:r>
                <a:rPr lang="pt-BR" sz="3600" b="1" dirty="0">
                  <a:solidFill>
                    <a:srgbClr val="FF0000"/>
                  </a:solidFill>
                  <a:effectLst>
                    <a:outerShdw blurRad="38100" dist="38100" dir="2700000" algn="tl">
                      <a:srgbClr val="000000">
                        <a:alpha val="43137"/>
                      </a:srgbClr>
                    </a:outerShdw>
                  </a:effectLst>
                  <a:latin typeface="Bahnschrift Condensed" panose="020B0502040204020203" pitchFamily="34" charset="0"/>
                </a:rPr>
                <a:t>TEMA: COORDENADAS E SIG E FUSO HORÁRIO</a:t>
              </a:r>
            </a:p>
          </p:txBody>
        </p:sp>
      </p:grpSp>
      <p:pic>
        <p:nvPicPr>
          <p:cNvPr id="8194" name="Picture 2" descr="Coordenadas Geográficas - Toda Matér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890" y="2142309"/>
            <a:ext cx="3810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Coordenadas geográficas - Geografia - InfoEscol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23383" y="2142309"/>
            <a:ext cx="6327911" cy="3810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oordenadas Geográficas - Toda Matéria"/>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649745" y="4872441"/>
            <a:ext cx="905696" cy="905696"/>
          </a:xfrm>
          <a:prstGeom prst="rect">
            <a:avLst/>
          </a:prstGeom>
          <a:noFill/>
          <a:extLst>
            <a:ext uri="{909E8E84-426E-40DD-AFC4-6F175D3DCCD1}">
              <a14:hiddenFill xmlns:a14="http://schemas.microsoft.com/office/drawing/2010/main">
                <a:solidFill>
                  <a:srgbClr val="FFFFFF"/>
                </a:solidFill>
              </a14:hiddenFill>
            </a:ext>
          </a:extLst>
        </p:spPr>
      </p:pic>
      <p:cxnSp>
        <p:nvCxnSpPr>
          <p:cNvPr id="8" name="Conector reto 7"/>
          <p:cNvCxnSpPr/>
          <p:nvPr/>
        </p:nvCxnSpPr>
        <p:spPr>
          <a:xfrm>
            <a:off x="8487338" y="2586446"/>
            <a:ext cx="0" cy="284770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to 10"/>
          <p:cNvCxnSpPr/>
          <p:nvPr/>
        </p:nvCxnSpPr>
        <p:spPr>
          <a:xfrm>
            <a:off x="5852160" y="4047309"/>
            <a:ext cx="525043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to 12"/>
          <p:cNvCxnSpPr/>
          <p:nvPr/>
        </p:nvCxnSpPr>
        <p:spPr>
          <a:xfrm flipV="1">
            <a:off x="6962503" y="2586446"/>
            <a:ext cx="3026229" cy="273884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to 14"/>
          <p:cNvCxnSpPr/>
          <p:nvPr/>
        </p:nvCxnSpPr>
        <p:spPr>
          <a:xfrm>
            <a:off x="7053943" y="2586446"/>
            <a:ext cx="3132163" cy="273884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178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additive="base">
                                        <p:cTn id="7" dur="500" fill="hold"/>
                                        <p:tgtEl>
                                          <p:spTgt spid="8194"/>
                                        </p:tgtEl>
                                        <p:attrNameLst>
                                          <p:attrName>ppt_x</p:attrName>
                                        </p:attrNameLst>
                                      </p:cBhvr>
                                      <p:tavLst>
                                        <p:tav tm="0">
                                          <p:val>
                                            <p:strVal val="#ppt_x"/>
                                          </p:val>
                                        </p:tav>
                                        <p:tav tm="100000">
                                          <p:val>
                                            <p:strVal val="#ppt_x"/>
                                          </p:val>
                                        </p:tav>
                                      </p:tavLst>
                                    </p:anim>
                                    <p:anim calcmode="lin" valueType="num">
                                      <p:cBhvr additive="base">
                                        <p:cTn id="8"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6"/>
                                        </p:tgtEl>
                                        <p:attrNameLst>
                                          <p:attrName>style.visibility</p:attrName>
                                        </p:attrNameLst>
                                      </p:cBhvr>
                                      <p:to>
                                        <p:strVal val="visible"/>
                                      </p:to>
                                    </p:set>
                                    <p:anim calcmode="lin" valueType="num">
                                      <p:cBhvr additive="base">
                                        <p:cTn id="13" dur="500" fill="hold"/>
                                        <p:tgtEl>
                                          <p:spTgt spid="8196"/>
                                        </p:tgtEl>
                                        <p:attrNameLst>
                                          <p:attrName>ppt_x</p:attrName>
                                        </p:attrNameLst>
                                      </p:cBhvr>
                                      <p:tavLst>
                                        <p:tav tm="0">
                                          <p:val>
                                            <p:strVal val="#ppt_x"/>
                                          </p:val>
                                        </p:tav>
                                        <p:tav tm="100000">
                                          <p:val>
                                            <p:strVal val="#ppt_x"/>
                                          </p:val>
                                        </p:tav>
                                      </p:tavLst>
                                    </p:anim>
                                    <p:anim calcmode="lin" valueType="num">
                                      <p:cBhvr additive="base">
                                        <p:cTn id="14" dur="500" fill="hold"/>
                                        <p:tgtEl>
                                          <p:spTgt spid="819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0-#ppt_w/2"/>
                                          </p:val>
                                        </p:tav>
                                        <p:tav tm="100000">
                                          <p:val>
                                            <p:strVal val="#ppt_x"/>
                                          </p:val>
                                        </p:tav>
                                      </p:tavLst>
                                    </p:anim>
                                    <p:anim calcmode="lin" valueType="num">
                                      <p:cBhvr additive="base">
                                        <p:cTn id="2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rotWithShape="1">
          <a:blip r:embed="rId2">
            <a:extLst>
              <a:ext uri="{28A0092B-C50C-407E-A947-70E740481C1C}">
                <a14:useLocalDpi xmlns:a14="http://schemas.microsoft.com/office/drawing/2010/main" val="0"/>
              </a:ext>
            </a:extLst>
          </a:blip>
          <a:srcRect l="19373" t="765" r="4136" b="42688"/>
          <a:stretch/>
        </p:blipFill>
        <p:spPr>
          <a:xfrm>
            <a:off x="10649745" y="343954"/>
            <a:ext cx="1150365" cy="11844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890" y="355562"/>
            <a:ext cx="1184400" cy="11844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grpSp>
        <p:nvGrpSpPr>
          <p:cNvPr id="4" name="Agrupar 3"/>
          <p:cNvGrpSpPr/>
          <p:nvPr/>
        </p:nvGrpSpPr>
        <p:grpSpPr>
          <a:xfrm>
            <a:off x="1955074" y="339633"/>
            <a:ext cx="8281852" cy="1200329"/>
            <a:chOff x="2063722" y="339633"/>
            <a:chExt cx="8281852" cy="1200329"/>
          </a:xfrm>
        </p:grpSpPr>
        <p:sp>
          <p:nvSpPr>
            <p:cNvPr id="5" name="Retângulo 4"/>
            <p:cNvSpPr/>
            <p:nvPr/>
          </p:nvSpPr>
          <p:spPr>
            <a:xfrm>
              <a:off x="2063722" y="343954"/>
              <a:ext cx="8281852" cy="1184401"/>
            </a:xfrm>
            <a:prstGeom prst="rect">
              <a:avLst/>
            </a:prstGeom>
            <a:blipFill>
              <a:blip r:embed="rId4"/>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p:cNvSpPr txBox="1"/>
            <p:nvPr/>
          </p:nvSpPr>
          <p:spPr>
            <a:xfrm>
              <a:off x="2311917" y="339633"/>
              <a:ext cx="7785463" cy="1200329"/>
            </a:xfrm>
            <a:prstGeom prst="rect">
              <a:avLst/>
            </a:prstGeom>
            <a:noFill/>
          </p:spPr>
          <p:txBody>
            <a:bodyPr wrap="square" rtlCol="0">
              <a:spAutoFit/>
            </a:bodyPr>
            <a:lstStyle/>
            <a:p>
              <a:pPr algn="ctr"/>
              <a:r>
                <a:rPr lang="pt-BR" sz="3600" b="1" dirty="0">
                  <a:solidFill>
                    <a:srgbClr val="FF0000"/>
                  </a:solidFill>
                  <a:effectLst>
                    <a:outerShdw blurRad="38100" dist="38100" dir="2700000" algn="tl">
                      <a:srgbClr val="000000">
                        <a:alpha val="43137"/>
                      </a:srgbClr>
                    </a:outerShdw>
                  </a:effectLst>
                  <a:latin typeface="Bahnschrift Condensed" panose="020B0502040204020203" pitchFamily="34" charset="0"/>
                </a:rPr>
                <a:t>AULA – 03</a:t>
              </a:r>
            </a:p>
            <a:p>
              <a:pPr algn="ctr"/>
              <a:r>
                <a:rPr lang="pt-BR" sz="3600" b="1" dirty="0">
                  <a:solidFill>
                    <a:srgbClr val="FF0000"/>
                  </a:solidFill>
                  <a:effectLst>
                    <a:outerShdw blurRad="38100" dist="38100" dir="2700000" algn="tl">
                      <a:srgbClr val="000000">
                        <a:alpha val="43137"/>
                      </a:srgbClr>
                    </a:outerShdw>
                  </a:effectLst>
                  <a:latin typeface="Bahnschrift Condensed" panose="020B0502040204020203" pitchFamily="34" charset="0"/>
                </a:rPr>
                <a:t>TEMA: COORDENADAS E SIG E FUSO HORÁRIO</a:t>
              </a:r>
            </a:p>
          </p:txBody>
        </p:sp>
      </p:grpSp>
      <p:pic>
        <p:nvPicPr>
          <p:cNvPr id="7" name="Imagem 6"/>
          <p:cNvPicPr>
            <a:picLocks noChangeAspect="1"/>
          </p:cNvPicPr>
          <p:nvPr/>
        </p:nvPicPr>
        <p:blipFill rotWithShape="1">
          <a:blip r:embed="rId5"/>
          <a:srcRect l="24533" t="17589" r="26273" b="37946"/>
          <a:stretch/>
        </p:blipFill>
        <p:spPr>
          <a:xfrm>
            <a:off x="1608911" y="1933301"/>
            <a:ext cx="8974179" cy="4560350"/>
          </a:xfrm>
          <a:prstGeom prst="rect">
            <a:avLst/>
          </a:prstGeom>
        </p:spPr>
      </p:pic>
      <p:pic>
        <p:nvPicPr>
          <p:cNvPr id="8" name="Imagem 7"/>
          <p:cNvPicPr>
            <a:picLocks noChangeAspect="1"/>
          </p:cNvPicPr>
          <p:nvPr/>
        </p:nvPicPr>
        <p:blipFill rotWithShape="1">
          <a:blip r:embed="rId6"/>
          <a:srcRect l="25035" t="19912" r="26071" b="21874"/>
          <a:stretch/>
        </p:blipFill>
        <p:spPr>
          <a:xfrm>
            <a:off x="1608911" y="1921694"/>
            <a:ext cx="9006800" cy="4532456"/>
          </a:xfrm>
          <a:prstGeom prst="rect">
            <a:avLst/>
          </a:prstGeom>
        </p:spPr>
      </p:pic>
      <p:pic>
        <p:nvPicPr>
          <p:cNvPr id="9" name="Imagem 8"/>
          <p:cNvPicPr>
            <a:picLocks noChangeAspect="1"/>
          </p:cNvPicPr>
          <p:nvPr/>
        </p:nvPicPr>
        <p:blipFill rotWithShape="1">
          <a:blip r:embed="rId7"/>
          <a:srcRect l="24935" t="28920" r="39127" b="19304"/>
          <a:stretch/>
        </p:blipFill>
        <p:spPr>
          <a:xfrm>
            <a:off x="3566160" y="1954160"/>
            <a:ext cx="5618812" cy="4551098"/>
          </a:xfrm>
          <a:prstGeom prst="rect">
            <a:avLst/>
          </a:prstGeom>
        </p:spPr>
      </p:pic>
    </p:spTree>
    <p:extLst>
      <p:ext uri="{BB962C8B-B14F-4D97-AF65-F5344CB8AC3E}">
        <p14:creationId xmlns:p14="http://schemas.microsoft.com/office/powerpoint/2010/main" val="119004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xit" presetSubtype="4" fill="hold" nodeType="clickEffect">
                                  <p:stCondLst>
                                    <p:cond delay="0"/>
                                  </p:stCondLst>
                                  <p:childTnLst>
                                    <p:animEffect transition="out" filter="wipe(down)">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xit" presetSubtype="4" fill="hold" nodeType="clickEffect">
                                  <p:stCondLst>
                                    <p:cond delay="0"/>
                                  </p:stCondLst>
                                  <p:childTnLst>
                                    <p:animEffect transition="out" filter="wipe(down)">
                                      <p:cBhvr>
                                        <p:cTn id="23" dur="500"/>
                                        <p:tgtEl>
                                          <p:spTgt spid="8"/>
                                        </p:tgtEl>
                                      </p:cBhvr>
                                    </p:animEffect>
                                    <p:set>
                                      <p:cBhvr>
                                        <p:cTn id="24" dur="1" fill="hold">
                                          <p:stCondLst>
                                            <p:cond delay="499"/>
                                          </p:stCondLst>
                                        </p:cTn>
                                        <p:tgtEl>
                                          <p:spTgt spid="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9"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0-#ppt_w/2"/>
                                          </p:val>
                                        </p:tav>
                                        <p:tav tm="100000">
                                          <p:val>
                                            <p:strVal val="#ppt_x"/>
                                          </p:val>
                                        </p:tav>
                                      </p:tavLst>
                                    </p:anim>
                                    <p:anim calcmode="lin" valueType="num">
                                      <p:cBhvr additive="base">
                                        <p:cTn id="30"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rotWithShape="1">
          <a:blip r:embed="rId2"/>
          <a:srcRect l="24934" t="19375" r="25971" b="30803"/>
          <a:stretch/>
        </p:blipFill>
        <p:spPr>
          <a:xfrm>
            <a:off x="1876700" y="1763485"/>
            <a:ext cx="8438601" cy="4814661"/>
          </a:xfrm>
          <a:prstGeom prst="rect">
            <a:avLst/>
          </a:prstGeom>
        </p:spPr>
      </p:pic>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l="19373" t="765" r="4136" b="42688"/>
          <a:stretch/>
        </p:blipFill>
        <p:spPr>
          <a:xfrm>
            <a:off x="10649745" y="343954"/>
            <a:ext cx="1150365" cy="11844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890" y="355562"/>
            <a:ext cx="1184400" cy="11844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grpSp>
        <p:nvGrpSpPr>
          <p:cNvPr id="5" name="Agrupar 4"/>
          <p:cNvGrpSpPr/>
          <p:nvPr/>
        </p:nvGrpSpPr>
        <p:grpSpPr>
          <a:xfrm>
            <a:off x="1955074" y="339633"/>
            <a:ext cx="8281852" cy="1200329"/>
            <a:chOff x="2063722" y="339633"/>
            <a:chExt cx="8281852" cy="1200329"/>
          </a:xfrm>
        </p:grpSpPr>
        <p:sp>
          <p:nvSpPr>
            <p:cNvPr id="6" name="Retângulo 5"/>
            <p:cNvSpPr/>
            <p:nvPr/>
          </p:nvSpPr>
          <p:spPr>
            <a:xfrm>
              <a:off x="2063722" y="343954"/>
              <a:ext cx="8281852" cy="1184401"/>
            </a:xfrm>
            <a:prstGeom prst="rect">
              <a:avLst/>
            </a:prstGeom>
            <a:blipFill>
              <a:blip r:embed="rId5"/>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p:cNvSpPr txBox="1"/>
            <p:nvPr/>
          </p:nvSpPr>
          <p:spPr>
            <a:xfrm>
              <a:off x="2311917" y="339633"/>
              <a:ext cx="7785463" cy="1200329"/>
            </a:xfrm>
            <a:prstGeom prst="rect">
              <a:avLst/>
            </a:prstGeom>
            <a:noFill/>
          </p:spPr>
          <p:txBody>
            <a:bodyPr wrap="square" rtlCol="0">
              <a:spAutoFit/>
            </a:bodyPr>
            <a:lstStyle/>
            <a:p>
              <a:pPr algn="ctr"/>
              <a:r>
                <a:rPr lang="pt-BR" sz="3600" b="1" dirty="0">
                  <a:solidFill>
                    <a:srgbClr val="FF0000"/>
                  </a:solidFill>
                  <a:effectLst>
                    <a:outerShdw blurRad="38100" dist="38100" dir="2700000" algn="tl">
                      <a:srgbClr val="000000">
                        <a:alpha val="43137"/>
                      </a:srgbClr>
                    </a:outerShdw>
                  </a:effectLst>
                  <a:latin typeface="Bahnschrift Condensed" panose="020B0502040204020203" pitchFamily="34" charset="0"/>
                </a:rPr>
                <a:t>AULA – 03</a:t>
              </a:r>
            </a:p>
            <a:p>
              <a:pPr algn="ctr"/>
              <a:r>
                <a:rPr lang="pt-BR" sz="3600" b="1" dirty="0">
                  <a:solidFill>
                    <a:srgbClr val="FF0000"/>
                  </a:solidFill>
                  <a:effectLst>
                    <a:outerShdw blurRad="38100" dist="38100" dir="2700000" algn="tl">
                      <a:srgbClr val="000000">
                        <a:alpha val="43137"/>
                      </a:srgbClr>
                    </a:outerShdw>
                  </a:effectLst>
                  <a:latin typeface="Bahnschrift Condensed" panose="020B0502040204020203" pitchFamily="34" charset="0"/>
                </a:rPr>
                <a:t>TEMA: COORDENADAS E SIG E FUSO HORÁRIO</a:t>
              </a:r>
            </a:p>
          </p:txBody>
        </p:sp>
      </p:grpSp>
      <p:grpSp>
        <p:nvGrpSpPr>
          <p:cNvPr id="15" name="Agrupar 14"/>
          <p:cNvGrpSpPr/>
          <p:nvPr/>
        </p:nvGrpSpPr>
        <p:grpSpPr>
          <a:xfrm>
            <a:off x="7080069" y="4114800"/>
            <a:ext cx="796834" cy="966651"/>
            <a:chOff x="7080069" y="4114800"/>
            <a:chExt cx="796834" cy="966651"/>
          </a:xfrm>
        </p:grpSpPr>
        <p:cxnSp>
          <p:nvCxnSpPr>
            <p:cNvPr id="10" name="Conector reto 9"/>
            <p:cNvCxnSpPr/>
            <p:nvPr/>
          </p:nvCxnSpPr>
          <p:spPr>
            <a:xfrm>
              <a:off x="7471954" y="4114800"/>
              <a:ext cx="0" cy="96665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to 11"/>
            <p:cNvCxnSpPr/>
            <p:nvPr/>
          </p:nvCxnSpPr>
          <p:spPr>
            <a:xfrm>
              <a:off x="7080069" y="4572000"/>
              <a:ext cx="79683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 name="Agrupar 15"/>
          <p:cNvGrpSpPr/>
          <p:nvPr/>
        </p:nvGrpSpPr>
        <p:grpSpPr>
          <a:xfrm>
            <a:off x="8697685" y="4480563"/>
            <a:ext cx="796834" cy="966651"/>
            <a:chOff x="7080069" y="4114800"/>
            <a:chExt cx="796834" cy="966651"/>
          </a:xfrm>
        </p:grpSpPr>
        <p:cxnSp>
          <p:nvCxnSpPr>
            <p:cNvPr id="17" name="Conector reto 16"/>
            <p:cNvCxnSpPr/>
            <p:nvPr/>
          </p:nvCxnSpPr>
          <p:spPr>
            <a:xfrm>
              <a:off x="7471954" y="4114800"/>
              <a:ext cx="0" cy="96665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to 17"/>
            <p:cNvCxnSpPr/>
            <p:nvPr/>
          </p:nvCxnSpPr>
          <p:spPr>
            <a:xfrm>
              <a:off x="7080069" y="4572000"/>
              <a:ext cx="79683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9" name="Agrupar 18"/>
          <p:cNvGrpSpPr/>
          <p:nvPr/>
        </p:nvGrpSpPr>
        <p:grpSpPr>
          <a:xfrm>
            <a:off x="8325394" y="3148149"/>
            <a:ext cx="796834" cy="966651"/>
            <a:chOff x="7080069" y="4114800"/>
            <a:chExt cx="796834" cy="966651"/>
          </a:xfrm>
        </p:grpSpPr>
        <p:cxnSp>
          <p:nvCxnSpPr>
            <p:cNvPr id="20" name="Conector reto 19"/>
            <p:cNvCxnSpPr/>
            <p:nvPr/>
          </p:nvCxnSpPr>
          <p:spPr>
            <a:xfrm>
              <a:off x="7471954" y="4114800"/>
              <a:ext cx="0" cy="96665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Conector reto 20"/>
            <p:cNvCxnSpPr/>
            <p:nvPr/>
          </p:nvCxnSpPr>
          <p:spPr>
            <a:xfrm>
              <a:off x="7080069" y="4572000"/>
              <a:ext cx="79683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7440103"/>
      </p:ext>
    </p:extLst>
  </p:cSld>
  <p:clrMapOvr>
    <a:masterClrMapping/>
  </p:clrMapOvr>
</p:sld>
</file>

<file path=ppt/theme/theme1.xml><?xml version="1.0" encoding="utf-8"?>
<a:theme xmlns:a="http://schemas.openxmlformats.org/drawingml/2006/main" name="Tema do Offic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TotalTime>
  <Words>992</Words>
  <Application>Microsoft Office PowerPoint</Application>
  <PresentationFormat>Widescreen</PresentationFormat>
  <Paragraphs>100</Paragraphs>
  <Slides>17</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17</vt:i4>
      </vt:variant>
    </vt:vector>
  </HeadingPairs>
  <TitlesOfParts>
    <vt:vector size="23" baseType="lpstr">
      <vt:lpstr>Arial</vt:lpstr>
      <vt:lpstr>Bahnschrift Condensed</vt:lpstr>
      <vt:lpstr>Calibri</vt:lpstr>
      <vt:lpstr>Calibri Light</vt:lpstr>
      <vt:lpstr>Monotype Sorts</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CARLOS EUGÊNIO DE FARIA</dc:creator>
  <cp:lastModifiedBy>Carlos Eugenio de Faria</cp:lastModifiedBy>
  <cp:revision>41</cp:revision>
  <dcterms:created xsi:type="dcterms:W3CDTF">2021-11-16T11:42:34Z</dcterms:created>
  <dcterms:modified xsi:type="dcterms:W3CDTF">2024-03-04T16:50:47Z</dcterms:modified>
</cp:coreProperties>
</file>