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92" r:id="rId5"/>
    <p:sldId id="276" r:id="rId6"/>
    <p:sldId id="294" r:id="rId7"/>
    <p:sldId id="298" r:id="rId8"/>
    <p:sldId id="300" r:id="rId9"/>
    <p:sldId id="302" r:id="rId10"/>
    <p:sldId id="299" r:id="rId11"/>
    <p:sldId id="301" r:id="rId12"/>
    <p:sldId id="303" r:id="rId13"/>
    <p:sldId id="304" r:id="rId14"/>
    <p:sldId id="305" r:id="rId15"/>
    <p:sldId id="306" r:id="rId16"/>
    <p:sldId id="307" r:id="rId17"/>
    <p:sldId id="308" r:id="rId18"/>
    <p:sldId id="309" r:id="rId19"/>
    <p:sldId id="310"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71" d="100"/>
          <a:sy n="71" d="100"/>
        </p:scale>
        <p:origin x="696" y="78"/>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8/3/2025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87834D1B-A726-18FB-799A-8294A1FE8A9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Date Placeholder 8">
            <a:extLst>
              <a:ext uri="{FF2B5EF4-FFF2-40B4-BE49-F238E27FC236}">
                <a16:creationId xmlns:a16="http://schemas.microsoft.com/office/drawing/2014/main" id="{063B9152-B336-5993-1C67-48946279B0E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6253B2-FD87-4AAE-AF69-14FE02FB4D05}" type="datetimeFigureOut">
              <a:rPr lang="en-US" smtClean="0"/>
              <a:t>8/3/2025</a:t>
            </a:fld>
            <a:endParaRPr lang="en-US"/>
          </a:p>
        </p:txBody>
      </p:sp>
      <p:sp>
        <p:nvSpPr>
          <p:cNvPr id="10" name="Notes Placeholder 9">
            <a:extLst>
              <a:ext uri="{FF2B5EF4-FFF2-40B4-BE49-F238E27FC236}">
                <a16:creationId xmlns:a16="http://schemas.microsoft.com/office/drawing/2014/main" id="{598999B6-0E65-F457-D4BF-F96BE9F9A9A7}"/>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0">
            <a:extLst>
              <a:ext uri="{FF2B5EF4-FFF2-40B4-BE49-F238E27FC236}">
                <a16:creationId xmlns:a16="http://schemas.microsoft.com/office/drawing/2014/main" id="{976FEA9E-549C-DA0D-8B3C-832BF1072B4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EDBB3-C345-4EAB-AB5D-9FB3AF589CFF}" type="slidenum">
              <a:rPr lang="en-US" smtClean="0"/>
              <a:t>‹#›</a:t>
            </a:fld>
            <a:endParaRPr lang="en-US"/>
          </a:p>
        </p:txBody>
      </p:sp>
      <p:sp>
        <p:nvSpPr>
          <p:cNvPr id="12" name="Slide Image Placeholder 11">
            <a:extLst>
              <a:ext uri="{FF2B5EF4-FFF2-40B4-BE49-F238E27FC236}">
                <a16:creationId xmlns:a16="http://schemas.microsoft.com/office/drawing/2014/main" id="{F627E2FE-9CC2-836E-40FC-1A1183B9516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3" name="Footer Placeholder 12">
            <a:extLst>
              <a:ext uri="{FF2B5EF4-FFF2-40B4-BE49-F238E27FC236}">
                <a16:creationId xmlns:a16="http://schemas.microsoft.com/office/drawing/2014/main" id="{413B0C97-27B2-A894-9DEA-82E460C91F15}"/>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431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C258D-6664-F335-A10C-3A906555AD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14D888-DBFA-BD61-43D4-7ECFA7FD6D66}"/>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ECA9A98C-8E2E-7E50-673A-E75B4FFA738D}"/>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1FF732C-605A-EB5E-737B-F24844C428B4}"/>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10</a:t>
            </a:fld>
            <a:endParaRPr lang="en-US" altLang="zh-CN" noProof="0" dirty="0"/>
          </a:p>
        </p:txBody>
      </p:sp>
    </p:spTree>
    <p:extLst>
      <p:ext uri="{BB962C8B-B14F-4D97-AF65-F5344CB8AC3E}">
        <p14:creationId xmlns:p14="http://schemas.microsoft.com/office/powerpoint/2010/main" val="15826355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C5304-D5E4-7657-81A4-5A3F886B25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B54D59-022B-F160-33F6-2354D54E408D}"/>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656E939A-CC58-341A-EB10-A3F3E6695D72}"/>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D613F0C7-2EC7-205B-C6CD-0F48ACD6B250}"/>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605308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0B423-1A9E-AE77-43EB-2F747749BB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E0CB8A-0343-1261-AFC2-F6E9A0DC9643}"/>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CD5468CD-7488-D6F2-AE56-8F3097B081AE}"/>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FC02F74A-86DA-E650-6177-5A9588108D9F}"/>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1630045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DFB2D-E825-195F-65E0-9B6E5F8A54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83D803-413D-D2F6-C267-0F3187144DC1}"/>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BF6042E6-1195-269A-8AE2-0760F5FECDF7}"/>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1CD4704-A2F4-6F7C-DAE7-049F2D07B38C}"/>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3777847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2F9F7-83A5-C47B-C475-89B4F65877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AE2E08-75AB-2506-FA3C-D4ADD55D6B8D}"/>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258263CB-8C82-7300-458F-40C3A555076C}"/>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8E8198B-D9A9-3FCE-8674-96DECE0F00BD}"/>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14</a:t>
            </a:fld>
            <a:endParaRPr lang="en-US" altLang="zh-CN" noProof="0" dirty="0"/>
          </a:p>
        </p:txBody>
      </p:sp>
    </p:spTree>
    <p:extLst>
      <p:ext uri="{BB962C8B-B14F-4D97-AF65-F5344CB8AC3E}">
        <p14:creationId xmlns:p14="http://schemas.microsoft.com/office/powerpoint/2010/main" val="1716834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69DD4-EFBC-6ADC-8E6D-9A0C411DE2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F205D2-63E3-3E69-D62B-3F501B3F2132}"/>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11095A06-956A-5843-D57B-0EDBE2B53BAE}"/>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4C1ED7B-0BD5-76B0-32BD-6577C418E876}"/>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15</a:t>
            </a:fld>
            <a:endParaRPr lang="en-US" altLang="zh-CN" noProof="0" dirty="0"/>
          </a:p>
        </p:txBody>
      </p:sp>
    </p:spTree>
    <p:extLst>
      <p:ext uri="{BB962C8B-B14F-4D97-AF65-F5344CB8AC3E}">
        <p14:creationId xmlns:p14="http://schemas.microsoft.com/office/powerpoint/2010/main" val="2265455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3390635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3</a:t>
            </a:fld>
            <a:endParaRPr lang="en-US" altLang="zh-CN" noProof="0" dirty="0"/>
          </a:p>
        </p:txBody>
      </p:sp>
    </p:spTree>
    <p:extLst>
      <p:ext uri="{BB962C8B-B14F-4D97-AF65-F5344CB8AC3E}">
        <p14:creationId xmlns:p14="http://schemas.microsoft.com/office/powerpoint/2010/main" val="3193110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4E4CE-4FB9-F264-223B-487405D646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A6D9B5-1ADA-738F-5E1C-2246E0D5B8A8}"/>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402928E8-7E35-F2DA-855F-B5ACF421F764}"/>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C616620-7407-0059-8EA3-ADC2800D5338}"/>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4</a:t>
            </a:fld>
            <a:endParaRPr lang="en-US" altLang="zh-CN" noProof="0" dirty="0"/>
          </a:p>
        </p:txBody>
      </p:sp>
    </p:spTree>
    <p:extLst>
      <p:ext uri="{BB962C8B-B14F-4D97-AF65-F5344CB8AC3E}">
        <p14:creationId xmlns:p14="http://schemas.microsoft.com/office/powerpoint/2010/main" val="1294499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36499-9777-A2BB-D3BF-DBA6B1C29F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7A9310-35A5-4B72-F432-1F82D8DF58CC}"/>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60538C90-4B36-F7C5-0524-10632725A339}"/>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F815177-20E9-9A77-495C-10B2091E40B7}"/>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5</a:t>
            </a:fld>
            <a:endParaRPr lang="en-US" altLang="zh-CN" noProof="0" dirty="0"/>
          </a:p>
        </p:txBody>
      </p:sp>
    </p:spTree>
    <p:extLst>
      <p:ext uri="{BB962C8B-B14F-4D97-AF65-F5344CB8AC3E}">
        <p14:creationId xmlns:p14="http://schemas.microsoft.com/office/powerpoint/2010/main" val="2452323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CFFED-6435-928B-9A01-71696F75B9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F916EF-8D84-27A0-D60B-540319A81157}"/>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AD3DBA39-ED62-1642-F529-1CC73F8BE435}"/>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37DDD874-A92B-B081-CDE7-13EFC057DDDD}"/>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166425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9C007-5751-6783-C5FA-D90CB82003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87A497-1EE7-1D59-195C-239592139E84}"/>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B7797D12-5C3B-8521-AEB4-95E9485F5DC5}"/>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CEC6775-BB49-11D1-757C-850B6251A165}"/>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3934854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D024B-0B34-AD8A-F4A2-8F937766D4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937B10-0FE3-0B25-61E8-C244676D3505}"/>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CAC0A2A9-3023-42D0-F8C1-873056B5CEF9}"/>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B3B8B063-F127-BA3B-47FB-1E2AE9489E1C}"/>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208925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F86E3-9D8F-83A7-CDE3-748DF8E1C0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24D27D-DF59-C747-421C-DA08411AAED4}"/>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4E9269F4-8912-CC27-2847-CA93B2FDAC78}"/>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2EE9EF41-52DB-EC52-5D49-9CCA1F134359}"/>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9</a:t>
            </a:fld>
            <a:endParaRPr lang="en-US" altLang="zh-CN" noProof="0" dirty="0"/>
          </a:p>
        </p:txBody>
      </p:sp>
    </p:spTree>
    <p:extLst>
      <p:ext uri="{BB962C8B-B14F-4D97-AF65-F5344CB8AC3E}">
        <p14:creationId xmlns:p14="http://schemas.microsoft.com/office/powerpoint/2010/main" val="3988234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noProof="0"/>
              <a:t>Click icon to add picture</a:t>
            </a:r>
            <a:endParaRPr lang="en-US" altLang="zh-CN"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noProof="0"/>
              <a:t>Click to edit Master title style</a:t>
            </a:r>
            <a:endParaRPr lang="en-US" noProof="0"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noProof="0"/>
              <a:t>Click to edit Master title style</a:t>
            </a:r>
            <a:endParaRPr lang="en-US" noProof="0"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noProof="0"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noProof="0" dirty="0"/>
              <a:t>Click to edit </a:t>
            </a:r>
            <a:r>
              <a:rPr lang="en-US" altLang="zh-CN" noProof="0" dirty="0"/>
              <a:t>Text </a:t>
            </a:r>
            <a:r>
              <a:rPr lang="en-US" noProof="0"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noProof="0"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0.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altLang="zh-CN" dirty="0"/>
              <a:t>Citi Bike </a:t>
            </a:r>
            <a:br>
              <a:rPr lang="en-US" altLang="zh-CN" dirty="0"/>
            </a:br>
            <a:r>
              <a:rPr lang="en-US" altLang="zh-CN" dirty="0"/>
              <a:t>Data Analysis</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01366" y="4172084"/>
            <a:ext cx="1746952" cy="760288"/>
          </a:xfrm>
        </p:spPr>
        <p:txBody>
          <a:bodyPr/>
          <a:lstStyle/>
          <a:p>
            <a:r>
              <a:rPr lang="en-US" dirty="0"/>
              <a:t>26464 Benineza Moise</a:t>
            </a:r>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8" name="Picture Placeholder 7">
            <a:extLst>
              <a:ext uri="{FF2B5EF4-FFF2-40B4-BE49-F238E27FC236}">
                <a16:creationId xmlns:a16="http://schemas.microsoft.com/office/drawing/2014/main" id="{96A7AE96-4A55-7FA2-20A0-842908442A0A}"/>
              </a:ext>
            </a:extLst>
          </p:cNvPr>
          <p:cNvPicPr>
            <a:picLocks noGrp="1" noChangeAspect="1"/>
          </p:cNvPicPr>
          <p:nvPr>
            <p:ph type="pic" sz="quarter" idx="47"/>
          </p:nvPr>
        </p:nvPicPr>
        <p:blipFill>
          <a:blip r:embed="rId5"/>
          <a:srcRect l="25542" r="25542"/>
          <a:stretch>
            <a:fillRect/>
          </a:stretch>
        </p:blipFill>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2A2BA-1D9F-DF70-22F3-E7BC89E07AEC}"/>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2686BDF7-1364-B5AC-5CE5-5D9D85E7BEA1}"/>
              </a:ext>
            </a:extLst>
          </p:cNvPr>
          <p:cNvSpPr>
            <a:spLocks noGrp="1"/>
          </p:cNvSpPr>
          <p:nvPr>
            <p:ph type="body" sz="quarter" idx="28"/>
          </p:nvPr>
        </p:nvSpPr>
        <p:spPr>
          <a:xfrm>
            <a:off x="1753719" y="4304005"/>
            <a:ext cx="8466045" cy="459078"/>
          </a:xfrm>
        </p:spPr>
        <p:txBody>
          <a:bodyPr/>
          <a:lstStyle/>
          <a:p>
            <a:r>
              <a:rPr lang="en-US" sz="2800" dirty="0" err="1"/>
              <a:t>cleaned_df.to_csv</a:t>
            </a:r>
            <a:r>
              <a:rPr lang="en-US" sz="2800" dirty="0"/>
              <a:t>('bike_cleaned.csv', index=False)</a:t>
            </a:r>
          </a:p>
        </p:txBody>
      </p:sp>
      <p:sp>
        <p:nvSpPr>
          <p:cNvPr id="3" name="Title 2">
            <a:extLst>
              <a:ext uri="{FF2B5EF4-FFF2-40B4-BE49-F238E27FC236}">
                <a16:creationId xmlns:a16="http://schemas.microsoft.com/office/drawing/2014/main" id="{C51144A7-E01D-978B-714B-D95481D26F72}"/>
              </a:ext>
            </a:extLst>
          </p:cNvPr>
          <p:cNvSpPr>
            <a:spLocks noGrp="1"/>
          </p:cNvSpPr>
          <p:nvPr>
            <p:ph type="title"/>
          </p:nvPr>
        </p:nvSpPr>
        <p:spPr>
          <a:xfrm>
            <a:off x="287989" y="119419"/>
            <a:ext cx="11616019" cy="760288"/>
          </a:xfrm>
        </p:spPr>
        <p:txBody>
          <a:bodyPr/>
          <a:lstStyle/>
          <a:p>
            <a:pPr algn="ctr"/>
            <a:r>
              <a:rPr lang="en-US" dirty="0"/>
              <a:t>Creating the final clean dataset</a:t>
            </a:r>
          </a:p>
        </p:txBody>
      </p:sp>
      <p:sp>
        <p:nvSpPr>
          <p:cNvPr id="2" name="Text Placeholder 8">
            <a:extLst>
              <a:ext uri="{FF2B5EF4-FFF2-40B4-BE49-F238E27FC236}">
                <a16:creationId xmlns:a16="http://schemas.microsoft.com/office/drawing/2014/main" id="{65829E00-ACE4-DCDB-AE3C-D124AB949765}"/>
              </a:ext>
            </a:extLst>
          </p:cNvPr>
          <p:cNvSpPr txBox="1">
            <a:spLocks/>
          </p:cNvSpPr>
          <p:nvPr/>
        </p:nvSpPr>
        <p:spPr>
          <a:xfrm>
            <a:off x="1499347" y="1436019"/>
            <a:ext cx="10692653" cy="153484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Creating a clean dataset is one of the </a:t>
            </a:r>
            <a:r>
              <a:rPr lang="en-US" sz="2800" b="1" dirty="0"/>
              <a:t>most critical steps</a:t>
            </a:r>
            <a:r>
              <a:rPr lang="en-US" sz="2800" dirty="0"/>
              <a:t> in any data analytics or machine learning project. To Remove Raw data that’s often messy with missing values, duplicates, typos, and outliers.</a:t>
            </a:r>
          </a:p>
        </p:txBody>
      </p:sp>
    </p:spTree>
    <p:extLst>
      <p:ext uri="{BB962C8B-B14F-4D97-AF65-F5344CB8AC3E}">
        <p14:creationId xmlns:p14="http://schemas.microsoft.com/office/powerpoint/2010/main" val="364334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A200E-8937-3442-EB73-EE5075D21C2F}"/>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8E55404-417C-7511-15CF-4F2DBE241893}"/>
              </a:ext>
            </a:extLst>
          </p:cNvPr>
          <p:cNvSpPr>
            <a:spLocks noGrp="1"/>
          </p:cNvSpPr>
          <p:nvPr>
            <p:ph type="title"/>
          </p:nvPr>
        </p:nvSpPr>
        <p:spPr/>
        <p:txBody>
          <a:bodyPr/>
          <a:lstStyle/>
          <a:p>
            <a:r>
              <a:rPr lang="en-US" dirty="0"/>
              <a:t>Power BI Dashboard </a:t>
            </a:r>
          </a:p>
        </p:txBody>
      </p:sp>
      <p:sp>
        <p:nvSpPr>
          <p:cNvPr id="9" name="Text Placeholder 8">
            <a:extLst>
              <a:ext uri="{FF2B5EF4-FFF2-40B4-BE49-F238E27FC236}">
                <a16:creationId xmlns:a16="http://schemas.microsoft.com/office/drawing/2014/main" id="{C59EDAB8-9BFB-1BE5-8C32-8433AA52BCC3}"/>
              </a:ext>
            </a:extLst>
          </p:cNvPr>
          <p:cNvSpPr>
            <a:spLocks noGrp="1"/>
          </p:cNvSpPr>
          <p:nvPr>
            <p:ph type="body" sz="quarter" idx="28"/>
          </p:nvPr>
        </p:nvSpPr>
        <p:spPr>
          <a:xfrm>
            <a:off x="1601366" y="4172084"/>
            <a:ext cx="4362706" cy="760288"/>
          </a:xfrm>
        </p:spPr>
        <p:txBody>
          <a:bodyPr/>
          <a:lstStyle/>
          <a:p>
            <a:r>
              <a:rPr lang="en-US" dirty="0"/>
              <a:t>Using Power BI, design a dashboard to present our data insights </a:t>
            </a:r>
          </a:p>
        </p:txBody>
      </p:sp>
      <p:pic>
        <p:nvPicPr>
          <p:cNvPr id="12" name="Shape 31">
            <a:extLst>
              <a:ext uri="{FF2B5EF4-FFF2-40B4-BE49-F238E27FC236}">
                <a16:creationId xmlns:a16="http://schemas.microsoft.com/office/drawing/2014/main" id="{B098AAC7-2E89-7BB7-3AF4-8C31A03E0A0A}"/>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5AF9BDD-EBBA-0844-FA3C-E97A0757E68E}"/>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20" name="Picture Placeholder 19">
            <a:extLst>
              <a:ext uri="{FF2B5EF4-FFF2-40B4-BE49-F238E27FC236}">
                <a16:creationId xmlns:a16="http://schemas.microsoft.com/office/drawing/2014/main" id="{2305B0EE-5ED1-FF49-2C24-48D58FA23746}"/>
              </a:ext>
            </a:extLst>
          </p:cNvPr>
          <p:cNvPicPr>
            <a:picLocks noGrp="1" noChangeAspect="1"/>
          </p:cNvPicPr>
          <p:nvPr>
            <p:ph type="pic" sz="quarter" idx="47"/>
          </p:nvPr>
        </p:nvPicPr>
        <p:blipFill>
          <a:blip r:embed="rId5"/>
          <a:srcRect l="12799" r="12799"/>
          <a:stretch>
            <a:fillRect/>
          </a:stretch>
        </p:blipFill>
        <p:spPr/>
      </p:pic>
    </p:spTree>
    <p:extLst>
      <p:ext uri="{BB962C8B-B14F-4D97-AF65-F5344CB8AC3E}">
        <p14:creationId xmlns:p14="http://schemas.microsoft.com/office/powerpoint/2010/main" val="914534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0C613-054F-B37A-5AA4-FCFE59B8087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4AB2EAD-14E5-C126-93BA-62D884D8E594}"/>
              </a:ext>
            </a:extLst>
          </p:cNvPr>
          <p:cNvSpPr>
            <a:spLocks noGrp="1"/>
          </p:cNvSpPr>
          <p:nvPr>
            <p:ph type="title"/>
          </p:nvPr>
        </p:nvSpPr>
        <p:spPr>
          <a:xfrm>
            <a:off x="509574" y="274955"/>
            <a:ext cx="5117162" cy="1325563"/>
          </a:xfrm>
        </p:spPr>
        <p:txBody>
          <a:bodyPr/>
          <a:lstStyle/>
          <a:p>
            <a:r>
              <a:rPr lang="en-US" dirty="0"/>
              <a:t>Power BI Dashboard</a:t>
            </a:r>
          </a:p>
        </p:txBody>
      </p:sp>
      <p:sp>
        <p:nvSpPr>
          <p:cNvPr id="20" name="Text Placeholder 19">
            <a:extLst>
              <a:ext uri="{FF2B5EF4-FFF2-40B4-BE49-F238E27FC236}">
                <a16:creationId xmlns:a16="http://schemas.microsoft.com/office/drawing/2014/main" id="{793D1B14-FDC0-292D-0A04-69BCA6BDBB03}"/>
              </a:ext>
            </a:extLst>
          </p:cNvPr>
          <p:cNvSpPr>
            <a:spLocks noGrp="1"/>
          </p:cNvSpPr>
          <p:nvPr>
            <p:ph type="body" sz="quarter" idx="28"/>
          </p:nvPr>
        </p:nvSpPr>
        <p:spPr>
          <a:xfrm>
            <a:off x="509574" y="1600516"/>
            <a:ext cx="4615888" cy="5089191"/>
          </a:xfrm>
        </p:spPr>
        <p:txBody>
          <a:bodyPr/>
          <a:lstStyle/>
          <a:p>
            <a:r>
              <a:rPr lang="en-US" sz="2800" b="1" dirty="0"/>
              <a:t>Problem &amp; Insights</a:t>
            </a:r>
          </a:p>
          <a:p>
            <a:r>
              <a:rPr lang="en-US" sz="2800" dirty="0"/>
              <a:t>Analyzing ride durations, distances, stations, speed and purpose of ride covered by Citi Bikes.</a:t>
            </a:r>
          </a:p>
          <a:p>
            <a:r>
              <a:rPr lang="en-US" sz="2800" b="1" dirty="0"/>
              <a:t>Purpose:</a:t>
            </a:r>
            <a:r>
              <a:rPr lang="en-US" sz="2800" dirty="0"/>
              <a:t> Analyzing bikes ridden in the city what purpose they were ridden for, where they were ridden at and if the rides were by members or casuals</a:t>
            </a:r>
          </a:p>
        </p:txBody>
      </p:sp>
      <p:sp>
        <p:nvSpPr>
          <p:cNvPr id="6" name="Freeform: Shape 5">
            <a:extLst>
              <a:ext uri="{FF2B5EF4-FFF2-40B4-BE49-F238E27FC236}">
                <a16:creationId xmlns:a16="http://schemas.microsoft.com/office/drawing/2014/main" id="{3238D215-AB4D-90B3-6C05-A1C645E0C559}"/>
              </a:ext>
              <a:ext uri="{C183D7F6-B498-43B3-948B-1728B52AA6E4}">
                <adec:decorative xmlns:adec="http://schemas.microsoft.com/office/drawing/2017/decorative" val="1"/>
              </a:ext>
            </a:extLst>
          </p:cNvPr>
          <p:cNvSpPr/>
          <p:nvPr/>
        </p:nvSpPr>
        <p:spPr>
          <a:xfrm>
            <a:off x="5243727" y="4518096"/>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100AF9DA-3346-CE62-3DAD-9215563CE987}"/>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u="none" strike="noStrike" kern="1200" cap="none" spc="0" normalizeH="0" baseline="0" dirty="0">
              <a:ln>
                <a:noFill/>
              </a:ln>
              <a:solidFill>
                <a:schemeClr val="bg1"/>
              </a:solidFill>
              <a:effectLst/>
              <a:uLnTx/>
              <a:uFillTx/>
            </a:endParaRPr>
          </a:p>
        </p:txBody>
      </p:sp>
      <p:pic>
        <p:nvPicPr>
          <p:cNvPr id="8" name="Picture Placeholder 7">
            <a:extLst>
              <a:ext uri="{FF2B5EF4-FFF2-40B4-BE49-F238E27FC236}">
                <a16:creationId xmlns:a16="http://schemas.microsoft.com/office/drawing/2014/main" id="{B7FEFDD5-6CE0-457A-8E84-A388080996EF}"/>
              </a:ext>
            </a:extLst>
          </p:cNvPr>
          <p:cNvPicPr>
            <a:picLocks noGrp="1" noChangeAspect="1"/>
          </p:cNvPicPr>
          <p:nvPr>
            <p:ph type="pic" sz="quarter" idx="51"/>
          </p:nvPr>
        </p:nvPicPr>
        <p:blipFill>
          <a:blip r:embed="rId3"/>
          <a:srcRect l="23561" r="23561"/>
          <a:stretch>
            <a:fillRect/>
          </a:stretch>
        </p:blipFill>
        <p:spPr/>
      </p:pic>
    </p:spTree>
    <p:extLst>
      <p:ext uri="{BB962C8B-B14F-4D97-AF65-F5344CB8AC3E}">
        <p14:creationId xmlns:p14="http://schemas.microsoft.com/office/powerpoint/2010/main" val="2915551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DE835-3421-2FC4-1A8F-C4F4A2B6E123}"/>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7EF69DE3-F654-803D-0DE2-F491E59FE8BA}"/>
              </a:ext>
            </a:extLst>
          </p:cNvPr>
          <p:cNvSpPr>
            <a:spLocks noGrp="1"/>
          </p:cNvSpPr>
          <p:nvPr>
            <p:ph type="body" sz="quarter" idx="28"/>
          </p:nvPr>
        </p:nvSpPr>
        <p:spPr>
          <a:xfrm>
            <a:off x="749671" y="979756"/>
            <a:ext cx="10692653" cy="701125"/>
          </a:xfrm>
        </p:spPr>
        <p:txBody>
          <a:bodyPr/>
          <a:lstStyle/>
          <a:p>
            <a:r>
              <a:rPr lang="en-US" dirty="0"/>
              <a:t>The Power BI dashboard is the visual storytelling layer of your data project it helps us see and understand insights that are difficult to detect from raw numbers or code alone.</a:t>
            </a:r>
          </a:p>
        </p:txBody>
      </p:sp>
      <p:sp>
        <p:nvSpPr>
          <p:cNvPr id="3" name="Title 2">
            <a:extLst>
              <a:ext uri="{FF2B5EF4-FFF2-40B4-BE49-F238E27FC236}">
                <a16:creationId xmlns:a16="http://schemas.microsoft.com/office/drawing/2014/main" id="{B33E31AD-503F-43E6-E183-5A5750BE2547}"/>
              </a:ext>
            </a:extLst>
          </p:cNvPr>
          <p:cNvSpPr>
            <a:spLocks noGrp="1"/>
          </p:cNvSpPr>
          <p:nvPr>
            <p:ph type="title"/>
          </p:nvPr>
        </p:nvSpPr>
        <p:spPr>
          <a:xfrm>
            <a:off x="287989" y="119419"/>
            <a:ext cx="11616019" cy="760288"/>
          </a:xfrm>
        </p:spPr>
        <p:txBody>
          <a:bodyPr/>
          <a:lstStyle/>
          <a:p>
            <a:r>
              <a:rPr lang="en-US" sz="4000" dirty="0"/>
              <a:t>Incorporate Interactivity with the Appropriate Visuals</a:t>
            </a:r>
          </a:p>
        </p:txBody>
      </p:sp>
      <p:pic>
        <p:nvPicPr>
          <p:cNvPr id="4" name="Picture 3">
            <a:extLst>
              <a:ext uri="{FF2B5EF4-FFF2-40B4-BE49-F238E27FC236}">
                <a16:creationId xmlns:a16="http://schemas.microsoft.com/office/drawing/2014/main" id="{C001944C-AB56-4378-F576-4AA6F41D95C6}"/>
              </a:ext>
            </a:extLst>
          </p:cNvPr>
          <p:cNvPicPr>
            <a:picLocks noChangeAspect="1"/>
          </p:cNvPicPr>
          <p:nvPr/>
        </p:nvPicPr>
        <p:blipFill>
          <a:blip r:embed="rId3"/>
          <a:stretch>
            <a:fillRect/>
          </a:stretch>
        </p:blipFill>
        <p:spPr>
          <a:xfrm>
            <a:off x="1381120" y="1680882"/>
            <a:ext cx="9429753" cy="5057699"/>
          </a:xfrm>
          <a:prstGeom prst="rect">
            <a:avLst/>
          </a:prstGeom>
        </p:spPr>
      </p:pic>
    </p:spTree>
    <p:extLst>
      <p:ext uri="{BB962C8B-B14F-4D97-AF65-F5344CB8AC3E}">
        <p14:creationId xmlns:p14="http://schemas.microsoft.com/office/powerpoint/2010/main" val="1554369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E5988-9D75-8AE4-86E5-39BA4E9CC2BC}"/>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EB902218-1605-894A-FDE0-C244CF8B4849}"/>
              </a:ext>
            </a:extLst>
          </p:cNvPr>
          <p:cNvSpPr>
            <a:spLocks noGrp="1"/>
          </p:cNvSpPr>
          <p:nvPr>
            <p:ph type="body" sz="quarter" idx="28"/>
          </p:nvPr>
        </p:nvSpPr>
        <p:spPr>
          <a:xfrm>
            <a:off x="749671" y="979756"/>
            <a:ext cx="10692653" cy="701125"/>
          </a:xfrm>
        </p:spPr>
        <p:txBody>
          <a:bodyPr/>
          <a:lstStyle/>
          <a:p>
            <a:r>
              <a:rPr lang="en-US" dirty="0"/>
              <a:t>The Power BI dashboard is the visual storytelling layer of your data project it helps us see and understand insights that are difficult to detect from raw numbers or code alone.</a:t>
            </a:r>
          </a:p>
        </p:txBody>
      </p:sp>
      <p:sp>
        <p:nvSpPr>
          <p:cNvPr id="3" name="Title 2">
            <a:extLst>
              <a:ext uri="{FF2B5EF4-FFF2-40B4-BE49-F238E27FC236}">
                <a16:creationId xmlns:a16="http://schemas.microsoft.com/office/drawing/2014/main" id="{B520D01E-E483-814D-4EA4-C3E03B9F9F2E}"/>
              </a:ext>
            </a:extLst>
          </p:cNvPr>
          <p:cNvSpPr>
            <a:spLocks noGrp="1"/>
          </p:cNvSpPr>
          <p:nvPr>
            <p:ph type="title"/>
          </p:nvPr>
        </p:nvSpPr>
        <p:spPr>
          <a:xfrm>
            <a:off x="287989" y="119419"/>
            <a:ext cx="11616019" cy="760288"/>
          </a:xfrm>
        </p:spPr>
        <p:txBody>
          <a:bodyPr/>
          <a:lstStyle/>
          <a:p>
            <a:r>
              <a:rPr lang="en-US" sz="4000" dirty="0"/>
              <a:t>Incorporate Interactivity with the Appropriate Visuals</a:t>
            </a:r>
          </a:p>
        </p:txBody>
      </p:sp>
      <p:pic>
        <p:nvPicPr>
          <p:cNvPr id="5" name="Picture 4">
            <a:extLst>
              <a:ext uri="{FF2B5EF4-FFF2-40B4-BE49-F238E27FC236}">
                <a16:creationId xmlns:a16="http://schemas.microsoft.com/office/drawing/2014/main" id="{583FA961-DF71-556C-6B1A-1BAD326A9350}"/>
              </a:ext>
            </a:extLst>
          </p:cNvPr>
          <p:cNvPicPr>
            <a:picLocks noChangeAspect="1"/>
          </p:cNvPicPr>
          <p:nvPr/>
        </p:nvPicPr>
        <p:blipFill>
          <a:blip r:embed="rId3"/>
          <a:stretch>
            <a:fillRect/>
          </a:stretch>
        </p:blipFill>
        <p:spPr>
          <a:xfrm>
            <a:off x="1496990" y="1680881"/>
            <a:ext cx="9198013" cy="5057700"/>
          </a:xfrm>
          <a:prstGeom prst="rect">
            <a:avLst/>
          </a:prstGeom>
        </p:spPr>
      </p:pic>
    </p:spTree>
    <p:extLst>
      <p:ext uri="{BB962C8B-B14F-4D97-AF65-F5344CB8AC3E}">
        <p14:creationId xmlns:p14="http://schemas.microsoft.com/office/powerpoint/2010/main" val="614172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17D8F-6656-AE81-276E-48EC5F187EE2}"/>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3D0643D9-6F5E-D5DC-D063-AC4AE5F192EF}"/>
              </a:ext>
            </a:extLst>
          </p:cNvPr>
          <p:cNvSpPr>
            <a:spLocks noGrp="1"/>
          </p:cNvSpPr>
          <p:nvPr>
            <p:ph type="body" sz="quarter" idx="28"/>
          </p:nvPr>
        </p:nvSpPr>
        <p:spPr>
          <a:xfrm>
            <a:off x="749671" y="979756"/>
            <a:ext cx="10692653" cy="5649644"/>
          </a:xfrm>
        </p:spPr>
        <p:txBody>
          <a:bodyPr/>
          <a:lstStyle/>
          <a:p>
            <a:r>
              <a:rPr lang="en-US" sz="1900" dirty="0"/>
              <a:t>1. Visualizing Key Insights</a:t>
            </a:r>
          </a:p>
          <a:p>
            <a:r>
              <a:rPr lang="en-US" sz="1900" dirty="0"/>
              <a:t>It transforms cleaned data into interactive visuals like bar charts, line graphs, maps, and cards.</a:t>
            </a:r>
          </a:p>
          <a:p>
            <a:r>
              <a:rPr lang="en-US" sz="1900" dirty="0"/>
              <a:t>2. Communicating Complex Data Simply</a:t>
            </a:r>
          </a:p>
          <a:p>
            <a:r>
              <a:rPr lang="en-US" sz="1900" dirty="0"/>
              <a:t>Dashboards summarize key metrics (e.g., average speed, total trips, monthly usage) in a clear way.</a:t>
            </a:r>
          </a:p>
          <a:p>
            <a:endParaRPr lang="en-US" sz="1900" dirty="0"/>
          </a:p>
          <a:p>
            <a:r>
              <a:rPr lang="en-US" sz="1900" dirty="0"/>
              <a:t>Makes it easier for stakeholders to make informed decisions without needing to understand the code or data structure.</a:t>
            </a:r>
          </a:p>
          <a:p>
            <a:r>
              <a:rPr lang="en-US" sz="1900" dirty="0"/>
              <a:t>3. Interactivity and Exploration</a:t>
            </a:r>
          </a:p>
          <a:p>
            <a:r>
              <a:rPr lang="en-US" sz="1900" dirty="0"/>
              <a:t>Users can filter data (e.g., by date, rider type) using slicers and dropdowns.</a:t>
            </a:r>
          </a:p>
          <a:p>
            <a:r>
              <a:rPr lang="en-US" sz="1900" dirty="0"/>
              <a:t>4. Real-Time Monitoring and Automation</a:t>
            </a:r>
          </a:p>
          <a:p>
            <a:r>
              <a:rPr lang="en-US" sz="1900" dirty="0"/>
              <a:t>Dashboards can refresh automatically when connected to live data sources.</a:t>
            </a:r>
          </a:p>
          <a:p>
            <a:r>
              <a:rPr lang="en-US" sz="1900" dirty="0"/>
              <a:t>5. Professional Presentation</a:t>
            </a:r>
          </a:p>
          <a:p>
            <a:r>
              <a:rPr lang="en-US" sz="1900" dirty="0"/>
              <a:t>Makes your project look polished and easy to navigate. Useful for final reports, pitches, or stakeholder presentations.</a:t>
            </a:r>
          </a:p>
        </p:txBody>
      </p:sp>
      <p:sp>
        <p:nvSpPr>
          <p:cNvPr id="3" name="Title 2">
            <a:extLst>
              <a:ext uri="{FF2B5EF4-FFF2-40B4-BE49-F238E27FC236}">
                <a16:creationId xmlns:a16="http://schemas.microsoft.com/office/drawing/2014/main" id="{BFB045D7-238F-2A11-FB38-3BDB5EA7B63B}"/>
              </a:ext>
            </a:extLst>
          </p:cNvPr>
          <p:cNvSpPr>
            <a:spLocks noGrp="1"/>
          </p:cNvSpPr>
          <p:nvPr>
            <p:ph type="title"/>
          </p:nvPr>
        </p:nvSpPr>
        <p:spPr>
          <a:xfrm>
            <a:off x="287989" y="119419"/>
            <a:ext cx="11616019" cy="760288"/>
          </a:xfrm>
        </p:spPr>
        <p:txBody>
          <a:bodyPr/>
          <a:lstStyle/>
          <a:p>
            <a:r>
              <a:rPr lang="en-US" sz="4000" dirty="0"/>
              <a:t>Here’s what it specifically the Power Bi helps us with:</a:t>
            </a:r>
          </a:p>
        </p:txBody>
      </p:sp>
    </p:spTree>
    <p:extLst>
      <p:ext uri="{BB962C8B-B14F-4D97-AF65-F5344CB8AC3E}">
        <p14:creationId xmlns:p14="http://schemas.microsoft.com/office/powerpoint/2010/main" val="581562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F537C-421F-83FF-D214-977664583E0B}"/>
              </a:ext>
            </a:extLst>
          </p:cNvPr>
          <p:cNvSpPr>
            <a:spLocks noGrp="1"/>
          </p:cNvSpPr>
          <p:nvPr>
            <p:ph type="title"/>
          </p:nvPr>
        </p:nvSpPr>
        <p:spPr/>
        <p:txBody>
          <a:bodyPr/>
          <a:lstStyle/>
          <a:p>
            <a:r>
              <a:rPr lang="en-US" sz="9600" dirty="0"/>
              <a:t>END</a:t>
            </a:r>
          </a:p>
        </p:txBody>
      </p:sp>
      <p:sp>
        <p:nvSpPr>
          <p:cNvPr id="8" name="Footer Placeholder 7">
            <a:extLst>
              <a:ext uri="{FF2B5EF4-FFF2-40B4-BE49-F238E27FC236}">
                <a16:creationId xmlns:a16="http://schemas.microsoft.com/office/drawing/2014/main" id="{00105DF0-AB2C-278D-B0C3-9FB8E4F043F4}"/>
              </a:ext>
            </a:extLst>
          </p:cNvPr>
          <p:cNvSpPr>
            <a:spLocks noGrp="1"/>
          </p:cNvSpPr>
          <p:nvPr>
            <p:ph type="ftr" sz="quarter" idx="33"/>
          </p:nvPr>
        </p:nvSpPr>
        <p:spPr/>
        <p:txBody>
          <a:bodyPr/>
          <a:lstStyle/>
          <a:p>
            <a:r>
              <a:rPr lang="en-US" noProof="0" dirty="0"/>
              <a:t>CAPSTONE PROJECT</a:t>
            </a:r>
          </a:p>
        </p:txBody>
      </p:sp>
    </p:spTree>
    <p:extLst>
      <p:ext uri="{BB962C8B-B14F-4D97-AF65-F5344CB8AC3E}">
        <p14:creationId xmlns:p14="http://schemas.microsoft.com/office/powerpoint/2010/main" val="136984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09574" y="274955"/>
            <a:ext cx="5117162" cy="1325563"/>
          </a:xfrm>
        </p:spPr>
        <p:txBody>
          <a:bodyPr/>
          <a:lstStyle/>
          <a:p>
            <a:r>
              <a:rPr lang="en-US" dirty="0"/>
              <a:t>Project Introduction</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1600517"/>
            <a:ext cx="4615888" cy="4477554"/>
          </a:xfrm>
        </p:spPr>
        <p:txBody>
          <a:bodyPr/>
          <a:lstStyle/>
          <a:p>
            <a:r>
              <a:rPr lang="en-US" sz="1600" b="1" dirty="0"/>
              <a:t>Objective:</a:t>
            </a:r>
          </a:p>
          <a:p>
            <a:br>
              <a:rPr lang="en-US" sz="1600" dirty="0"/>
            </a:br>
            <a:r>
              <a:rPr lang="en-US" sz="1600" dirty="0"/>
              <a:t>Analyze bike-sharing data to uncover rider behaviors, optimize service delivery, and propose strategic recommendations.</a:t>
            </a:r>
          </a:p>
          <a:p>
            <a:r>
              <a:rPr lang="en-US" sz="1600" b="1" dirty="0"/>
              <a:t>Dataset:</a:t>
            </a:r>
          </a:p>
          <a:p>
            <a:r>
              <a:rPr lang="en-US" sz="1600" dirty="0"/>
              <a:t>Came from Citi Bike official site and it includes trip start/end times, locations, ride types, and user types (member/casual).</a:t>
            </a:r>
          </a:p>
          <a:p>
            <a:r>
              <a:rPr lang="en-US" sz="1600" b="1" dirty="0"/>
              <a:t>Goals:</a:t>
            </a:r>
            <a:endParaRPr lang="en-US" sz="1600" dirty="0"/>
          </a:p>
          <a:p>
            <a:pPr marL="285750" indent="-285750">
              <a:buFont typeface="Arial" panose="020B0604020202020204" pitchFamily="34" charset="0"/>
              <a:buChar char="•"/>
            </a:pPr>
            <a:r>
              <a:rPr lang="en-US" sz="1600" dirty="0"/>
              <a:t>Predict rider types</a:t>
            </a:r>
          </a:p>
          <a:p>
            <a:pPr marL="285750" indent="-285750">
              <a:buFont typeface="Arial" panose="020B0604020202020204" pitchFamily="34" charset="0"/>
              <a:buChar char="•"/>
            </a:pPr>
            <a:r>
              <a:rPr lang="en-US" sz="1600" dirty="0"/>
              <a:t>Segment trips into behavior clusters</a:t>
            </a:r>
          </a:p>
          <a:p>
            <a:pPr marL="285750" indent="-285750">
              <a:buFont typeface="Arial" panose="020B0604020202020204" pitchFamily="34" charset="0"/>
              <a:buChar char="•"/>
            </a:pPr>
            <a:r>
              <a:rPr lang="en-US" sz="1600" dirty="0"/>
              <a:t>Infer trip purposes</a:t>
            </a:r>
          </a:p>
          <a:p>
            <a:pPr marL="285750" indent="-285750">
              <a:buFont typeface="Arial" panose="020B0604020202020204" pitchFamily="34" charset="0"/>
              <a:buChar char="•"/>
            </a:pPr>
            <a:r>
              <a:rPr lang="en-US" sz="1600" dirty="0"/>
              <a:t>Build interactive dashboard for stakeholders</a:t>
            </a:r>
          </a:p>
          <a:p>
            <a:endParaRPr lang="en-US" sz="1600" dirty="0"/>
          </a:p>
        </p:txBody>
      </p:sp>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5243727" y="4518096"/>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200" u="none" strike="noStrike" kern="1200" cap="none" spc="0" normalizeH="0" baseline="0" dirty="0">
              <a:ln>
                <a:noFill/>
              </a:ln>
              <a:solidFill>
                <a:schemeClr val="bg1"/>
              </a:solidFill>
              <a:effectLst/>
              <a:uLnTx/>
              <a:uFillTx/>
            </a:endParaRPr>
          </a:p>
        </p:txBody>
      </p:sp>
      <p:pic>
        <p:nvPicPr>
          <p:cNvPr id="8" name="Picture Placeholder 7">
            <a:extLst>
              <a:ext uri="{FF2B5EF4-FFF2-40B4-BE49-F238E27FC236}">
                <a16:creationId xmlns:a16="http://schemas.microsoft.com/office/drawing/2014/main" id="{870E5E66-0EF7-E7B2-F8D9-F762B2C8744E}"/>
              </a:ext>
            </a:extLst>
          </p:cNvPr>
          <p:cNvPicPr>
            <a:picLocks noGrp="1" noChangeAspect="1"/>
          </p:cNvPicPr>
          <p:nvPr>
            <p:ph type="pic" sz="quarter" idx="51"/>
          </p:nvPr>
        </p:nvPicPr>
        <p:blipFill>
          <a:blip r:embed="rId3"/>
          <a:srcRect l="23561" r="23561"/>
          <a:stretch>
            <a:fillRect/>
          </a:stretch>
        </p:blipFill>
        <p:spPr/>
      </p:pic>
    </p:spTree>
    <p:extLst>
      <p:ext uri="{BB962C8B-B14F-4D97-AF65-F5344CB8AC3E}">
        <p14:creationId xmlns:p14="http://schemas.microsoft.com/office/powerpoint/2010/main" val="77554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6095999" y="429256"/>
            <a:ext cx="4518122" cy="523934"/>
          </a:xfrm>
        </p:spPr>
        <p:txBody>
          <a:bodyPr/>
          <a:lstStyle/>
          <a:p>
            <a:r>
              <a:rPr lang="en-US" dirty="0"/>
              <a:t>Methodology Overview</a:t>
            </a:r>
          </a:p>
        </p:txBody>
      </p:sp>
      <p:sp>
        <p:nvSpPr>
          <p:cNvPr id="4" name="Footer Placeholder 3">
            <a:extLst>
              <a:ext uri="{FF2B5EF4-FFF2-40B4-BE49-F238E27FC236}">
                <a16:creationId xmlns:a16="http://schemas.microsoft.com/office/drawing/2014/main" id="{03A6B6FB-DEBA-00AA-0812-B47A64FF054A}"/>
              </a:ext>
            </a:extLst>
          </p:cNvPr>
          <p:cNvSpPr>
            <a:spLocks noGrp="1"/>
          </p:cNvSpPr>
          <p:nvPr>
            <p:ph type="ftr" sz="quarter" idx="30"/>
          </p:nvPr>
        </p:nvSpPr>
        <p:spPr/>
        <p:txBody>
          <a:bodyPr/>
          <a:lstStyle/>
          <a:p>
            <a:r>
              <a:rPr lang="en-US" dirty="0"/>
              <a:t>Presentation Title</a:t>
            </a:r>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u="none" strike="noStrike" kern="1200" cap="none" spc="0" normalizeH="0" baseline="0" dirty="0">
              <a:ln>
                <a:noFill/>
              </a:ln>
              <a:solidFill>
                <a:schemeClr val="bg1"/>
              </a:solidFill>
              <a:effectLst/>
              <a:uLnTx/>
              <a:uFillTx/>
            </a:endParaRPr>
          </a:p>
        </p:txBody>
      </p:sp>
      <p:sp>
        <p:nvSpPr>
          <p:cNvPr id="3" name="Text Placeholder 2">
            <a:extLst>
              <a:ext uri="{FF2B5EF4-FFF2-40B4-BE49-F238E27FC236}">
                <a16:creationId xmlns:a16="http://schemas.microsoft.com/office/drawing/2014/main" id="{4857908E-2C26-C698-1799-59933E7DB511}"/>
              </a:ext>
            </a:extLst>
          </p:cNvPr>
          <p:cNvSpPr>
            <a:spLocks noGrp="1"/>
          </p:cNvSpPr>
          <p:nvPr>
            <p:ph type="body" sz="quarter" idx="29"/>
          </p:nvPr>
        </p:nvSpPr>
        <p:spPr>
          <a:xfrm>
            <a:off x="6095999" y="953190"/>
            <a:ext cx="4672693" cy="5627600"/>
          </a:xfrm>
        </p:spPr>
        <p:txBody>
          <a:bodyPr/>
          <a:lstStyle/>
          <a:p>
            <a:r>
              <a:rPr lang="en-US" sz="2000" b="1" dirty="0">
                <a:solidFill>
                  <a:schemeClr val="bg1"/>
                </a:solidFill>
              </a:rPr>
              <a:t>Tools Used:</a:t>
            </a: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Python (Pandas, </a:t>
            </a:r>
            <a:r>
              <a:rPr lang="en-US" sz="2000" dirty="0" err="1">
                <a:solidFill>
                  <a:schemeClr val="bg1"/>
                </a:solidFill>
              </a:rPr>
              <a:t>Sklearn</a:t>
            </a:r>
            <a:r>
              <a:rPr lang="en-US" sz="2000" dirty="0">
                <a:solidFill>
                  <a:schemeClr val="bg1"/>
                </a:solidFill>
              </a:rPr>
              <a:t>, Seaborn, Matplotlib)</a:t>
            </a:r>
          </a:p>
          <a:p>
            <a:pPr marL="285750" indent="-285750">
              <a:buFont typeface="Arial" panose="020B0604020202020204" pitchFamily="34" charset="0"/>
              <a:buChar char="•"/>
            </a:pPr>
            <a:r>
              <a:rPr lang="en-US" sz="2000" dirty="0">
                <a:solidFill>
                  <a:schemeClr val="bg1"/>
                </a:solidFill>
              </a:rPr>
              <a:t>Power BI</a:t>
            </a:r>
          </a:p>
          <a:p>
            <a:pPr marL="285750" indent="-285750">
              <a:buFont typeface="Arial" panose="020B0604020202020204" pitchFamily="34" charset="0"/>
              <a:buChar char="•"/>
            </a:pPr>
            <a:r>
              <a:rPr lang="en-US" sz="2000" dirty="0">
                <a:solidFill>
                  <a:schemeClr val="bg1"/>
                </a:solidFill>
              </a:rPr>
              <a:t>DAX for custom metrics</a:t>
            </a:r>
          </a:p>
          <a:p>
            <a:pPr marL="285750" indent="-285750">
              <a:buFont typeface="Arial" panose="020B0604020202020204" pitchFamily="34" charset="0"/>
              <a:buChar char="•"/>
            </a:pPr>
            <a:r>
              <a:rPr lang="en-US" sz="2000" dirty="0" err="1">
                <a:solidFill>
                  <a:schemeClr val="bg1"/>
                </a:solidFill>
              </a:rPr>
              <a:t>KMeans</a:t>
            </a:r>
            <a:r>
              <a:rPr lang="en-US" sz="2000" dirty="0">
                <a:solidFill>
                  <a:schemeClr val="bg1"/>
                </a:solidFill>
              </a:rPr>
              <a:t> clustering</a:t>
            </a:r>
          </a:p>
          <a:p>
            <a:pPr marL="285750" indent="-285750">
              <a:buFont typeface="Arial" panose="020B0604020202020204" pitchFamily="34" charset="0"/>
              <a:buChar char="•"/>
            </a:pPr>
            <a:r>
              <a:rPr lang="en-US" sz="2000" dirty="0">
                <a:solidFill>
                  <a:schemeClr val="bg1"/>
                </a:solidFill>
              </a:rPr>
              <a:t>Random Forest Classifier</a:t>
            </a:r>
          </a:p>
          <a:p>
            <a:r>
              <a:rPr lang="en-US" sz="2000" b="1" dirty="0">
                <a:solidFill>
                  <a:schemeClr val="bg1"/>
                </a:solidFill>
              </a:rPr>
              <a:t>Key Steps:</a:t>
            </a:r>
            <a:endParaRPr lang="en-US" sz="2000" dirty="0">
              <a:solidFill>
                <a:schemeClr val="bg1"/>
              </a:solidFill>
            </a:endParaRPr>
          </a:p>
          <a:p>
            <a:pPr marL="285750" indent="-285750">
              <a:buFont typeface="Arial" panose="020B0604020202020204" pitchFamily="34" charset="0"/>
              <a:buChar char="•"/>
            </a:pPr>
            <a:r>
              <a:rPr lang="en-US" sz="2000" dirty="0">
                <a:solidFill>
                  <a:schemeClr val="bg1"/>
                </a:solidFill>
              </a:rPr>
              <a:t>Data Cleaning &amp; Transformation</a:t>
            </a:r>
          </a:p>
          <a:p>
            <a:pPr marL="285750" indent="-285750">
              <a:buFont typeface="Arial" panose="020B0604020202020204" pitchFamily="34" charset="0"/>
              <a:buChar char="•"/>
            </a:pPr>
            <a:r>
              <a:rPr lang="en-US" sz="2000" dirty="0">
                <a:solidFill>
                  <a:schemeClr val="bg1"/>
                </a:solidFill>
              </a:rPr>
              <a:t>Exploratory Data Analysis (EDA)</a:t>
            </a:r>
          </a:p>
          <a:p>
            <a:pPr marL="285750" indent="-285750">
              <a:buFont typeface="Arial" panose="020B0604020202020204" pitchFamily="34" charset="0"/>
              <a:buChar char="•"/>
            </a:pPr>
            <a:r>
              <a:rPr lang="en-US" sz="2000" dirty="0">
                <a:solidFill>
                  <a:schemeClr val="bg1"/>
                </a:solidFill>
              </a:rPr>
              <a:t>Classification &amp; Clustering</a:t>
            </a:r>
          </a:p>
          <a:p>
            <a:pPr marL="285750" indent="-285750">
              <a:buFont typeface="Arial" panose="020B0604020202020204" pitchFamily="34" charset="0"/>
              <a:buChar char="•"/>
            </a:pPr>
            <a:r>
              <a:rPr lang="en-US" sz="2000" dirty="0">
                <a:solidFill>
                  <a:schemeClr val="bg1"/>
                </a:solidFill>
              </a:rPr>
              <a:t>Purpose Inference (Innovative)</a:t>
            </a:r>
          </a:p>
          <a:p>
            <a:pPr marL="285750" indent="-285750">
              <a:buFont typeface="Arial" panose="020B0604020202020204" pitchFamily="34" charset="0"/>
              <a:buChar char="•"/>
            </a:pPr>
            <a:r>
              <a:rPr lang="en-US" sz="2000" dirty="0">
                <a:solidFill>
                  <a:schemeClr val="bg1"/>
                </a:solidFill>
              </a:rPr>
              <a:t>Dashboard Design</a:t>
            </a:r>
          </a:p>
          <a:p>
            <a:endParaRPr lang="en-US" sz="2000" dirty="0">
              <a:solidFill>
                <a:schemeClr val="bg1"/>
              </a:solidFill>
            </a:endParaRPr>
          </a:p>
        </p:txBody>
      </p:sp>
    </p:spTree>
    <p:extLst>
      <p:ext uri="{BB962C8B-B14F-4D97-AF65-F5344CB8AC3E}">
        <p14:creationId xmlns:p14="http://schemas.microsoft.com/office/powerpoint/2010/main" val="32955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E3328-4B1C-F6CC-7C2F-C0DE55648410}"/>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EC0977E3-0B29-A8A7-E89F-A829BDC8852D}"/>
              </a:ext>
            </a:extLst>
          </p:cNvPr>
          <p:cNvSpPr>
            <a:spLocks noGrp="1"/>
          </p:cNvSpPr>
          <p:nvPr>
            <p:ph type="body" sz="quarter" idx="28"/>
          </p:nvPr>
        </p:nvSpPr>
        <p:spPr>
          <a:xfrm>
            <a:off x="749673" y="1071336"/>
            <a:ext cx="10692653" cy="760288"/>
          </a:xfrm>
        </p:spPr>
        <p:txBody>
          <a:bodyPr/>
          <a:lstStyle/>
          <a:p>
            <a:r>
              <a:rPr lang="en-US" dirty="0"/>
              <a:t>Descriptive statistics give us a summary of our dataset. They help  us understand the central tendencies, spread, and overall shape of our data.</a:t>
            </a:r>
          </a:p>
        </p:txBody>
      </p:sp>
      <p:sp>
        <p:nvSpPr>
          <p:cNvPr id="3" name="Title 2">
            <a:extLst>
              <a:ext uri="{FF2B5EF4-FFF2-40B4-BE49-F238E27FC236}">
                <a16:creationId xmlns:a16="http://schemas.microsoft.com/office/drawing/2014/main" id="{4BFF51E5-7A15-3397-6450-871D075218C5}"/>
              </a:ext>
            </a:extLst>
          </p:cNvPr>
          <p:cNvSpPr>
            <a:spLocks noGrp="1"/>
          </p:cNvSpPr>
          <p:nvPr>
            <p:ph type="title"/>
          </p:nvPr>
        </p:nvSpPr>
        <p:spPr>
          <a:xfrm>
            <a:off x="575982" y="119419"/>
            <a:ext cx="11040036" cy="760288"/>
          </a:xfrm>
        </p:spPr>
        <p:txBody>
          <a:bodyPr/>
          <a:lstStyle/>
          <a:p>
            <a:r>
              <a:rPr lang="en-US" dirty="0"/>
              <a:t>Python (Pandas, </a:t>
            </a:r>
            <a:r>
              <a:rPr lang="en-US" dirty="0" err="1"/>
              <a:t>Sklearn</a:t>
            </a:r>
            <a:r>
              <a:rPr lang="en-US" dirty="0"/>
              <a:t>, Seaborn, Matplotlib)</a:t>
            </a:r>
          </a:p>
        </p:txBody>
      </p:sp>
      <p:pic>
        <p:nvPicPr>
          <p:cNvPr id="10" name="Picture 9">
            <a:extLst>
              <a:ext uri="{FF2B5EF4-FFF2-40B4-BE49-F238E27FC236}">
                <a16:creationId xmlns:a16="http://schemas.microsoft.com/office/drawing/2014/main" id="{8FD49DFA-E60C-D5BF-872E-26984D242C2A}"/>
              </a:ext>
            </a:extLst>
          </p:cNvPr>
          <p:cNvPicPr>
            <a:picLocks noChangeAspect="1"/>
          </p:cNvPicPr>
          <p:nvPr/>
        </p:nvPicPr>
        <p:blipFill>
          <a:blip r:embed="rId3"/>
          <a:stretch>
            <a:fillRect/>
          </a:stretch>
        </p:blipFill>
        <p:spPr>
          <a:xfrm>
            <a:off x="201487" y="1831624"/>
            <a:ext cx="11789023" cy="4906957"/>
          </a:xfrm>
          <a:prstGeom prst="rect">
            <a:avLst/>
          </a:prstGeom>
        </p:spPr>
      </p:pic>
    </p:spTree>
    <p:extLst>
      <p:ext uri="{BB962C8B-B14F-4D97-AF65-F5344CB8AC3E}">
        <p14:creationId xmlns:p14="http://schemas.microsoft.com/office/powerpoint/2010/main" val="1518065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96EB3-A2ED-DB7B-13B7-D703D05BA662}"/>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E227766E-A92B-32EA-780E-716D37090FE6}"/>
              </a:ext>
            </a:extLst>
          </p:cNvPr>
          <p:cNvSpPr>
            <a:spLocks noGrp="1"/>
          </p:cNvSpPr>
          <p:nvPr>
            <p:ph type="body" sz="quarter" idx="28"/>
          </p:nvPr>
        </p:nvSpPr>
        <p:spPr>
          <a:xfrm>
            <a:off x="749673" y="1071336"/>
            <a:ext cx="10692653" cy="760288"/>
          </a:xfrm>
        </p:spPr>
        <p:txBody>
          <a:bodyPr/>
          <a:lstStyle/>
          <a:p>
            <a:r>
              <a:rPr lang="en-US" dirty="0"/>
              <a:t>Visualizing Distributions help us see how your data is spread across different values.</a:t>
            </a:r>
          </a:p>
        </p:txBody>
      </p:sp>
      <p:sp>
        <p:nvSpPr>
          <p:cNvPr id="3" name="Title 2">
            <a:extLst>
              <a:ext uri="{FF2B5EF4-FFF2-40B4-BE49-F238E27FC236}">
                <a16:creationId xmlns:a16="http://schemas.microsoft.com/office/drawing/2014/main" id="{2A30751F-03CE-76DF-8161-2BBDF4AB174A}"/>
              </a:ext>
            </a:extLst>
          </p:cNvPr>
          <p:cNvSpPr>
            <a:spLocks noGrp="1"/>
          </p:cNvSpPr>
          <p:nvPr>
            <p:ph type="title"/>
          </p:nvPr>
        </p:nvSpPr>
        <p:spPr>
          <a:xfrm>
            <a:off x="575982" y="119419"/>
            <a:ext cx="11040036" cy="760288"/>
          </a:xfrm>
        </p:spPr>
        <p:txBody>
          <a:bodyPr/>
          <a:lstStyle/>
          <a:p>
            <a:r>
              <a:rPr lang="en-US" dirty="0"/>
              <a:t>Python (Pandas, </a:t>
            </a:r>
            <a:r>
              <a:rPr lang="en-US" dirty="0" err="1"/>
              <a:t>Sklearn</a:t>
            </a:r>
            <a:r>
              <a:rPr lang="en-US" dirty="0"/>
              <a:t>, Seaborn, Matplotlib)</a:t>
            </a:r>
          </a:p>
        </p:txBody>
      </p:sp>
      <p:pic>
        <p:nvPicPr>
          <p:cNvPr id="4" name="Picture 3">
            <a:extLst>
              <a:ext uri="{FF2B5EF4-FFF2-40B4-BE49-F238E27FC236}">
                <a16:creationId xmlns:a16="http://schemas.microsoft.com/office/drawing/2014/main" id="{D849BC44-C43B-E84D-3ED1-2CA3E02D131E}"/>
              </a:ext>
            </a:extLst>
          </p:cNvPr>
          <p:cNvPicPr>
            <a:picLocks noChangeAspect="1"/>
          </p:cNvPicPr>
          <p:nvPr/>
        </p:nvPicPr>
        <p:blipFill>
          <a:blip r:embed="rId3"/>
          <a:stretch>
            <a:fillRect/>
          </a:stretch>
        </p:blipFill>
        <p:spPr>
          <a:xfrm>
            <a:off x="575982" y="1493574"/>
            <a:ext cx="10504394" cy="5135826"/>
          </a:xfrm>
          <a:prstGeom prst="rect">
            <a:avLst/>
          </a:prstGeom>
        </p:spPr>
      </p:pic>
    </p:spTree>
    <p:extLst>
      <p:ext uri="{BB962C8B-B14F-4D97-AF65-F5344CB8AC3E}">
        <p14:creationId xmlns:p14="http://schemas.microsoft.com/office/powerpoint/2010/main" val="2984918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45DF4-C95E-3B67-2568-DAAC9FADB389}"/>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90563378-2EC2-EF02-ACA1-412699035ED7}"/>
              </a:ext>
            </a:extLst>
          </p:cNvPr>
          <p:cNvSpPr>
            <a:spLocks noGrp="1"/>
          </p:cNvSpPr>
          <p:nvPr>
            <p:ph type="body" sz="quarter" idx="28"/>
          </p:nvPr>
        </p:nvSpPr>
        <p:spPr>
          <a:xfrm>
            <a:off x="749673" y="1071336"/>
            <a:ext cx="10692653" cy="760288"/>
          </a:xfrm>
        </p:spPr>
        <p:txBody>
          <a:bodyPr/>
          <a:lstStyle/>
          <a:p>
            <a:r>
              <a:rPr lang="en-US" dirty="0"/>
              <a:t>Visualizing Distributions help us see how your data is spread across different values.</a:t>
            </a:r>
          </a:p>
        </p:txBody>
      </p:sp>
      <p:sp>
        <p:nvSpPr>
          <p:cNvPr id="3" name="Title 2">
            <a:extLst>
              <a:ext uri="{FF2B5EF4-FFF2-40B4-BE49-F238E27FC236}">
                <a16:creationId xmlns:a16="http://schemas.microsoft.com/office/drawing/2014/main" id="{5E7AD36B-19C1-98B7-9294-76F7B26BD2FF}"/>
              </a:ext>
            </a:extLst>
          </p:cNvPr>
          <p:cNvSpPr>
            <a:spLocks noGrp="1"/>
          </p:cNvSpPr>
          <p:nvPr>
            <p:ph type="title"/>
          </p:nvPr>
        </p:nvSpPr>
        <p:spPr>
          <a:xfrm>
            <a:off x="575982" y="119419"/>
            <a:ext cx="11040036" cy="760288"/>
          </a:xfrm>
        </p:spPr>
        <p:txBody>
          <a:bodyPr/>
          <a:lstStyle/>
          <a:p>
            <a:r>
              <a:rPr lang="en-US" dirty="0"/>
              <a:t>Python (Pandas, </a:t>
            </a:r>
            <a:r>
              <a:rPr lang="en-US" dirty="0" err="1"/>
              <a:t>Sklearn</a:t>
            </a:r>
            <a:r>
              <a:rPr lang="en-US" dirty="0"/>
              <a:t>, Seaborn, Matplotlib)</a:t>
            </a:r>
          </a:p>
        </p:txBody>
      </p:sp>
      <p:pic>
        <p:nvPicPr>
          <p:cNvPr id="5" name="Picture 4">
            <a:extLst>
              <a:ext uri="{FF2B5EF4-FFF2-40B4-BE49-F238E27FC236}">
                <a16:creationId xmlns:a16="http://schemas.microsoft.com/office/drawing/2014/main" id="{AFF2DB7C-4EAC-0577-AB1F-3AFDDE331133}"/>
              </a:ext>
            </a:extLst>
          </p:cNvPr>
          <p:cNvPicPr>
            <a:picLocks noChangeAspect="1"/>
          </p:cNvPicPr>
          <p:nvPr/>
        </p:nvPicPr>
        <p:blipFill>
          <a:blip r:embed="rId3"/>
          <a:stretch>
            <a:fillRect/>
          </a:stretch>
        </p:blipFill>
        <p:spPr>
          <a:xfrm>
            <a:off x="749674" y="1729297"/>
            <a:ext cx="10692652" cy="5009284"/>
          </a:xfrm>
          <a:prstGeom prst="rect">
            <a:avLst/>
          </a:prstGeom>
        </p:spPr>
      </p:pic>
    </p:spTree>
    <p:extLst>
      <p:ext uri="{BB962C8B-B14F-4D97-AF65-F5344CB8AC3E}">
        <p14:creationId xmlns:p14="http://schemas.microsoft.com/office/powerpoint/2010/main" val="2828420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B0285-B603-07AC-9D43-A11F2B6C1108}"/>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5EBDA19B-231D-1478-D8C8-129981C9C33F}"/>
              </a:ext>
            </a:extLst>
          </p:cNvPr>
          <p:cNvSpPr>
            <a:spLocks noGrp="1"/>
          </p:cNvSpPr>
          <p:nvPr>
            <p:ph type="body" sz="quarter" idx="28"/>
          </p:nvPr>
        </p:nvSpPr>
        <p:spPr>
          <a:xfrm>
            <a:off x="749671" y="979757"/>
            <a:ext cx="10692653" cy="760288"/>
          </a:xfrm>
        </p:spPr>
        <p:txBody>
          <a:bodyPr/>
          <a:lstStyle/>
          <a:p>
            <a:r>
              <a:rPr lang="en-US" dirty="0"/>
              <a:t>I chose classification as the suitable model. Why? Because the goal was to predict or distinguish between predefined categories</a:t>
            </a:r>
          </a:p>
        </p:txBody>
      </p:sp>
      <p:sp>
        <p:nvSpPr>
          <p:cNvPr id="3" name="Title 2">
            <a:extLst>
              <a:ext uri="{FF2B5EF4-FFF2-40B4-BE49-F238E27FC236}">
                <a16:creationId xmlns:a16="http://schemas.microsoft.com/office/drawing/2014/main" id="{868760D8-2FBD-0297-5295-D36804760027}"/>
              </a:ext>
            </a:extLst>
          </p:cNvPr>
          <p:cNvSpPr>
            <a:spLocks noGrp="1"/>
          </p:cNvSpPr>
          <p:nvPr>
            <p:ph type="title"/>
          </p:nvPr>
        </p:nvSpPr>
        <p:spPr>
          <a:xfrm>
            <a:off x="287989" y="119419"/>
            <a:ext cx="11616019" cy="760288"/>
          </a:xfrm>
        </p:spPr>
        <p:txBody>
          <a:bodyPr/>
          <a:lstStyle/>
          <a:p>
            <a:r>
              <a:rPr lang="en-US" dirty="0"/>
              <a:t>Applying a Machine Learning or Clustering Model</a:t>
            </a:r>
          </a:p>
        </p:txBody>
      </p:sp>
      <p:pic>
        <p:nvPicPr>
          <p:cNvPr id="8" name="Picture 7">
            <a:extLst>
              <a:ext uri="{FF2B5EF4-FFF2-40B4-BE49-F238E27FC236}">
                <a16:creationId xmlns:a16="http://schemas.microsoft.com/office/drawing/2014/main" id="{133B5264-5802-3D75-B4A1-DCBF1845FBA9}"/>
              </a:ext>
            </a:extLst>
          </p:cNvPr>
          <p:cNvPicPr>
            <a:picLocks noChangeAspect="1"/>
          </p:cNvPicPr>
          <p:nvPr/>
        </p:nvPicPr>
        <p:blipFill>
          <a:blip r:embed="rId3"/>
          <a:stretch>
            <a:fillRect/>
          </a:stretch>
        </p:blipFill>
        <p:spPr>
          <a:xfrm>
            <a:off x="749671" y="1740045"/>
            <a:ext cx="10692653" cy="4887007"/>
          </a:xfrm>
          <a:prstGeom prst="rect">
            <a:avLst/>
          </a:prstGeom>
        </p:spPr>
      </p:pic>
    </p:spTree>
    <p:extLst>
      <p:ext uri="{BB962C8B-B14F-4D97-AF65-F5344CB8AC3E}">
        <p14:creationId xmlns:p14="http://schemas.microsoft.com/office/powerpoint/2010/main" val="352577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44C3E-233E-A2CC-7D65-680FCF2A113C}"/>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388115DA-F976-976B-9952-A9B58CD6757C}"/>
              </a:ext>
            </a:extLst>
          </p:cNvPr>
          <p:cNvSpPr>
            <a:spLocks noGrp="1"/>
          </p:cNvSpPr>
          <p:nvPr>
            <p:ph type="body" sz="quarter" idx="28"/>
          </p:nvPr>
        </p:nvSpPr>
        <p:spPr>
          <a:xfrm>
            <a:off x="749671" y="979757"/>
            <a:ext cx="10692653" cy="459078"/>
          </a:xfrm>
        </p:spPr>
        <p:txBody>
          <a:bodyPr/>
          <a:lstStyle/>
          <a:p>
            <a:r>
              <a:rPr lang="en-US" dirty="0"/>
              <a:t>I chose silhouette score as the evaluation metrics because we did clustering as well</a:t>
            </a:r>
          </a:p>
        </p:txBody>
      </p:sp>
      <p:sp>
        <p:nvSpPr>
          <p:cNvPr id="3" name="Title 2">
            <a:extLst>
              <a:ext uri="{FF2B5EF4-FFF2-40B4-BE49-F238E27FC236}">
                <a16:creationId xmlns:a16="http://schemas.microsoft.com/office/drawing/2014/main" id="{F80D209C-3E0E-EDBF-3C90-E3917D3A4BCE}"/>
              </a:ext>
            </a:extLst>
          </p:cNvPr>
          <p:cNvSpPr>
            <a:spLocks noGrp="1"/>
          </p:cNvSpPr>
          <p:nvPr>
            <p:ph type="title"/>
          </p:nvPr>
        </p:nvSpPr>
        <p:spPr>
          <a:xfrm>
            <a:off x="287989" y="119419"/>
            <a:ext cx="11616019" cy="760288"/>
          </a:xfrm>
        </p:spPr>
        <p:txBody>
          <a:bodyPr/>
          <a:lstStyle/>
          <a:p>
            <a:pPr algn="ctr"/>
            <a:r>
              <a:rPr lang="en-US" dirty="0"/>
              <a:t>Evaluating the Model</a:t>
            </a:r>
          </a:p>
        </p:txBody>
      </p:sp>
      <p:pic>
        <p:nvPicPr>
          <p:cNvPr id="4" name="Picture 3">
            <a:extLst>
              <a:ext uri="{FF2B5EF4-FFF2-40B4-BE49-F238E27FC236}">
                <a16:creationId xmlns:a16="http://schemas.microsoft.com/office/drawing/2014/main" id="{F3D6F9FD-709B-F0BE-47D2-6A23A7D0A301}"/>
              </a:ext>
            </a:extLst>
          </p:cNvPr>
          <p:cNvPicPr>
            <a:picLocks noChangeAspect="1"/>
          </p:cNvPicPr>
          <p:nvPr/>
        </p:nvPicPr>
        <p:blipFill>
          <a:blip r:embed="rId3"/>
          <a:stretch>
            <a:fillRect/>
          </a:stretch>
        </p:blipFill>
        <p:spPr>
          <a:xfrm>
            <a:off x="749671" y="1538885"/>
            <a:ext cx="10692653" cy="5199696"/>
          </a:xfrm>
          <a:prstGeom prst="rect">
            <a:avLst/>
          </a:prstGeom>
        </p:spPr>
      </p:pic>
    </p:spTree>
    <p:extLst>
      <p:ext uri="{BB962C8B-B14F-4D97-AF65-F5344CB8AC3E}">
        <p14:creationId xmlns:p14="http://schemas.microsoft.com/office/powerpoint/2010/main" val="2208684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9FD9F-717D-E52A-10F7-E6AFABFBB605}"/>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4408A746-F443-8598-7ECE-B124041F9A82}"/>
              </a:ext>
            </a:extLst>
          </p:cNvPr>
          <p:cNvSpPr>
            <a:spLocks noGrp="1"/>
          </p:cNvSpPr>
          <p:nvPr>
            <p:ph type="body" sz="quarter" idx="28"/>
          </p:nvPr>
        </p:nvSpPr>
        <p:spPr>
          <a:xfrm>
            <a:off x="749671" y="979757"/>
            <a:ext cx="10692653" cy="459078"/>
          </a:xfrm>
        </p:spPr>
        <p:txBody>
          <a:bodyPr/>
          <a:lstStyle/>
          <a:p>
            <a:endParaRPr lang="en-US" dirty="0"/>
          </a:p>
        </p:txBody>
      </p:sp>
      <p:sp>
        <p:nvSpPr>
          <p:cNvPr id="3" name="Title 2">
            <a:extLst>
              <a:ext uri="{FF2B5EF4-FFF2-40B4-BE49-F238E27FC236}">
                <a16:creationId xmlns:a16="http://schemas.microsoft.com/office/drawing/2014/main" id="{62B86DE2-E685-5D2D-E86B-E5E7DDFC4CD9}"/>
              </a:ext>
            </a:extLst>
          </p:cNvPr>
          <p:cNvSpPr>
            <a:spLocks noGrp="1"/>
          </p:cNvSpPr>
          <p:nvPr>
            <p:ph type="title"/>
          </p:nvPr>
        </p:nvSpPr>
        <p:spPr>
          <a:xfrm>
            <a:off x="287989" y="119419"/>
            <a:ext cx="11616019" cy="760288"/>
          </a:xfrm>
        </p:spPr>
        <p:txBody>
          <a:bodyPr/>
          <a:lstStyle/>
          <a:p>
            <a:pPr algn="ctr"/>
            <a:r>
              <a:rPr lang="en-US" dirty="0"/>
              <a:t>Incorporate Innovation</a:t>
            </a:r>
          </a:p>
        </p:txBody>
      </p:sp>
      <p:pic>
        <p:nvPicPr>
          <p:cNvPr id="5" name="Picture 4">
            <a:extLst>
              <a:ext uri="{FF2B5EF4-FFF2-40B4-BE49-F238E27FC236}">
                <a16:creationId xmlns:a16="http://schemas.microsoft.com/office/drawing/2014/main" id="{E3A3E237-53BB-82D8-874F-C368D33C7B53}"/>
              </a:ext>
            </a:extLst>
          </p:cNvPr>
          <p:cNvPicPr>
            <a:picLocks noChangeAspect="1"/>
          </p:cNvPicPr>
          <p:nvPr/>
        </p:nvPicPr>
        <p:blipFill>
          <a:blip r:embed="rId3"/>
          <a:stretch>
            <a:fillRect/>
          </a:stretch>
        </p:blipFill>
        <p:spPr>
          <a:xfrm>
            <a:off x="2144861" y="1708008"/>
            <a:ext cx="7902277" cy="5030573"/>
          </a:xfrm>
          <a:prstGeom prst="rect">
            <a:avLst/>
          </a:prstGeom>
        </p:spPr>
      </p:pic>
    </p:spTree>
    <p:extLst>
      <p:ext uri="{BB962C8B-B14F-4D97-AF65-F5344CB8AC3E}">
        <p14:creationId xmlns:p14="http://schemas.microsoft.com/office/powerpoint/2010/main" val="2139876502"/>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Dark Presentation_win32_v5" id="{58BAEBF1-5D61-4C15-85CE-FF9951014D92}" vid="{276E4683-2F29-4A34-B0D2-95452F46AA5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F8C25491-3B09-4F3E-8C86-936D290E4013}">
  <ds:schemaRefs>
    <ds:schemaRef ds:uri="http://schemas.microsoft.com/sharepoint/v3/contenttype/forms"/>
  </ds:schemaRefs>
</ds:datastoreItem>
</file>

<file path=customXml/itemProps2.xml><?xml version="1.0" encoding="utf-8"?>
<ds:datastoreItem xmlns:ds="http://schemas.openxmlformats.org/officeDocument/2006/customXml" ds:itemID="{337AE0CD-4570-4F66-89CD-DDD19F091E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4D5854E-F453-4846-A87D-6EF3DCF73E3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62</TotalTime>
  <Words>637</Words>
  <Application>Microsoft Office PowerPoint</Application>
  <PresentationFormat>Widescreen</PresentationFormat>
  <Paragraphs>83</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等线</vt:lpstr>
      <vt:lpstr>Abadi</vt:lpstr>
      <vt:lpstr>Arial</vt:lpstr>
      <vt:lpstr>Calibri</vt:lpstr>
      <vt:lpstr>Posterama Text Black</vt:lpstr>
      <vt:lpstr>Posterama Text SemiBold</vt:lpstr>
      <vt:lpstr>Custom</vt:lpstr>
      <vt:lpstr>Citi Bike  Data Analysis</vt:lpstr>
      <vt:lpstr>Project Introduction</vt:lpstr>
      <vt:lpstr>Methodology Overview</vt:lpstr>
      <vt:lpstr>Python (Pandas, Sklearn, Seaborn, Matplotlib)</vt:lpstr>
      <vt:lpstr>Python (Pandas, Sklearn, Seaborn, Matplotlib)</vt:lpstr>
      <vt:lpstr>Python (Pandas, Sklearn, Seaborn, Matplotlib)</vt:lpstr>
      <vt:lpstr>Applying a Machine Learning or Clustering Model</vt:lpstr>
      <vt:lpstr>Evaluating the Model</vt:lpstr>
      <vt:lpstr>Incorporate Innovation</vt:lpstr>
      <vt:lpstr>Creating the final clean dataset</vt:lpstr>
      <vt:lpstr>Power BI Dashboard </vt:lpstr>
      <vt:lpstr>Power BI Dashboard</vt:lpstr>
      <vt:lpstr>Incorporate Interactivity with the Appropriate Visuals</vt:lpstr>
      <vt:lpstr>Incorporate Interactivity with the Appropriate Visuals</vt:lpstr>
      <vt:lpstr>Here’s what it specifically the Power Bi helps us with:</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Moise Benineza</dc:creator>
  <cp:lastModifiedBy>Moise Benineza</cp:lastModifiedBy>
  <cp:revision>4</cp:revision>
  <dcterms:created xsi:type="dcterms:W3CDTF">2025-08-03T20:38:46Z</dcterms:created>
  <dcterms:modified xsi:type="dcterms:W3CDTF">2025-08-03T21:40:51Z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